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4">
  <p:sldMasterIdLst>
    <p:sldMasterId id="2147483648" r:id="rId1"/>
  </p:sldMasterIdLst>
  <p:notesMasterIdLst>
    <p:notesMasterId r:id="rId6"/>
  </p:notesMasterIdLst>
  <p:sldIdLst>
    <p:sldId id="390" r:id="rId3"/>
    <p:sldId id="449" r:id="rId4"/>
    <p:sldId id="391" r:id="rId5"/>
    <p:sldId id="392" r:id="rId7"/>
    <p:sldId id="394" r:id="rId8"/>
    <p:sldId id="395" r:id="rId9"/>
    <p:sldId id="397" r:id="rId10"/>
    <p:sldId id="399" r:id="rId11"/>
    <p:sldId id="443" r:id="rId12"/>
    <p:sldId id="342" r:id="rId13"/>
    <p:sldId id="343" r:id="rId14"/>
    <p:sldId id="344" r:id="rId15"/>
    <p:sldId id="345" r:id="rId16"/>
    <p:sldId id="346" r:id="rId17"/>
    <p:sldId id="347" r:id="rId18"/>
    <p:sldId id="348" r:id="rId19"/>
    <p:sldId id="349" r:id="rId20"/>
    <p:sldId id="367" r:id="rId21"/>
    <p:sldId id="369" r:id="rId22"/>
    <p:sldId id="445" r:id="rId23"/>
    <p:sldId id="311" r:id="rId24"/>
    <p:sldId id="312" r:id="rId25"/>
    <p:sldId id="313" r:id="rId26"/>
    <p:sldId id="353" r:id="rId27"/>
    <p:sldId id="446" r:id="rId28"/>
    <p:sldId id="351" r:id="rId29"/>
    <p:sldId id="354" r:id="rId30"/>
    <p:sldId id="355" r:id="rId31"/>
    <p:sldId id="387" r:id="rId32"/>
    <p:sldId id="388" r:id="rId33"/>
    <p:sldId id="448" r:id="rId34"/>
    <p:sldId id="376" r:id="rId35"/>
    <p:sldId id="377" r:id="rId36"/>
    <p:sldId id="384" r:id="rId37"/>
    <p:sldId id="385" r:id="rId38"/>
    <p:sldId id="450" r:id="rId39"/>
    <p:sldId id="451" r:id="rId40"/>
    <p:sldId id="389" r:id="rId41"/>
    <p:sldId id="378" r:id="rId42"/>
    <p:sldId id="379" r:id="rId43"/>
    <p:sldId id="380" r:id="rId44"/>
    <p:sldId id="452" r:id="rId45"/>
    <p:sldId id="479" r:id="rId46"/>
    <p:sldId id="480" r:id="rId47"/>
  </p:sldIdLst>
  <p:sldSz cx="9144000" cy="6858000" type="screen4x3"/>
  <p:notesSz cx="6858000" cy="9144000"/>
  <p:custDataLst>
    <p:tags r:id="rId51"/>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3399"/>
    <a:srgbClr val="99FF99"/>
    <a:srgbClr val="CC99FF"/>
    <a:srgbClr val="CCCCFF"/>
    <a:srgbClr val="9966FF"/>
    <a:srgbClr val="66FF99"/>
    <a:srgbClr val="FF0000"/>
    <a:srgbClr val="3333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93" autoAdjust="0"/>
    <p:restoredTop sz="94660"/>
  </p:normalViewPr>
  <p:slideViewPr>
    <p:cSldViewPr showGuides="1">
      <p:cViewPr varScale="1">
        <p:scale>
          <a:sx n="84" d="100"/>
          <a:sy n="84" d="100"/>
        </p:scale>
        <p:origin x="-1614" y="-90"/>
      </p:cViewPr>
      <p:guideLst>
        <p:guide orient="horz" pos="2184"/>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1" Type="http://schemas.openxmlformats.org/officeDocument/2006/relationships/tags" Target="tags/tag13.xml"/><Relationship Id="rId50" Type="http://schemas.openxmlformats.org/officeDocument/2006/relationships/tableStyles" Target="tableStyles.xml"/><Relationship Id="rId5" Type="http://schemas.openxmlformats.org/officeDocument/2006/relationships/slide" Target="slides/slide3.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24037;&#20316;&#31807;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dell\&#26700;&#38754;\&#36149;&#24030;&#20957;&#20912;\&#27963;&#24615;&#30789;&#37197;&#21512;&#27604;&#25253;&#21578;%20&#29579;&#20070;&#26480;\&#27963;&#24615;&#30789;&#27813;&#38738;AC-13&#28151;&#21512;&#26009;&#35797;&#39564;(2014.11.1&#65289;.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dell\&#26700;&#38754;\&#36149;&#24030;&#20957;&#20912;\&#27963;&#24615;&#30789;&#37197;&#21512;&#27604;&#25253;&#21578;%20&#29579;&#20070;&#26480;\&#27963;&#24615;&#30789;&#27813;&#38738;AC-13&#28151;&#21512;&#26009;&#35797;&#39564;(2014.11.1&#65289;.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2013&#24180;\&#25239;&#20957;&#20912;\&#25991;&#31456;\&#35797;&#39564;&#34920;&#2668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2013&#24180;\&#25239;&#20957;&#20912;\&#25991;&#31456;\&#35797;&#39564;&#34920;&#26684;.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dell\&#26700;&#38754;\&#33495;&#33495;&#2299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E:\2014&#24180;\&#20957;&#20912;&#24635;&#25253;&#21578;\&#21151;&#33021;&#24615;&#35797;&#39564;&#25968;&#25454;\&#31532;&#20108;&#25209;\&#35797;&#39564;&#27719;&#24635;\&#34701;&#38634;&#21058;&#28151;&#21512;&#26009;&#24615;&#33021;&#27979;&#35797;.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E:\2014&#24180;\&#20957;&#20912;&#24635;&#25253;&#21578;\&#36149;&#24030;&#20957;&#20912;\&#34701;&#38634;&#21058;&#28107;&#27700;.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dell\&#26700;&#38754;\&#36149;&#24030;&#20957;&#20912;\&#27963;&#24615;&#30789;&#37197;&#21512;&#27604;&#25253;&#21578;%20&#29579;&#20070;&#26480;\&#27963;&#24615;&#30789;&#27813;&#38738;AC-13&#28151;&#21512;&#26009;&#35797;&#39564;(2014.11.1&#65289;.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dell\&#26700;&#38754;\&#36149;&#24030;&#20957;&#20912;\&#27963;&#24615;&#30789;&#37197;&#21512;&#27604;&#25253;&#21578;%20&#29579;&#20070;&#26480;\&#27963;&#24615;&#30789;&#27813;&#38738;AC-13&#28151;&#21512;&#26009;&#35797;&#39564;(2014.11.1&#65289;.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dell\&#26700;&#38754;\&#36149;&#24030;&#20957;&#20912;\&#27963;&#24615;&#30789;&#37197;&#21512;&#27604;&#25253;&#21578;%20&#29579;&#20070;&#26480;\&#27963;&#24615;&#30789;&#27813;&#38738;AC-13&#28151;&#21512;&#26009;&#35797;&#39564;(2014.11.1&#65289;.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02342555669"/>
          <c:y val="0.115569105439035"/>
          <c:w val="0.731116112643841"/>
          <c:h val="0.806989093287264"/>
        </c:manualLayout>
      </c:layout>
      <c:barChart>
        <c:barDir val="bar"/>
        <c:grouping val="clustered"/>
        <c:varyColors val="0"/>
        <c:ser>
          <c:idx val="0"/>
          <c:order val="0"/>
          <c:tx>
            <c:strRef>
              <c:f>Sheet1!$B$1</c:f>
              <c:strCache>
                <c:ptCount val="1"/>
                <c:pt idx="0">
                  <c:v>交通事故率</c:v>
                </c:pt>
              </c:strCache>
            </c:strRef>
          </c:tx>
          <c:spPr>
            <a:solidFill>
              <a:srgbClr val="FF0000"/>
            </a:solidFill>
            <a:ln>
              <a:noFill/>
            </a:ln>
            <a:effectLst/>
          </c:spPr>
          <c:invertIfNegative val="0"/>
          <c:dLbls>
            <c:delete val="1"/>
          </c:dLbls>
          <c:cat>
            <c:strRef>
              <c:f>Sheet1!$A$2:$A$12</c:f>
              <c:strCache>
                <c:ptCount val="11"/>
                <c:pt idx="0">
                  <c:v>冬季干燥路面</c:v>
                </c:pt>
                <c:pt idx="1">
                  <c:v>冬季潮湿路面</c:v>
                </c:pt>
                <c:pt idx="2">
                  <c:v>半融雪/冰路面</c:v>
                </c:pt>
                <c:pt idx="3">
                  <c:v>疏松积雪路面</c:v>
                </c:pt>
                <c:pt idx="4">
                  <c:v>结冰路面</c:v>
                </c:pt>
                <c:pt idx="5">
                  <c:v>结霜路面</c:v>
                </c:pt>
                <c:pt idx="6">
                  <c:v>压实积雪路面</c:v>
                </c:pt>
                <c:pt idx="7">
                  <c:v>普通车辙路面</c:v>
                </c:pt>
                <c:pt idx="8">
                  <c:v>黑冰车辙路面</c:v>
                </c:pt>
                <c:pt idx="9">
                  <c:v>夏季干燥路面</c:v>
                </c:pt>
                <c:pt idx="10">
                  <c:v>夏季潮湿路面</c:v>
                </c:pt>
              </c:strCache>
            </c:strRef>
          </c:cat>
          <c:val>
            <c:numRef>
              <c:f>Sheet1!$B$2:$B$12</c:f>
              <c:numCache>
                <c:formatCode>General</c:formatCode>
                <c:ptCount val="11"/>
                <c:pt idx="0">
                  <c:v>0.12</c:v>
                </c:pt>
                <c:pt idx="1">
                  <c:v>0.16</c:v>
                </c:pt>
                <c:pt idx="2">
                  <c:v>0.18</c:v>
                </c:pt>
                <c:pt idx="3">
                  <c:v>0.3</c:v>
                </c:pt>
                <c:pt idx="4">
                  <c:v>0.53</c:v>
                </c:pt>
                <c:pt idx="5">
                  <c:v>0.53</c:v>
                </c:pt>
                <c:pt idx="6">
                  <c:v>0.310000000000002</c:v>
                </c:pt>
                <c:pt idx="7">
                  <c:v>0.12</c:v>
                </c:pt>
                <c:pt idx="8">
                  <c:v>0.3</c:v>
                </c:pt>
                <c:pt idx="9">
                  <c:v>0.14</c:v>
                </c:pt>
                <c:pt idx="10">
                  <c:v>0.18</c:v>
                </c:pt>
              </c:numCache>
            </c:numRef>
          </c:val>
        </c:ser>
        <c:dLbls>
          <c:showLegendKey val="0"/>
          <c:showVal val="0"/>
          <c:showCatName val="0"/>
          <c:showSerName val="0"/>
          <c:showPercent val="0"/>
          <c:showBubbleSize val="0"/>
        </c:dLbls>
        <c:gapWidth val="182"/>
        <c:axId val="40171392"/>
        <c:axId val="41377792"/>
      </c:barChart>
      <c:catAx>
        <c:axId val="40171392"/>
        <c:scaling>
          <c:orientation val="minMax"/>
        </c:scaling>
        <c:delete val="0"/>
        <c:axPos val="l"/>
        <c:numFmt formatCode="General" sourceLinked="0"/>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zh-CN" sz="1400" b="0" i="0" u="none" strike="noStrike" kern="1200" baseline="0">
                <a:solidFill>
                  <a:schemeClr val="tx1"/>
                </a:solidFill>
                <a:latin typeface="黑体" panose="02010609060101010101" pitchFamily="2" charset="-122"/>
                <a:ea typeface="黑体" panose="02010609060101010101" pitchFamily="2" charset="-122"/>
                <a:cs typeface="+mn-cs"/>
              </a:defRPr>
            </a:pPr>
          </a:p>
        </c:txPr>
        <c:crossAx val="41377792"/>
        <c:crosses val="autoZero"/>
        <c:auto val="1"/>
        <c:lblAlgn val="ctr"/>
        <c:lblOffset val="100"/>
        <c:noMultiLvlLbl val="0"/>
      </c:catAx>
      <c:valAx>
        <c:axId val="41377792"/>
        <c:scaling>
          <c:orientation val="minMax"/>
        </c:scaling>
        <c:delete val="0"/>
        <c:axPos val="b"/>
        <c:majorGridlines>
          <c:spPr>
            <a:ln w="9525" cap="flat" cmpd="sng" algn="ctr">
              <a:solidFill>
                <a:schemeClr val="tx1">
                  <a:lumMod val="15000"/>
                  <a:lumOff val="85000"/>
                </a:schemeClr>
              </a:solidFill>
              <a:prstDash val="solid"/>
              <a:round/>
            </a:ln>
            <a:effectLst/>
          </c:spPr>
        </c:majorGridlines>
        <c:title>
          <c:tx>
            <c:rich>
              <a:bodyPr rot="0" spcFirstLastPara="1" vertOverflow="ellipsis" vert="horz" wrap="square" anchor="ctr" anchorCtr="1"/>
              <a:lstStyle/>
              <a:p>
                <a:pPr>
                  <a:defRPr lang="zh-CN" sz="1200" b="1" i="0" u="none" strike="noStrike" kern="1200" baseline="0">
                    <a:solidFill>
                      <a:schemeClr val="tx1"/>
                    </a:solidFill>
                    <a:latin typeface="黑体" panose="02010609060101010101" pitchFamily="2" charset="-122"/>
                    <a:ea typeface="黑体" panose="02010609060101010101" pitchFamily="2" charset="-122"/>
                    <a:cs typeface="+mn-cs"/>
                  </a:defRPr>
                </a:pPr>
                <a:r>
                  <a:rPr lang="zh-CN" sz="1200" b="1">
                    <a:solidFill>
                      <a:schemeClr val="tx1"/>
                    </a:solidFill>
                    <a:latin typeface="黑体" panose="02010609060101010101" pitchFamily="2" charset="-122"/>
                    <a:ea typeface="黑体" panose="02010609060101010101" pitchFamily="2" charset="-122"/>
                  </a:rPr>
                  <a:t>交通事故率（百万车</a:t>
                </a:r>
                <a:r>
                  <a:rPr lang="en-US" sz="1200" b="1">
                    <a:solidFill>
                      <a:schemeClr val="tx1"/>
                    </a:solidFill>
                    <a:latin typeface="黑体" panose="02010609060101010101" pitchFamily="2" charset="-122"/>
                    <a:ea typeface="黑体" panose="02010609060101010101" pitchFamily="2" charset="-122"/>
                  </a:rPr>
                  <a:t>/</a:t>
                </a:r>
                <a:r>
                  <a:rPr lang="zh-CN" sz="1200" b="1">
                    <a:solidFill>
                      <a:schemeClr val="tx1"/>
                    </a:solidFill>
                    <a:latin typeface="黑体" panose="02010609060101010101" pitchFamily="2" charset="-122"/>
                    <a:ea typeface="黑体" panose="02010609060101010101" pitchFamily="2" charset="-122"/>
                  </a:rPr>
                  <a:t>公里）</a:t>
                </a:r>
                <a:endParaRPr lang="zh-CN" sz="1200" b="1">
                  <a:solidFill>
                    <a:schemeClr val="tx1"/>
                  </a:solidFill>
                  <a:latin typeface="黑体" panose="02010609060101010101" pitchFamily="2" charset="-122"/>
                  <a:ea typeface="黑体" panose="02010609060101010101" pitchFamily="2" charset="-122"/>
                </a:endParaRPr>
              </a:p>
            </c:rich>
          </c:tx>
          <c:layout>
            <c:manualLayout>
              <c:xMode val="edge"/>
              <c:yMode val="edge"/>
              <c:x val="0.486453314622803"/>
              <c:y val="0.879442142100659"/>
            </c:manualLayout>
          </c:layout>
          <c:overlay val="0"/>
          <c:spPr>
            <a:noFill/>
            <a:ln>
              <a:noFill/>
            </a:ln>
            <a:effectLst/>
          </c:spPr>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zh-CN" sz="1200" b="1" i="0" u="none" strike="noStrike" kern="1200" baseline="0">
                <a:solidFill>
                  <a:schemeClr val="tx1"/>
                </a:solidFill>
                <a:latin typeface="黑体" panose="02010609060101010101" pitchFamily="2" charset="-122"/>
                <a:ea typeface="黑体" panose="02010609060101010101" pitchFamily="2" charset="-122"/>
                <a:cs typeface="+mn-cs"/>
              </a:defRPr>
            </a:pPr>
          </a:p>
        </c:txPr>
        <c:crossAx val="40171392"/>
        <c:crosses val="autoZero"/>
        <c:crossBetween val="between"/>
      </c:valAx>
      <c:spPr>
        <a:noFill/>
        <a:ln>
          <a:noFill/>
        </a:ln>
        <a:effectLst/>
      </c:spPr>
    </c:plotArea>
    <c:plotVisOnly val="1"/>
    <c:dispBlanksAs val="gap"/>
    <c:showDLblsOverMax val="0"/>
  </c:chart>
  <c:spPr>
    <a:solidFill>
      <a:schemeClr val="bg1"/>
    </a:solidFill>
    <a:ln w="31750" cap="flat" cmpd="sng" algn="ctr">
      <a:solidFill>
        <a:srgbClr val="000099"/>
      </a:solidFill>
      <a:round/>
    </a:ln>
    <a:effectLst/>
  </c:spPr>
  <c:txPr>
    <a:bodyPr/>
    <a:lstStyle/>
    <a:p>
      <a:pPr>
        <a:defRPr lang="zh-CN"/>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4919072615926"/>
          <c:y val="0.0514005540974045"/>
          <c:w val="0.796942038495199"/>
          <c:h val="0.767804753572486"/>
        </c:manualLayout>
      </c:layout>
      <c:scatterChart>
        <c:scatterStyle val="lineMarker"/>
        <c:varyColors val="0"/>
        <c:ser>
          <c:idx val="0"/>
          <c:order val="0"/>
          <c:spPr>
            <a:ln w="28575" cap="rnd" cmpd="sng" algn="ctr">
              <a:noFill/>
              <a:prstDash val="solid"/>
              <a:round/>
            </a:ln>
          </c:spPr>
          <c:marker>
            <c:symbol val="diamond"/>
            <c:size val="5"/>
            <c:spPr>
              <a:solidFill>
                <a:schemeClr val="tx1"/>
              </a:solidFill>
              <a:ln w="9525" cap="flat" cmpd="sng" algn="ctr">
                <a:solidFill>
                  <a:schemeClr val="tx1"/>
                </a:solidFill>
                <a:prstDash val="solid"/>
                <a:round/>
              </a:ln>
            </c:spPr>
          </c:marker>
          <c:dLbls>
            <c:delete val="1"/>
          </c:dLbls>
          <c:trendline>
            <c:trendlineType val="poly"/>
            <c:order val="2"/>
            <c:dispRSqr val="1"/>
            <c:dispEq val="1"/>
            <c:trendlineLbl>
              <c:layout>
                <c:manualLayout>
                  <c:x val="-0.00105560183816613"/>
                  <c:y val="-0.0351403025841287"/>
                </c:manualLayout>
              </c:layout>
              <c:numFmt formatCode="General" sourceLinked="0"/>
              <c:spPr>
                <a:noFill/>
                <a:ln w="25400">
                  <a:noFill/>
                </a:ln>
              </c:spPr>
              <c:txPr>
                <a:bodyPr rot="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trendlineLbl>
          </c:trendline>
          <c:xVal>
            <c:numRef>
              <c:f>马氏!$G$52:$G$56</c:f>
              <c:numCache>
                <c:formatCode>General</c:formatCode>
                <c:ptCount val="5"/>
                <c:pt idx="0">
                  <c:v>4.4</c:v>
                </c:pt>
                <c:pt idx="1">
                  <c:v>4.8</c:v>
                </c:pt>
                <c:pt idx="2">
                  <c:v>5.2</c:v>
                </c:pt>
                <c:pt idx="3">
                  <c:v>5.6</c:v>
                </c:pt>
                <c:pt idx="4" c:formatCode="0.0_ ">
                  <c:v>6</c:v>
                </c:pt>
              </c:numCache>
            </c:numRef>
          </c:xVal>
          <c:yVal>
            <c:numRef>
              <c:f>马氏!$L$52:$L$56</c:f>
              <c:numCache>
                <c:formatCode>0.0_ </c:formatCode>
                <c:ptCount val="5"/>
                <c:pt idx="0">
                  <c:v>57.0008076025882</c:v>
                </c:pt>
                <c:pt idx="1">
                  <c:v>63.9179780604818</c:v>
                </c:pt>
                <c:pt idx="2">
                  <c:v>70.7679606556763</c:v>
                </c:pt>
                <c:pt idx="3">
                  <c:v>76.2231489327077</c:v>
                </c:pt>
                <c:pt idx="4">
                  <c:v>79.2102148235827</c:v>
                </c:pt>
              </c:numCache>
            </c:numRef>
          </c:yVal>
          <c:smooth val="0"/>
        </c:ser>
        <c:dLbls>
          <c:showLegendKey val="0"/>
          <c:showVal val="0"/>
          <c:showCatName val="0"/>
          <c:showSerName val="0"/>
          <c:showPercent val="0"/>
          <c:showBubbleSize val="0"/>
        </c:dLbls>
        <c:axId val="43639552"/>
        <c:axId val="43641472"/>
      </c:scatterChart>
      <c:valAx>
        <c:axId val="43639552"/>
        <c:scaling>
          <c:orientation val="minMax"/>
          <c:max val="6.4"/>
          <c:min val="4"/>
        </c:scaling>
        <c:delete val="0"/>
        <c:axPos val="b"/>
        <c:title>
          <c:tx>
            <c:rich>
              <a:bodyPr rot="0" spcFirstLastPara="0" vertOverflow="ellipsis" vert="horz" wrap="square" anchor="ctr" anchorCtr="1"/>
              <a:lstStyle/>
              <a:p>
                <a:pPr>
                  <a:defRPr lang="zh-CN" sz="1000" b="1" i="0" u="none" strike="noStrike" kern="1200" baseline="0">
                    <a:solidFill>
                      <a:schemeClr val="tx1"/>
                    </a:solidFill>
                    <a:latin typeface="+mn-lt"/>
                    <a:ea typeface="+mn-ea"/>
                    <a:cs typeface="+mn-cs"/>
                  </a:defRPr>
                </a:pPr>
                <a:r>
                  <a:rPr lang="zh-CN" altLang="en-US"/>
                  <a:t>油石比（</a:t>
                </a:r>
                <a:r>
                  <a:rPr lang="en-US" altLang="zh-CN"/>
                  <a:t>%</a:t>
                </a:r>
                <a:r>
                  <a:rPr lang="zh-CN" altLang="en-US"/>
                  <a:t>）</a:t>
                </a:r>
                <a:endParaRPr lang="zh-CN" altLang="en-US"/>
              </a:p>
            </c:rich>
          </c:tx>
          <c:layout>
            <c:manualLayout>
              <c:xMode val="edge"/>
              <c:yMode val="edge"/>
              <c:x val="0.422939453387439"/>
              <c:y val="0.913279132791328"/>
            </c:manualLayout>
          </c:layout>
          <c:overlay val="0"/>
          <c:spPr>
            <a:noFill/>
            <a:ln w="25400">
              <a:noFill/>
            </a:ln>
          </c:spPr>
        </c:title>
        <c:numFmt formatCode="General" sourceLinked="1"/>
        <c:majorTickMark val="out"/>
        <c:minorTickMark val="none"/>
        <c:tickLblPos val="nextTo"/>
        <c:txPr>
          <a:bodyPr rot="0" spcFirstLastPara="0" vertOverflow="ellipsis" vert="horz" wrap="square" anchor="ctr" anchorCtr="1"/>
          <a:lstStyle/>
          <a:p>
            <a:pPr>
              <a:defRPr lang="zh-CN" sz="1000" b="0" i="0" u="none" strike="noStrike" kern="1200" baseline="0">
                <a:solidFill>
                  <a:srgbClr val="000000"/>
                </a:solidFill>
                <a:latin typeface="宋体" panose="02010600030101010101" pitchFamily="2" charset="-122"/>
                <a:ea typeface="宋体" panose="02010600030101010101" pitchFamily="2" charset="-122"/>
                <a:cs typeface="宋体" panose="02010600030101010101" pitchFamily="2" charset="-122"/>
              </a:defRPr>
            </a:pPr>
          </a:p>
        </c:txPr>
        <c:crossAx val="43641472"/>
        <c:crosses val="autoZero"/>
        <c:crossBetween val="midCat"/>
        <c:majorUnit val="0.4"/>
      </c:valAx>
      <c:valAx>
        <c:axId val="43641472"/>
        <c:scaling>
          <c:orientation val="minMax"/>
          <c:max val="80"/>
          <c:min val="50"/>
        </c:scaling>
        <c:delete val="0"/>
        <c:axPos val="l"/>
        <c:majorGridlines/>
        <c:title>
          <c:tx>
            <c:rich>
              <a:bodyPr rot="0" spcFirstLastPara="0" vertOverflow="ellipsis" vert="wordArtVertRtl" wrap="square" anchor="ctr" anchorCtr="1"/>
              <a:lstStyle/>
              <a:p>
                <a:pPr>
                  <a:defRPr lang="zh-CN" sz="1000" b="1" i="0" u="none" strike="noStrike" kern="1200" baseline="0">
                    <a:solidFill>
                      <a:schemeClr val="tx1"/>
                    </a:solidFill>
                    <a:latin typeface="+mn-lt"/>
                    <a:ea typeface="+mn-ea"/>
                    <a:cs typeface="+mn-cs"/>
                  </a:defRPr>
                </a:pPr>
                <a:r>
                  <a:rPr lang="zh-CN" altLang="en-US"/>
                  <a:t>饱和度（</a:t>
                </a:r>
                <a:r>
                  <a:rPr lang="en-US" altLang="zh-CN"/>
                  <a:t>%</a:t>
                </a:r>
                <a:r>
                  <a:rPr lang="zh-CN" altLang="en-US"/>
                  <a:t>）</a:t>
                </a:r>
                <a:endParaRPr lang="zh-CN" altLang="en-US"/>
              </a:p>
            </c:rich>
          </c:tx>
          <c:layout>
            <c:manualLayout>
              <c:xMode val="edge"/>
              <c:yMode val="edge"/>
              <c:x val="0.150170648464164"/>
              <c:y val="0.223270383884941"/>
            </c:manualLayout>
          </c:layout>
          <c:overlay val="0"/>
          <c:spPr>
            <a:noFill/>
            <a:ln w="25400">
              <a:noFill/>
            </a:ln>
          </c:spPr>
        </c:title>
        <c:numFmt formatCode="0.0_ "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43639552"/>
        <c:crosses val="autoZero"/>
        <c:crossBetween val="midCat"/>
        <c:majorUnit val="5"/>
      </c:valAx>
    </c:plotArea>
    <c:plotVisOnly val="1"/>
    <c:dispBlanksAs val="gap"/>
    <c:showDLblsOverMax val="0"/>
  </c:chart>
  <c:spPr>
    <a:solidFill>
      <a:srgbClr val="99FF99"/>
    </a:solidFill>
  </c:spPr>
  <c:txPr>
    <a:bodyPr/>
    <a:lstStyle/>
    <a:p>
      <a:pPr>
        <a:defRPr lang="zh-CN"/>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28575" cap="rnd" cmpd="sng" algn="ctr">
              <a:noFill/>
              <a:prstDash val="solid"/>
              <a:round/>
            </a:ln>
          </c:spPr>
          <c:marker>
            <c:spPr>
              <a:solidFill>
                <a:schemeClr val="tx1"/>
              </a:solidFill>
            </c:spPr>
          </c:marker>
          <c:dLbls>
            <c:delete val="1"/>
          </c:dLbls>
          <c:trendline>
            <c:spPr>
              <a:ln w="9525" cap="rnd" cmpd="sng" algn="ctr">
                <a:solidFill>
                  <a:sysClr val="windowText" lastClr="000000"/>
                </a:solidFill>
                <a:prstDash val="solid"/>
                <a:round/>
              </a:ln>
            </c:spPr>
            <c:trendlineType val="poly"/>
            <c:order val="2"/>
            <c:dispRSqr val="1"/>
            <c:dispEq val="1"/>
            <c:trendlineLbl>
              <c:layout>
                <c:manualLayout>
                  <c:x val="0.192777331405003"/>
                  <c:y val="0.250189928790547"/>
                </c:manualLayout>
              </c:layout>
              <c:numFmt formatCode="General" sourceLinked="0"/>
              <c:txPr>
                <a:bodyPr rot="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trendlineLbl>
          </c:trendline>
          <c:xVal>
            <c:numRef>
              <c:f>马氏!$O$52:$O$56</c:f>
              <c:numCache>
                <c:formatCode>General</c:formatCode>
                <c:ptCount val="5"/>
                <c:pt idx="0">
                  <c:v>4.4</c:v>
                </c:pt>
                <c:pt idx="1">
                  <c:v>4.8</c:v>
                </c:pt>
                <c:pt idx="2">
                  <c:v>5.2</c:v>
                </c:pt>
                <c:pt idx="3">
                  <c:v>5.6</c:v>
                </c:pt>
                <c:pt idx="4" c:formatCode="0.0_ ">
                  <c:v>6</c:v>
                </c:pt>
              </c:numCache>
            </c:numRef>
          </c:xVal>
          <c:yVal>
            <c:numRef>
              <c:f>马氏!$N$52:$N$56</c:f>
              <c:numCache>
                <c:formatCode>0.0_ </c:formatCode>
                <c:ptCount val="5"/>
                <c:pt idx="0">
                  <c:v>3.6175</c:v>
                </c:pt>
                <c:pt idx="1">
                  <c:v>3.8225</c:v>
                </c:pt>
                <c:pt idx="2">
                  <c:v>4.0775</c:v>
                </c:pt>
                <c:pt idx="3">
                  <c:v>4.17499999999999</c:v>
                </c:pt>
                <c:pt idx="4">
                  <c:v>3.97</c:v>
                </c:pt>
              </c:numCache>
            </c:numRef>
          </c:yVal>
          <c:smooth val="0"/>
        </c:ser>
        <c:dLbls>
          <c:showLegendKey val="0"/>
          <c:showVal val="0"/>
          <c:showCatName val="0"/>
          <c:showSerName val="0"/>
          <c:showPercent val="0"/>
          <c:showBubbleSize val="0"/>
        </c:dLbls>
        <c:axId val="43748736"/>
        <c:axId val="43763200"/>
      </c:scatterChart>
      <c:valAx>
        <c:axId val="43748736"/>
        <c:scaling>
          <c:orientation val="minMax"/>
          <c:min val="4"/>
        </c:scaling>
        <c:delete val="0"/>
        <c:axPos val="b"/>
        <c:title>
          <c:tx>
            <c:rich>
              <a:bodyPr rot="0" spcFirstLastPara="0" vertOverflow="ellipsis" vert="horz" wrap="square" anchor="ctr" anchorCtr="1"/>
              <a:lstStyle/>
              <a:p>
                <a:pPr>
                  <a:defRPr lang="zh-CN" sz="1000" b="1" i="0" u="none" strike="noStrike" kern="1200" baseline="0">
                    <a:solidFill>
                      <a:schemeClr val="tx1"/>
                    </a:solidFill>
                    <a:latin typeface="+mn-lt"/>
                    <a:ea typeface="+mn-ea"/>
                    <a:cs typeface="+mn-cs"/>
                  </a:defRPr>
                </a:pPr>
                <a:r>
                  <a:rPr lang="zh-CN" altLang="en-US"/>
                  <a:t>油石比（</a:t>
                </a:r>
                <a:r>
                  <a:rPr lang="en-US" altLang="zh-CN"/>
                  <a:t>%</a:t>
                </a:r>
                <a:r>
                  <a:rPr lang="zh-CN" altLang="en-US"/>
                  <a:t>）</a:t>
                </a:r>
                <a:endParaRPr lang="zh-CN" altLang="en-US"/>
              </a:p>
            </c:rich>
          </c:tx>
          <c:layout>
            <c:manualLayout>
              <c:xMode val="edge"/>
              <c:yMode val="edge"/>
              <c:x val="0.426549650043745"/>
              <c:y val="0.902777777777778"/>
            </c:manualLayout>
          </c:layout>
          <c:overlay val="0"/>
        </c:title>
        <c:numFmt formatCode="General" sourceLinked="1"/>
        <c:majorTickMark val="out"/>
        <c:minorTickMark val="none"/>
        <c:tickLblPos val="nextTo"/>
        <c:txPr>
          <a:bodyPr rot="0" spcFirstLastPara="0" vertOverflow="ellipsis" vert="horz" wrap="square" anchor="ctr" anchorCtr="1"/>
          <a:lstStyle/>
          <a:p>
            <a:pPr>
              <a:defRPr lang="zh-CN" sz="1000" b="0" i="0" u="none" strike="noStrike" kern="1200" baseline="0">
                <a:solidFill>
                  <a:srgbClr val="000000"/>
                </a:solidFill>
                <a:latin typeface="宋体" panose="02010600030101010101" pitchFamily="2" charset="-122"/>
                <a:ea typeface="宋体" panose="02010600030101010101" pitchFamily="2" charset="-122"/>
                <a:cs typeface="宋体" panose="02010600030101010101" pitchFamily="2" charset="-122"/>
              </a:defRPr>
            </a:pPr>
          </a:p>
        </c:txPr>
        <c:crossAx val="43763200"/>
        <c:crosses val="autoZero"/>
        <c:crossBetween val="midCat"/>
        <c:majorUnit val="0.4"/>
      </c:valAx>
      <c:valAx>
        <c:axId val="43763200"/>
        <c:scaling>
          <c:orientation val="minMax"/>
        </c:scaling>
        <c:delete val="0"/>
        <c:axPos val="l"/>
        <c:majorGridlines/>
        <c:title>
          <c:tx>
            <c:rich>
              <a:bodyPr rot="0" spcFirstLastPara="0" vertOverflow="ellipsis" vert="wordArtVertRtl" wrap="square" anchor="ctr" anchorCtr="1"/>
              <a:lstStyle/>
              <a:p>
                <a:pPr>
                  <a:defRPr lang="zh-CN" sz="1000" b="1" i="0" u="none" strike="noStrike" kern="1200" baseline="0">
                    <a:solidFill>
                      <a:schemeClr val="tx1"/>
                    </a:solidFill>
                    <a:latin typeface="+mn-lt"/>
                    <a:ea typeface="+mn-ea"/>
                    <a:cs typeface="+mn-cs"/>
                  </a:defRPr>
                </a:pPr>
                <a:r>
                  <a:rPr lang="zh-CN" altLang="en-US"/>
                  <a:t>流值（</a:t>
                </a:r>
                <a:r>
                  <a:rPr lang="en-US" altLang="zh-CN"/>
                  <a:t>mm</a:t>
                </a:r>
                <a:r>
                  <a:rPr lang="zh-CN" altLang="en-US"/>
                  <a:t>）</a:t>
                </a:r>
                <a:endParaRPr lang="zh-CN" altLang="en-US"/>
              </a:p>
            </c:rich>
          </c:tx>
          <c:layout/>
          <c:overlay val="0"/>
        </c:title>
        <c:numFmt formatCode="0.0_ "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43748736"/>
        <c:crosses val="autoZero"/>
        <c:crossBetween val="midCat"/>
      </c:valAx>
    </c:plotArea>
    <c:plotVisOnly val="1"/>
    <c:dispBlanksAs val="gap"/>
    <c:showDLblsOverMax val="0"/>
  </c:chart>
  <c:spPr>
    <a:solidFill>
      <a:srgbClr val="99FF99"/>
    </a:solidFill>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sz="1200"/>
              <a:t>样品溶解速率对比曲线</a:t>
            </a:r>
            <a:endParaRPr lang="zh-CN" sz="1200"/>
          </a:p>
        </c:rich>
      </c:tx>
      <c:layout>
        <c:manualLayout>
          <c:xMode val="edge"/>
          <c:yMode val="edge"/>
          <c:x val="0.385526315789478"/>
          <c:y val="0.0465116279069771"/>
        </c:manualLayout>
      </c:layout>
      <c:overlay val="0"/>
    </c:title>
    <c:autoTitleDeleted val="0"/>
    <c:plotArea>
      <c:layout>
        <c:manualLayout>
          <c:layoutTarget val="inner"/>
          <c:xMode val="edge"/>
          <c:yMode val="edge"/>
          <c:x val="0.157120919095639"/>
          <c:y val="0.141624549838247"/>
          <c:w val="0.687797777777778"/>
          <c:h val="0.693730679498418"/>
        </c:manualLayout>
      </c:layout>
      <c:scatterChart>
        <c:scatterStyle val="lineMarker"/>
        <c:varyColors val="0"/>
        <c:ser>
          <c:idx val="0"/>
          <c:order val="0"/>
          <c:tx>
            <c:strRef>
              <c:f>1#</c:f>
              <c:strCache>
                <c:ptCount val="1"/>
                <c:pt idx="0">
                  <c:v>1#</c:v>
                </c:pt>
              </c:strCache>
            </c:strRef>
          </c:tx>
          <c:spPr>
            <a:ln w="28575" cap="rnd" cmpd="sng" algn="ctr">
              <a:noFill/>
              <a:prstDash val="solid"/>
              <a:round/>
            </a:ln>
          </c:spPr>
          <c:dLbls>
            <c:delete val="1"/>
          </c:dLbls>
          <c:trendline>
            <c:trendlineType val="poly"/>
            <c:order val="4"/>
            <c:dispRSqr val="0"/>
            <c:dispEq val="0"/>
          </c:trendline>
          <c:xVal>
            <c:numRef>
              <c:f>Sheet3!$B$15:$B$21</c:f>
              <c:numCache>
                <c:formatCode>General</c:formatCode>
                <c:ptCount val="7"/>
                <c:pt idx="0">
                  <c:v>115</c:v>
                </c:pt>
                <c:pt idx="1">
                  <c:v>339</c:v>
                </c:pt>
                <c:pt idx="2">
                  <c:v>443</c:v>
                </c:pt>
                <c:pt idx="3">
                  <c:v>662</c:v>
                </c:pt>
                <c:pt idx="4">
                  <c:v>902</c:v>
                </c:pt>
                <c:pt idx="5">
                  <c:v>1216</c:v>
                </c:pt>
                <c:pt idx="6">
                  <c:v>1510</c:v>
                </c:pt>
              </c:numCache>
            </c:numRef>
          </c:xVal>
          <c:yVal>
            <c:numRef>
              <c:f>Sheet3!$C$15:$C$21</c:f>
              <c:numCache>
                <c:formatCode>General</c:formatCode>
                <c:ptCount val="7"/>
                <c:pt idx="0">
                  <c:v>0.323081000000008</c:v>
                </c:pt>
                <c:pt idx="1">
                  <c:v>0.362479</c:v>
                </c:pt>
                <c:pt idx="2">
                  <c:v>0.378834000000007</c:v>
                </c:pt>
                <c:pt idx="3">
                  <c:v>0.443661</c:v>
                </c:pt>
                <c:pt idx="4">
                  <c:v>0.464677</c:v>
                </c:pt>
                <c:pt idx="5">
                  <c:v>0.480371</c:v>
                </c:pt>
                <c:pt idx="6">
                  <c:v>0.488199</c:v>
                </c:pt>
              </c:numCache>
            </c:numRef>
          </c:yVal>
          <c:smooth val="0"/>
        </c:ser>
        <c:ser>
          <c:idx val="1"/>
          <c:order val="1"/>
          <c:tx>
            <c:strRef>
              <c:f>2#</c:f>
              <c:strCache>
                <c:ptCount val="1"/>
                <c:pt idx="0">
                  <c:v>2#</c:v>
                </c:pt>
              </c:strCache>
            </c:strRef>
          </c:tx>
          <c:spPr>
            <a:ln w="28575" cap="rnd" cmpd="sng" algn="ctr">
              <a:noFill/>
              <a:prstDash val="solid"/>
              <a:round/>
            </a:ln>
          </c:spPr>
          <c:dLbls>
            <c:delete val="1"/>
          </c:dLbls>
          <c:trendline>
            <c:trendlineType val="poly"/>
            <c:order val="2"/>
            <c:dispRSqr val="0"/>
            <c:dispEq val="0"/>
          </c:trendline>
          <c:xVal>
            <c:numRef>
              <c:f>Sheet3!$B$24:$B$29</c:f>
              <c:numCache>
                <c:formatCode>General</c:formatCode>
                <c:ptCount val="6"/>
                <c:pt idx="0">
                  <c:v>105</c:v>
                </c:pt>
                <c:pt idx="1">
                  <c:v>280</c:v>
                </c:pt>
                <c:pt idx="2">
                  <c:v>377</c:v>
                </c:pt>
                <c:pt idx="3">
                  <c:v>438</c:v>
                </c:pt>
                <c:pt idx="4">
                  <c:v>525</c:v>
                </c:pt>
                <c:pt idx="5">
                  <c:v>605</c:v>
                </c:pt>
              </c:numCache>
            </c:numRef>
          </c:xVal>
          <c:yVal>
            <c:numRef>
              <c:f>Sheet3!$C$24:$C$29</c:f>
              <c:numCache>
                <c:formatCode>General</c:formatCode>
                <c:ptCount val="6"/>
                <c:pt idx="0">
                  <c:v>0.443977</c:v>
                </c:pt>
                <c:pt idx="1">
                  <c:v>0.487954000000004</c:v>
                </c:pt>
                <c:pt idx="2">
                  <c:v>0.5016</c:v>
                </c:pt>
                <c:pt idx="3">
                  <c:v>0.504952</c:v>
                </c:pt>
                <c:pt idx="4">
                  <c:v>0.508983999999991</c:v>
                </c:pt>
                <c:pt idx="5">
                  <c:v>0.511472999999982</c:v>
                </c:pt>
              </c:numCache>
            </c:numRef>
          </c:yVal>
          <c:smooth val="0"/>
        </c:ser>
        <c:ser>
          <c:idx val="2"/>
          <c:order val="2"/>
          <c:tx>
            <c:strRef>
              <c:f>3#</c:f>
              <c:strCache>
                <c:ptCount val="1"/>
                <c:pt idx="0">
                  <c:v>3#</c:v>
                </c:pt>
              </c:strCache>
            </c:strRef>
          </c:tx>
          <c:spPr>
            <a:ln w="28575" cap="rnd" cmpd="sng" algn="ctr">
              <a:noFill/>
              <a:prstDash val="solid"/>
              <a:round/>
            </a:ln>
          </c:spPr>
          <c:dLbls>
            <c:delete val="1"/>
          </c:dLbls>
          <c:trendline>
            <c:trendlineType val="poly"/>
            <c:order val="2"/>
            <c:dispRSqr val="0"/>
            <c:dispEq val="0"/>
          </c:trendline>
          <c:xVal>
            <c:numRef>
              <c:f>Sheet3!$B$32:$B$37</c:f>
              <c:numCache>
                <c:formatCode>General</c:formatCode>
                <c:ptCount val="6"/>
                <c:pt idx="0">
                  <c:v>106</c:v>
                </c:pt>
                <c:pt idx="1">
                  <c:v>211</c:v>
                </c:pt>
                <c:pt idx="2">
                  <c:v>326</c:v>
                </c:pt>
                <c:pt idx="3">
                  <c:v>433</c:v>
                </c:pt>
                <c:pt idx="4">
                  <c:v>522</c:v>
                </c:pt>
                <c:pt idx="5">
                  <c:v>597</c:v>
                </c:pt>
              </c:numCache>
            </c:numRef>
          </c:xVal>
          <c:yVal>
            <c:numRef>
              <c:f>Sheet3!$C$32:$C$37</c:f>
              <c:numCache>
                <c:formatCode>General</c:formatCode>
                <c:ptCount val="6"/>
                <c:pt idx="0">
                  <c:v>0.432255</c:v>
                </c:pt>
                <c:pt idx="1">
                  <c:v>0.474539</c:v>
                </c:pt>
                <c:pt idx="2">
                  <c:v>0.491934</c:v>
                </c:pt>
                <c:pt idx="3">
                  <c:v>0.50237799999999</c:v>
                </c:pt>
                <c:pt idx="4">
                  <c:v>0.509243</c:v>
                </c:pt>
                <c:pt idx="5">
                  <c:v>0.512162</c:v>
                </c:pt>
              </c:numCache>
            </c:numRef>
          </c:yVal>
          <c:smooth val="0"/>
        </c:ser>
        <c:ser>
          <c:idx val="3"/>
          <c:order val="3"/>
          <c:tx>
            <c:strRef>
              <c:f>4#</c:f>
              <c:strCache>
                <c:ptCount val="1"/>
                <c:pt idx="0">
                  <c:v>4#</c:v>
                </c:pt>
              </c:strCache>
            </c:strRef>
          </c:tx>
          <c:spPr>
            <a:ln w="28575" cap="rnd" cmpd="sng" algn="ctr">
              <a:noFill/>
              <a:prstDash val="solid"/>
              <a:round/>
            </a:ln>
          </c:spPr>
          <c:dLbls>
            <c:delete val="1"/>
          </c:dLbls>
          <c:trendline>
            <c:trendlineType val="poly"/>
            <c:order val="3"/>
            <c:dispRSqr val="0"/>
            <c:dispEq val="0"/>
          </c:trendline>
          <c:xVal>
            <c:numRef>
              <c:f>Sheet3!$B$40:$B$49</c:f>
              <c:numCache>
                <c:formatCode>General</c:formatCode>
                <c:ptCount val="10"/>
                <c:pt idx="0">
                  <c:v>110</c:v>
                </c:pt>
                <c:pt idx="1">
                  <c:v>233</c:v>
                </c:pt>
                <c:pt idx="2">
                  <c:v>317</c:v>
                </c:pt>
                <c:pt idx="3">
                  <c:v>387</c:v>
                </c:pt>
                <c:pt idx="4">
                  <c:v>464</c:v>
                </c:pt>
                <c:pt idx="5">
                  <c:v>541</c:v>
                </c:pt>
                <c:pt idx="6">
                  <c:v>610</c:v>
                </c:pt>
                <c:pt idx="7">
                  <c:v>685</c:v>
                </c:pt>
                <c:pt idx="8">
                  <c:v>809</c:v>
                </c:pt>
                <c:pt idx="9">
                  <c:v>891</c:v>
                </c:pt>
              </c:numCache>
            </c:numRef>
          </c:xVal>
          <c:yVal>
            <c:numRef>
              <c:f>Sheet3!$C$40:$C$49</c:f>
              <c:numCache>
                <c:formatCode>General</c:formatCode>
                <c:ptCount val="10"/>
                <c:pt idx="0">
                  <c:v>0.323248</c:v>
                </c:pt>
                <c:pt idx="1">
                  <c:v>0.433618000000007</c:v>
                </c:pt>
                <c:pt idx="2">
                  <c:v>0.453384000000008</c:v>
                </c:pt>
                <c:pt idx="3">
                  <c:v>0.46893</c:v>
                </c:pt>
                <c:pt idx="4">
                  <c:v>0.478788</c:v>
                </c:pt>
                <c:pt idx="5">
                  <c:v>0.49324</c:v>
                </c:pt>
                <c:pt idx="6">
                  <c:v>0.494617</c:v>
                </c:pt>
                <c:pt idx="7">
                  <c:v>0.498746</c:v>
                </c:pt>
                <c:pt idx="8">
                  <c:v>0.498963</c:v>
                </c:pt>
                <c:pt idx="9">
                  <c:v>0.499893</c:v>
                </c:pt>
              </c:numCache>
            </c:numRef>
          </c:yVal>
          <c:smooth val="0"/>
        </c:ser>
        <c:ser>
          <c:idx val="4"/>
          <c:order val="4"/>
          <c:tx>
            <c:strRef>
              <c:f>5#</c:f>
              <c:strCache>
                <c:ptCount val="1"/>
                <c:pt idx="0">
                  <c:v>5#</c:v>
                </c:pt>
              </c:strCache>
            </c:strRef>
          </c:tx>
          <c:spPr>
            <a:ln w="28575" cap="rnd" cmpd="sng" algn="ctr">
              <a:noFill/>
              <a:prstDash val="solid"/>
              <a:round/>
            </a:ln>
          </c:spPr>
          <c:dLbls>
            <c:delete val="1"/>
          </c:dLbls>
          <c:trendline>
            <c:trendlineType val="poly"/>
            <c:order val="2"/>
            <c:dispRSqr val="0"/>
            <c:dispEq val="0"/>
          </c:trendline>
          <c:xVal>
            <c:numRef>
              <c:f>Sheet3!$B$55:$B$67</c:f>
              <c:numCache>
                <c:formatCode>General</c:formatCode>
                <c:ptCount val="13"/>
                <c:pt idx="0">
                  <c:v>108</c:v>
                </c:pt>
                <c:pt idx="1">
                  <c:v>237</c:v>
                </c:pt>
                <c:pt idx="2">
                  <c:v>423</c:v>
                </c:pt>
                <c:pt idx="3">
                  <c:v>538</c:v>
                </c:pt>
                <c:pt idx="4">
                  <c:v>661</c:v>
                </c:pt>
                <c:pt idx="5">
                  <c:v>760</c:v>
                </c:pt>
                <c:pt idx="6">
                  <c:v>900</c:v>
                </c:pt>
                <c:pt idx="7">
                  <c:v>1032</c:v>
                </c:pt>
                <c:pt idx="8">
                  <c:v>1144</c:v>
                </c:pt>
                <c:pt idx="9">
                  <c:v>1314</c:v>
                </c:pt>
                <c:pt idx="10">
                  <c:v>1464</c:v>
                </c:pt>
                <c:pt idx="11">
                  <c:v>1651</c:v>
                </c:pt>
                <c:pt idx="12">
                  <c:v>1830</c:v>
                </c:pt>
              </c:numCache>
            </c:numRef>
          </c:xVal>
          <c:yVal>
            <c:numRef>
              <c:f>Sheet3!$C$55:$C$67</c:f>
              <c:numCache>
                <c:formatCode>General</c:formatCode>
                <c:ptCount val="13"/>
                <c:pt idx="0">
                  <c:v>0.296811</c:v>
                </c:pt>
                <c:pt idx="1">
                  <c:v>0.35714</c:v>
                </c:pt>
                <c:pt idx="2">
                  <c:v>0.391238</c:v>
                </c:pt>
                <c:pt idx="3">
                  <c:v>0.416134</c:v>
                </c:pt>
                <c:pt idx="4">
                  <c:v>0.433213</c:v>
                </c:pt>
                <c:pt idx="5">
                  <c:v>0.44316</c:v>
                </c:pt>
                <c:pt idx="6">
                  <c:v>0.456313</c:v>
                </c:pt>
                <c:pt idx="7">
                  <c:v>0.469636</c:v>
                </c:pt>
                <c:pt idx="8">
                  <c:v>0.479154</c:v>
                </c:pt>
                <c:pt idx="9">
                  <c:v>0.487436</c:v>
                </c:pt>
                <c:pt idx="10">
                  <c:v>0.490159</c:v>
                </c:pt>
                <c:pt idx="11">
                  <c:v>0.500573999999983</c:v>
                </c:pt>
                <c:pt idx="12">
                  <c:v>0.503141</c:v>
                </c:pt>
              </c:numCache>
            </c:numRef>
          </c:yVal>
          <c:smooth val="0"/>
        </c:ser>
        <c:ser>
          <c:idx val="5"/>
          <c:order val="5"/>
          <c:tx>
            <c:strRef>
              <c:f>6#</c:f>
              <c:strCache>
                <c:ptCount val="1"/>
                <c:pt idx="0">
                  <c:v>6#</c:v>
                </c:pt>
              </c:strCache>
            </c:strRef>
          </c:tx>
          <c:spPr>
            <a:ln w="28575" cap="rnd" cmpd="sng" algn="ctr">
              <a:noFill/>
              <a:prstDash val="solid"/>
              <a:round/>
            </a:ln>
          </c:spPr>
          <c:dLbls>
            <c:delete val="1"/>
          </c:dLbls>
          <c:trendline>
            <c:trendlineType val="linear"/>
            <c:dispRSqr val="0"/>
            <c:dispEq val="0"/>
          </c:trendline>
          <c:xVal>
            <c:numRef>
              <c:f>Sheet3!$B$70:$B$73</c:f>
              <c:numCache>
                <c:formatCode>General</c:formatCode>
                <c:ptCount val="4"/>
                <c:pt idx="0">
                  <c:v>76</c:v>
                </c:pt>
                <c:pt idx="1">
                  <c:v>175</c:v>
                </c:pt>
                <c:pt idx="2">
                  <c:v>243</c:v>
                </c:pt>
                <c:pt idx="3">
                  <c:v>325</c:v>
                </c:pt>
              </c:numCache>
            </c:numRef>
          </c:xVal>
          <c:yVal>
            <c:numRef>
              <c:f>Sheet3!$C$70:$C$73</c:f>
              <c:numCache>
                <c:formatCode>General</c:formatCode>
                <c:ptCount val="4"/>
                <c:pt idx="0">
                  <c:v>0.491738</c:v>
                </c:pt>
                <c:pt idx="1">
                  <c:v>0.49997400000001</c:v>
                </c:pt>
                <c:pt idx="2">
                  <c:v>0.507121</c:v>
                </c:pt>
                <c:pt idx="3">
                  <c:v>0.5099</c:v>
                </c:pt>
              </c:numCache>
            </c:numRef>
          </c:yVal>
          <c:smooth val="0"/>
        </c:ser>
        <c:ser>
          <c:idx val="6"/>
          <c:order val="6"/>
          <c:tx>
            <c:strRef>
              <c:f>无缓释剂</c:f>
              <c:strCache>
                <c:ptCount val="1"/>
                <c:pt idx="0">
                  <c:v>无缓释剂</c:v>
                </c:pt>
              </c:strCache>
            </c:strRef>
          </c:tx>
          <c:spPr>
            <a:ln w="28575" cap="rnd" cmpd="sng" algn="ctr">
              <a:noFill/>
              <a:prstDash val="solid"/>
              <a:round/>
            </a:ln>
          </c:spPr>
          <c:dLbls>
            <c:delete val="1"/>
          </c:dLbls>
          <c:trendline>
            <c:trendlineType val="poly"/>
            <c:order val="5"/>
            <c:dispRSqr val="0"/>
            <c:dispEq val="0"/>
          </c:trendline>
          <c:xVal>
            <c:numRef>
              <c:f>Sheet3!$B$83:$B$96</c:f>
              <c:numCache>
                <c:formatCode>General</c:formatCode>
                <c:ptCount val="14"/>
                <c:pt idx="1">
                  <c:v>6</c:v>
                </c:pt>
                <c:pt idx="2">
                  <c:v>34</c:v>
                </c:pt>
                <c:pt idx="3">
                  <c:v>62</c:v>
                </c:pt>
                <c:pt idx="4">
                  <c:v>91</c:v>
                </c:pt>
                <c:pt idx="5">
                  <c:v>120</c:v>
                </c:pt>
                <c:pt idx="6">
                  <c:v>148</c:v>
                </c:pt>
                <c:pt idx="7">
                  <c:v>176</c:v>
                </c:pt>
                <c:pt idx="8">
                  <c:v>205</c:v>
                </c:pt>
                <c:pt idx="9">
                  <c:v>233</c:v>
                </c:pt>
                <c:pt idx="10">
                  <c:v>262</c:v>
                </c:pt>
                <c:pt idx="11">
                  <c:v>291</c:v>
                </c:pt>
                <c:pt idx="12">
                  <c:v>319</c:v>
                </c:pt>
                <c:pt idx="13">
                  <c:v>348</c:v>
                </c:pt>
              </c:numCache>
            </c:numRef>
          </c:xVal>
          <c:yVal>
            <c:numRef>
              <c:f>Sheet3!$C$83:$C$96</c:f>
              <c:numCache>
                <c:formatCode>General</c:formatCode>
                <c:ptCount val="14"/>
                <c:pt idx="1">
                  <c:v>0.437583000000005</c:v>
                </c:pt>
                <c:pt idx="2">
                  <c:v>0.527486999999979</c:v>
                </c:pt>
                <c:pt idx="3">
                  <c:v>0.540571999999999</c:v>
                </c:pt>
                <c:pt idx="4">
                  <c:v>0.541701</c:v>
                </c:pt>
                <c:pt idx="5">
                  <c:v>0.542006</c:v>
                </c:pt>
                <c:pt idx="6">
                  <c:v>0.542282999999982</c:v>
                </c:pt>
                <c:pt idx="7">
                  <c:v>0.542621000000016</c:v>
                </c:pt>
                <c:pt idx="8">
                  <c:v>0.542894</c:v>
                </c:pt>
                <c:pt idx="9">
                  <c:v>0.543011</c:v>
                </c:pt>
                <c:pt idx="10">
                  <c:v>0.543058</c:v>
                </c:pt>
                <c:pt idx="11">
                  <c:v>0.543036</c:v>
                </c:pt>
                <c:pt idx="12">
                  <c:v>0.543076</c:v>
                </c:pt>
                <c:pt idx="13">
                  <c:v>0.543256</c:v>
                </c:pt>
              </c:numCache>
            </c:numRef>
          </c:yVal>
          <c:smooth val="0"/>
        </c:ser>
        <c:dLbls>
          <c:showLegendKey val="0"/>
          <c:showVal val="0"/>
          <c:showCatName val="0"/>
          <c:showSerName val="0"/>
          <c:showPercent val="0"/>
          <c:showBubbleSize val="0"/>
        </c:dLbls>
        <c:axId val="41202816"/>
        <c:axId val="41204736"/>
      </c:scatterChart>
      <c:valAx>
        <c:axId val="41202816"/>
        <c:scaling>
          <c:orientation val="minMax"/>
          <c:max val="800"/>
        </c:scaling>
        <c:delete val="0"/>
        <c:axPos val="b"/>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sz="1200"/>
                  <a:t>时间</a:t>
                </a:r>
                <a:endParaRPr lang="zh-CN" sz="1200"/>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1204736"/>
        <c:crosses val="autoZero"/>
        <c:crossBetween val="midCat"/>
        <c:majorUnit val="100"/>
      </c:valAx>
      <c:valAx>
        <c:axId val="41204736"/>
        <c:scaling>
          <c:orientation val="minMax"/>
          <c:max val="0.600000000000001"/>
          <c:min val="0.2"/>
        </c:scaling>
        <c:delete val="0"/>
        <c:axPos val="l"/>
        <c:majorGridlines/>
        <c:title>
          <c:tx>
            <c:rich>
              <a:bodyPr rot="0" spcFirstLastPara="0" vertOverflow="ellipsis" vert="wordArtVertRtl" wrap="square" anchor="ctr" anchorCtr="1"/>
              <a:lstStyle/>
              <a:p>
                <a:pPr>
                  <a:defRPr lang="zh-CN" sz="1200" b="1" i="0" u="none" strike="noStrike" kern="1200" baseline="0">
                    <a:solidFill>
                      <a:schemeClr val="tx1"/>
                    </a:solidFill>
                    <a:latin typeface="+mn-lt"/>
                    <a:ea typeface="+mn-ea"/>
                    <a:cs typeface="+mn-cs"/>
                  </a:defRPr>
                </a:pPr>
                <a:r>
                  <a:rPr lang="zh-CN" sz="1200"/>
                  <a:t>含量</a:t>
                </a:r>
                <a:endParaRPr lang="zh-CN" sz="1200"/>
              </a:p>
            </c:rich>
          </c:tx>
          <c:layout/>
          <c:overlay val="0"/>
        </c:title>
        <c:numFmt formatCode="#,##0.00_);\(#,##0.00\)" sourceLinked="0"/>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1202816"/>
        <c:crosses val="autoZero"/>
        <c:crossBetween val="midCat"/>
        <c:majorUnit val="0.05"/>
      </c:valAx>
    </c:plotArea>
    <c:legend>
      <c:legendPos val="r"/>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ayout>
        <c:manualLayout>
          <c:xMode val="edge"/>
          <c:yMode val="edge"/>
          <c:x val="0.87100925925926"/>
          <c:y val="0.00259893983840267"/>
          <c:w val="0.128990740740741"/>
          <c:h val="0.988686463211706"/>
        </c:manualLayout>
      </c:layout>
      <c:overlay val="0"/>
      <c:spPr>
        <a:solidFill>
          <a:srgbClr val="92D050"/>
        </a:solidFill>
      </c:spPr>
      <c:txPr>
        <a:bodyPr rot="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legend>
    <c:plotVisOnly val="1"/>
    <c:dispBlanksAs val="gap"/>
    <c:showDLblsOverMax val="0"/>
  </c:chart>
  <c:spPr>
    <a:solidFill>
      <a:srgbClr val="92D050"/>
    </a:solidFill>
  </c:spPr>
  <c:txPr>
    <a:bodyPr/>
    <a:lstStyle/>
    <a:p>
      <a:pPr>
        <a:defRPr lang="zh-CN" sz="600" baseline="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ctr" rtl="0">
              <a:defRPr lang="zh-CN" sz="1200" b="1" i="0" u="none" strike="noStrike" kern="1200" baseline="0">
                <a:solidFill>
                  <a:schemeClr val="tx1"/>
                </a:solidFill>
                <a:latin typeface="+mn-lt"/>
                <a:ea typeface="+mn-ea"/>
                <a:cs typeface="+mn-cs"/>
              </a:defRPr>
            </a:pPr>
            <a:r>
              <a:rPr lang="zh-CN" sz="1200"/>
              <a:t>样品浓度变化对比曲线</a:t>
            </a:r>
            <a:endParaRPr lang="zh-CN" sz="1200"/>
          </a:p>
          <a:p>
            <a:pPr algn="ctr" rtl="0">
              <a:defRPr lang="zh-CN" sz="1200" b="1" i="0" u="none" strike="noStrike" kern="1200" baseline="0">
                <a:solidFill>
                  <a:schemeClr val="tx1"/>
                </a:solidFill>
                <a:latin typeface="+mn-lt"/>
                <a:ea typeface="+mn-ea"/>
                <a:cs typeface="+mn-cs"/>
              </a:defRPr>
            </a:pPr>
            <a:endParaRPr lang="zh-CN" sz="1200"/>
          </a:p>
        </c:rich>
      </c:tx>
      <c:layout/>
      <c:overlay val="0"/>
    </c:title>
    <c:autoTitleDeleted val="0"/>
    <c:plotArea>
      <c:layout>
        <c:manualLayout>
          <c:layoutTarget val="inner"/>
          <c:xMode val="edge"/>
          <c:yMode val="edge"/>
          <c:x val="0.170941452991458"/>
          <c:y val="0.141215261683981"/>
          <c:w val="0.716839457567831"/>
          <c:h val="0.701138086905804"/>
        </c:manualLayout>
      </c:layout>
      <c:scatterChart>
        <c:scatterStyle val="lineMarker"/>
        <c:varyColors val="0"/>
        <c:ser>
          <c:idx val="0"/>
          <c:order val="0"/>
          <c:tx>
            <c:strRef>
              <c:f>1#</c:f>
              <c:strCache>
                <c:ptCount val="1"/>
                <c:pt idx="0">
                  <c:v>1#</c:v>
                </c:pt>
              </c:strCache>
            </c:strRef>
          </c:tx>
          <c:spPr>
            <a:ln w="28575" cap="rnd" cmpd="sng" algn="ctr">
              <a:noFill/>
              <a:prstDash val="solid"/>
              <a:round/>
            </a:ln>
          </c:spPr>
          <c:dLbls>
            <c:delete val="1"/>
          </c:dLbls>
          <c:trendline>
            <c:trendlineType val="poly"/>
            <c:order val="4"/>
            <c:dispRSqr val="0"/>
            <c:dispEq val="0"/>
          </c:trendline>
          <c:xVal>
            <c:numRef>
              <c:f>Sheet3!$B$15:$B$21</c:f>
              <c:numCache>
                <c:formatCode>General</c:formatCode>
                <c:ptCount val="7"/>
                <c:pt idx="0">
                  <c:v>115</c:v>
                </c:pt>
                <c:pt idx="1">
                  <c:v>339</c:v>
                </c:pt>
                <c:pt idx="2">
                  <c:v>443</c:v>
                </c:pt>
                <c:pt idx="3">
                  <c:v>662</c:v>
                </c:pt>
                <c:pt idx="4">
                  <c:v>902</c:v>
                </c:pt>
                <c:pt idx="5">
                  <c:v>1216</c:v>
                </c:pt>
                <c:pt idx="6">
                  <c:v>1510</c:v>
                </c:pt>
              </c:numCache>
            </c:numRef>
          </c:xVal>
          <c:yVal>
            <c:numRef>
              <c:f>Sheet3!$D$15:$D$21</c:f>
              <c:numCache>
                <c:formatCode>General</c:formatCode>
                <c:ptCount val="7"/>
                <c:pt idx="0">
                  <c:v>0.0091</c:v>
                </c:pt>
                <c:pt idx="1">
                  <c:v>0.01021</c:v>
                </c:pt>
                <c:pt idx="2">
                  <c:v>0.01067</c:v>
                </c:pt>
                <c:pt idx="3">
                  <c:v>0.012497</c:v>
                </c:pt>
                <c:pt idx="4">
                  <c:v>0.013089</c:v>
                </c:pt>
                <c:pt idx="5">
                  <c:v>0.013531</c:v>
                </c:pt>
                <c:pt idx="6">
                  <c:v>0.013752</c:v>
                </c:pt>
              </c:numCache>
            </c:numRef>
          </c:yVal>
          <c:smooth val="0"/>
        </c:ser>
        <c:ser>
          <c:idx val="1"/>
          <c:order val="1"/>
          <c:tx>
            <c:strRef>
              <c:f>2#</c:f>
              <c:strCache>
                <c:ptCount val="1"/>
                <c:pt idx="0">
                  <c:v>2#</c:v>
                </c:pt>
              </c:strCache>
            </c:strRef>
          </c:tx>
          <c:spPr>
            <a:ln w="28575" cap="rnd" cmpd="sng" algn="ctr">
              <a:noFill/>
              <a:prstDash val="solid"/>
              <a:round/>
            </a:ln>
          </c:spPr>
          <c:dLbls>
            <c:delete val="1"/>
          </c:dLbls>
          <c:trendline>
            <c:trendlineType val="poly"/>
            <c:order val="3"/>
            <c:dispRSqr val="0"/>
            <c:dispEq val="0"/>
          </c:trendline>
          <c:xVal>
            <c:numRef>
              <c:f>(Sheet3!$B$24:$B$29,Sheet3!$D$24:$D$29,Sheet3!$D$24:$D$29)</c:f>
              <c:numCache>
                <c:formatCode>General</c:formatCode>
                <c:ptCount val="18"/>
                <c:pt idx="0">
                  <c:v>105</c:v>
                </c:pt>
                <c:pt idx="1">
                  <c:v>280</c:v>
                </c:pt>
                <c:pt idx="2">
                  <c:v>377</c:v>
                </c:pt>
                <c:pt idx="3">
                  <c:v>438</c:v>
                </c:pt>
                <c:pt idx="4">
                  <c:v>525</c:v>
                </c:pt>
                <c:pt idx="5">
                  <c:v>605</c:v>
                </c:pt>
                <c:pt idx="6">
                  <c:v>0.012506</c:v>
                </c:pt>
                <c:pt idx="7">
                  <c:v>0.0137450000000001</c:v>
                </c:pt>
                <c:pt idx="8">
                  <c:v>0.014129</c:v>
                </c:pt>
                <c:pt idx="9">
                  <c:v>0.014224</c:v>
                </c:pt>
                <c:pt idx="10">
                  <c:v>0.0143369999999999</c:v>
                </c:pt>
                <c:pt idx="11">
                  <c:v>0.014407</c:v>
                </c:pt>
                <c:pt idx="12">
                  <c:v>0.012506</c:v>
                </c:pt>
                <c:pt idx="13">
                  <c:v>0.0137450000000001</c:v>
                </c:pt>
                <c:pt idx="14">
                  <c:v>0.014129</c:v>
                </c:pt>
                <c:pt idx="15">
                  <c:v>0.014224</c:v>
                </c:pt>
                <c:pt idx="16">
                  <c:v>0.0143369999999999</c:v>
                </c:pt>
                <c:pt idx="17">
                  <c:v>0.014407</c:v>
                </c:pt>
              </c:numCache>
            </c:numRef>
          </c:xVal>
          <c:yVal>
            <c:numRef>
              <c:f>Sheet3!$D$24:$D$29</c:f>
              <c:numCache>
                <c:formatCode>General</c:formatCode>
                <c:ptCount val="6"/>
                <c:pt idx="0">
                  <c:v>0.012506</c:v>
                </c:pt>
                <c:pt idx="1">
                  <c:v>0.0137450000000001</c:v>
                </c:pt>
                <c:pt idx="2">
                  <c:v>0.014129</c:v>
                </c:pt>
                <c:pt idx="3">
                  <c:v>0.014224</c:v>
                </c:pt>
                <c:pt idx="4">
                  <c:v>0.0143369999999999</c:v>
                </c:pt>
                <c:pt idx="5">
                  <c:v>0.014407</c:v>
                </c:pt>
              </c:numCache>
            </c:numRef>
          </c:yVal>
          <c:smooth val="0"/>
        </c:ser>
        <c:ser>
          <c:idx val="2"/>
          <c:order val="2"/>
          <c:tx>
            <c:strRef>
              <c:f>3#</c:f>
              <c:strCache>
                <c:ptCount val="1"/>
                <c:pt idx="0">
                  <c:v>3#</c:v>
                </c:pt>
              </c:strCache>
            </c:strRef>
          </c:tx>
          <c:spPr>
            <a:ln w="28575" cap="rnd" cmpd="sng" algn="ctr">
              <a:noFill/>
              <a:prstDash val="solid"/>
              <a:round/>
            </a:ln>
          </c:spPr>
          <c:dLbls>
            <c:delete val="1"/>
          </c:dLbls>
          <c:trendline>
            <c:trendlineType val="poly"/>
            <c:order val="2"/>
            <c:dispRSqr val="0"/>
            <c:dispEq val="0"/>
          </c:trendline>
          <c:xVal>
            <c:numRef>
              <c:f>Sheet3!$B$32:$B$37</c:f>
              <c:numCache>
                <c:formatCode>General</c:formatCode>
                <c:ptCount val="6"/>
                <c:pt idx="0">
                  <c:v>106</c:v>
                </c:pt>
                <c:pt idx="1">
                  <c:v>211</c:v>
                </c:pt>
                <c:pt idx="2">
                  <c:v>326</c:v>
                </c:pt>
                <c:pt idx="3">
                  <c:v>433</c:v>
                </c:pt>
                <c:pt idx="4">
                  <c:v>522</c:v>
                </c:pt>
                <c:pt idx="5">
                  <c:v>597</c:v>
                </c:pt>
              </c:numCache>
            </c:numRef>
          </c:xVal>
          <c:yVal>
            <c:numRef>
              <c:f>Sheet3!$D$32:$D$37</c:f>
              <c:numCache>
                <c:formatCode>General</c:formatCode>
                <c:ptCount val="6"/>
                <c:pt idx="0">
                  <c:v>0.012176</c:v>
                </c:pt>
                <c:pt idx="1">
                  <c:v>0.013367</c:v>
                </c:pt>
                <c:pt idx="2">
                  <c:v>0.013857</c:v>
                </c:pt>
                <c:pt idx="3">
                  <c:v>0.014151</c:v>
                </c:pt>
                <c:pt idx="4">
                  <c:v>0.014344</c:v>
                </c:pt>
                <c:pt idx="5">
                  <c:v>0.014427</c:v>
                </c:pt>
              </c:numCache>
            </c:numRef>
          </c:yVal>
          <c:smooth val="0"/>
        </c:ser>
        <c:ser>
          <c:idx val="3"/>
          <c:order val="3"/>
          <c:tx>
            <c:strRef>
              <c:f>4#</c:f>
              <c:strCache>
                <c:ptCount val="1"/>
                <c:pt idx="0">
                  <c:v>4#</c:v>
                </c:pt>
              </c:strCache>
            </c:strRef>
          </c:tx>
          <c:spPr>
            <a:ln w="28575" cap="rnd" cmpd="sng" algn="ctr">
              <a:noFill/>
              <a:prstDash val="solid"/>
              <a:round/>
            </a:ln>
          </c:spPr>
          <c:dLbls>
            <c:delete val="1"/>
          </c:dLbls>
          <c:trendline>
            <c:trendlineType val="poly"/>
            <c:order val="3"/>
            <c:dispRSqr val="0"/>
            <c:dispEq val="0"/>
          </c:trendline>
          <c:xVal>
            <c:numRef>
              <c:f>Sheet3!$B$40:$B$49</c:f>
              <c:numCache>
                <c:formatCode>General</c:formatCode>
                <c:ptCount val="10"/>
                <c:pt idx="0">
                  <c:v>110</c:v>
                </c:pt>
                <c:pt idx="1">
                  <c:v>233</c:v>
                </c:pt>
                <c:pt idx="2">
                  <c:v>317</c:v>
                </c:pt>
                <c:pt idx="3">
                  <c:v>387</c:v>
                </c:pt>
                <c:pt idx="4">
                  <c:v>464</c:v>
                </c:pt>
                <c:pt idx="5">
                  <c:v>541</c:v>
                </c:pt>
                <c:pt idx="6">
                  <c:v>610</c:v>
                </c:pt>
                <c:pt idx="7">
                  <c:v>685</c:v>
                </c:pt>
                <c:pt idx="8">
                  <c:v>809</c:v>
                </c:pt>
                <c:pt idx="9">
                  <c:v>891</c:v>
                </c:pt>
              </c:numCache>
            </c:numRef>
          </c:xVal>
          <c:yVal>
            <c:numRef>
              <c:f>Sheet3!$D$40:$D$49</c:f>
              <c:numCache>
                <c:formatCode>General</c:formatCode>
                <c:ptCount val="10"/>
                <c:pt idx="0">
                  <c:v>0.00910500000000002</c:v>
                </c:pt>
                <c:pt idx="1">
                  <c:v>0.012214</c:v>
                </c:pt>
                <c:pt idx="2">
                  <c:v>0.012771</c:v>
                </c:pt>
                <c:pt idx="3">
                  <c:v>0.013209</c:v>
                </c:pt>
                <c:pt idx="4">
                  <c:v>0.013487</c:v>
                </c:pt>
                <c:pt idx="5">
                  <c:v>0.013894</c:v>
                </c:pt>
                <c:pt idx="6">
                  <c:v>0.013932</c:v>
                </c:pt>
                <c:pt idx="7">
                  <c:v>0.014049</c:v>
                </c:pt>
                <c:pt idx="8">
                  <c:v>0.014055</c:v>
                </c:pt>
                <c:pt idx="9">
                  <c:v>0.014081</c:v>
                </c:pt>
              </c:numCache>
            </c:numRef>
          </c:yVal>
          <c:smooth val="0"/>
        </c:ser>
        <c:ser>
          <c:idx val="4"/>
          <c:order val="4"/>
          <c:tx>
            <c:strRef>
              <c:f>5#</c:f>
              <c:strCache>
                <c:ptCount val="1"/>
                <c:pt idx="0">
                  <c:v>5#</c:v>
                </c:pt>
              </c:strCache>
            </c:strRef>
          </c:tx>
          <c:spPr>
            <a:ln w="28575" cap="rnd" cmpd="sng" algn="ctr">
              <a:noFill/>
              <a:prstDash val="solid"/>
              <a:round/>
            </a:ln>
          </c:spPr>
          <c:dLbls>
            <c:delete val="1"/>
          </c:dLbls>
          <c:trendline>
            <c:trendlineType val="poly"/>
            <c:order val="2"/>
            <c:dispRSqr val="0"/>
            <c:dispEq val="0"/>
          </c:trendline>
          <c:xVal>
            <c:numRef>
              <c:f>Sheet3!$B$55:$B$67</c:f>
              <c:numCache>
                <c:formatCode>General</c:formatCode>
                <c:ptCount val="13"/>
                <c:pt idx="0">
                  <c:v>108</c:v>
                </c:pt>
                <c:pt idx="1">
                  <c:v>237</c:v>
                </c:pt>
                <c:pt idx="2">
                  <c:v>423</c:v>
                </c:pt>
                <c:pt idx="3">
                  <c:v>538</c:v>
                </c:pt>
                <c:pt idx="4">
                  <c:v>661</c:v>
                </c:pt>
                <c:pt idx="5">
                  <c:v>760</c:v>
                </c:pt>
                <c:pt idx="6">
                  <c:v>900</c:v>
                </c:pt>
                <c:pt idx="7">
                  <c:v>1032</c:v>
                </c:pt>
                <c:pt idx="8">
                  <c:v>1144</c:v>
                </c:pt>
                <c:pt idx="9">
                  <c:v>1314</c:v>
                </c:pt>
                <c:pt idx="10">
                  <c:v>1464</c:v>
                </c:pt>
                <c:pt idx="11">
                  <c:v>1651</c:v>
                </c:pt>
                <c:pt idx="12">
                  <c:v>1830</c:v>
                </c:pt>
              </c:numCache>
            </c:numRef>
          </c:xVal>
          <c:yVal>
            <c:numRef>
              <c:f>Sheet3!$D$55:$D$67</c:f>
              <c:numCache>
                <c:formatCode>General</c:formatCode>
                <c:ptCount val="13"/>
                <c:pt idx="0">
                  <c:v>0.00836000000000012</c:v>
                </c:pt>
                <c:pt idx="1">
                  <c:v>0.0100599999999997</c:v>
                </c:pt>
                <c:pt idx="2">
                  <c:v>0.0110200000000001</c:v>
                </c:pt>
                <c:pt idx="3">
                  <c:v>0.0117220000000004</c:v>
                </c:pt>
                <c:pt idx="4">
                  <c:v>0.012203</c:v>
                </c:pt>
                <c:pt idx="5">
                  <c:v>0.012483</c:v>
                </c:pt>
                <c:pt idx="6">
                  <c:v>0.012853</c:v>
                </c:pt>
                <c:pt idx="7">
                  <c:v>0.013229</c:v>
                </c:pt>
                <c:pt idx="8">
                  <c:v>0.013497</c:v>
                </c:pt>
                <c:pt idx="9">
                  <c:v>0.01373</c:v>
                </c:pt>
                <c:pt idx="10">
                  <c:v>0.013807</c:v>
                </c:pt>
                <c:pt idx="11">
                  <c:v>0.0141</c:v>
                </c:pt>
                <c:pt idx="12">
                  <c:v>0.014173</c:v>
                </c:pt>
              </c:numCache>
            </c:numRef>
          </c:yVal>
          <c:smooth val="0"/>
        </c:ser>
        <c:ser>
          <c:idx val="5"/>
          <c:order val="5"/>
          <c:tx>
            <c:strRef>
              <c:f>6#</c:f>
              <c:strCache>
                <c:ptCount val="1"/>
                <c:pt idx="0">
                  <c:v>6#</c:v>
                </c:pt>
              </c:strCache>
            </c:strRef>
          </c:tx>
          <c:spPr>
            <a:ln w="28575" cap="rnd" cmpd="sng" algn="ctr">
              <a:noFill/>
              <a:prstDash val="solid"/>
              <a:round/>
            </a:ln>
          </c:spPr>
          <c:dLbls>
            <c:delete val="1"/>
          </c:dLbls>
          <c:trendline>
            <c:trendlineType val="poly"/>
            <c:order val="2"/>
            <c:dispRSqr val="0"/>
            <c:dispEq val="0"/>
          </c:trendline>
          <c:xVal>
            <c:numRef>
              <c:f>Sheet3!$B$70:$B$81</c:f>
              <c:numCache>
                <c:formatCode>General</c:formatCode>
                <c:ptCount val="12"/>
                <c:pt idx="0">
                  <c:v>76</c:v>
                </c:pt>
                <c:pt idx="1">
                  <c:v>175</c:v>
                </c:pt>
                <c:pt idx="2">
                  <c:v>243</c:v>
                </c:pt>
                <c:pt idx="3">
                  <c:v>325</c:v>
                </c:pt>
                <c:pt idx="4">
                  <c:v>552</c:v>
                </c:pt>
                <c:pt idx="5">
                  <c:v>624</c:v>
                </c:pt>
                <c:pt idx="6">
                  <c:v>680</c:v>
                </c:pt>
                <c:pt idx="7">
                  <c:v>775</c:v>
                </c:pt>
                <c:pt idx="8">
                  <c:v>872</c:v>
                </c:pt>
                <c:pt idx="9">
                  <c:v>934</c:v>
                </c:pt>
                <c:pt idx="10">
                  <c:v>994</c:v>
                </c:pt>
                <c:pt idx="11">
                  <c:v>1054</c:v>
                </c:pt>
              </c:numCache>
            </c:numRef>
          </c:xVal>
          <c:yVal>
            <c:numRef>
              <c:f>Sheet3!$D$70:$D$81</c:f>
              <c:numCache>
                <c:formatCode>General</c:formatCode>
                <c:ptCount val="12"/>
                <c:pt idx="0">
                  <c:v>0.013851</c:v>
                </c:pt>
                <c:pt idx="1">
                  <c:v>0.014083</c:v>
                </c:pt>
                <c:pt idx="2">
                  <c:v>0.014285</c:v>
                </c:pt>
                <c:pt idx="3">
                  <c:v>0.014363</c:v>
                </c:pt>
                <c:pt idx="4">
                  <c:v>0.01442</c:v>
                </c:pt>
                <c:pt idx="5">
                  <c:v>0.014461</c:v>
                </c:pt>
                <c:pt idx="6">
                  <c:v>0.014465</c:v>
                </c:pt>
                <c:pt idx="7">
                  <c:v>0.014471</c:v>
                </c:pt>
                <c:pt idx="8">
                  <c:v>0.014468</c:v>
                </c:pt>
                <c:pt idx="9">
                  <c:v>0.014454</c:v>
                </c:pt>
                <c:pt idx="10">
                  <c:v>0.014448</c:v>
                </c:pt>
                <c:pt idx="11">
                  <c:v>0.014436</c:v>
                </c:pt>
              </c:numCache>
            </c:numRef>
          </c:yVal>
          <c:smooth val="0"/>
        </c:ser>
        <c:ser>
          <c:idx val="6"/>
          <c:order val="6"/>
          <c:tx>
            <c:strRef>
              <c:f>无缓释剂</c:f>
              <c:strCache>
                <c:ptCount val="1"/>
                <c:pt idx="0">
                  <c:v>无缓释剂</c:v>
                </c:pt>
              </c:strCache>
            </c:strRef>
          </c:tx>
          <c:spPr>
            <a:ln w="28575" cap="rnd" cmpd="sng" algn="ctr">
              <a:noFill/>
              <a:prstDash val="solid"/>
              <a:round/>
            </a:ln>
          </c:spPr>
          <c:dLbls>
            <c:delete val="1"/>
          </c:dLbls>
          <c:trendline>
            <c:trendlineType val="poly"/>
            <c:order val="6"/>
            <c:dispRSqr val="0"/>
            <c:dispEq val="0"/>
          </c:trendline>
          <c:xVal>
            <c:numRef>
              <c:f>Sheet3!$B$83:$B$96</c:f>
              <c:numCache>
                <c:formatCode>General</c:formatCode>
                <c:ptCount val="14"/>
                <c:pt idx="1">
                  <c:v>6</c:v>
                </c:pt>
                <c:pt idx="2">
                  <c:v>34</c:v>
                </c:pt>
                <c:pt idx="3">
                  <c:v>62</c:v>
                </c:pt>
                <c:pt idx="4">
                  <c:v>91</c:v>
                </c:pt>
                <c:pt idx="5">
                  <c:v>120</c:v>
                </c:pt>
                <c:pt idx="6">
                  <c:v>148</c:v>
                </c:pt>
                <c:pt idx="7">
                  <c:v>176</c:v>
                </c:pt>
                <c:pt idx="8">
                  <c:v>205</c:v>
                </c:pt>
                <c:pt idx="9">
                  <c:v>233</c:v>
                </c:pt>
                <c:pt idx="10">
                  <c:v>262</c:v>
                </c:pt>
                <c:pt idx="11">
                  <c:v>291</c:v>
                </c:pt>
                <c:pt idx="12">
                  <c:v>319</c:v>
                </c:pt>
                <c:pt idx="13">
                  <c:v>348</c:v>
                </c:pt>
              </c:numCache>
            </c:numRef>
          </c:xVal>
          <c:yVal>
            <c:numRef>
              <c:f>Sheet3!$D$83:$D$96</c:f>
              <c:numCache>
                <c:formatCode>General</c:formatCode>
                <c:ptCount val="14"/>
                <c:pt idx="1">
                  <c:v>0.012326</c:v>
                </c:pt>
                <c:pt idx="2">
                  <c:v>0.014858</c:v>
                </c:pt>
                <c:pt idx="3">
                  <c:v>0.015227</c:v>
                </c:pt>
                <c:pt idx="4">
                  <c:v>0.015259</c:v>
                </c:pt>
                <c:pt idx="5">
                  <c:v>0.015267</c:v>
                </c:pt>
                <c:pt idx="6">
                  <c:v>0.015275</c:v>
                </c:pt>
                <c:pt idx="7">
                  <c:v>0.015285</c:v>
                </c:pt>
                <c:pt idx="8">
                  <c:v>0.015203</c:v>
                </c:pt>
                <c:pt idx="9">
                  <c:v>0.015396</c:v>
                </c:pt>
                <c:pt idx="10">
                  <c:v>0.015396</c:v>
                </c:pt>
                <c:pt idx="11">
                  <c:v>0.015396</c:v>
                </c:pt>
                <c:pt idx="12">
                  <c:v>0.015396</c:v>
                </c:pt>
                <c:pt idx="13">
                  <c:v>0.015396</c:v>
                </c:pt>
              </c:numCache>
            </c:numRef>
          </c:yVal>
          <c:smooth val="0"/>
        </c:ser>
        <c:dLbls>
          <c:showLegendKey val="0"/>
          <c:showVal val="0"/>
          <c:showCatName val="0"/>
          <c:showSerName val="0"/>
          <c:showPercent val="0"/>
          <c:showBubbleSize val="0"/>
        </c:dLbls>
        <c:axId val="41284352"/>
        <c:axId val="41286272"/>
      </c:scatterChart>
      <c:valAx>
        <c:axId val="41284352"/>
        <c:scaling>
          <c:orientation val="minMax"/>
          <c:max val="1000"/>
        </c:scaling>
        <c:delete val="0"/>
        <c:axPos val="b"/>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sz="1200"/>
                  <a:t>时间</a:t>
                </a:r>
                <a:endParaRPr lang="zh-CN" sz="1200"/>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1286272"/>
        <c:crosses val="autoZero"/>
        <c:crossBetween val="midCat"/>
        <c:majorUnit val="200"/>
      </c:valAx>
      <c:valAx>
        <c:axId val="41286272"/>
        <c:scaling>
          <c:orientation val="minMax"/>
          <c:min val="0.00700000000000001"/>
        </c:scaling>
        <c:delete val="0"/>
        <c:axPos val="l"/>
        <c:majorGridlines/>
        <c:title>
          <c:tx>
            <c:rich>
              <a:bodyPr rot="0" spcFirstLastPara="0" vertOverflow="ellipsis" vert="wordArtVertRtl" wrap="square" anchor="ctr" anchorCtr="1"/>
              <a:lstStyle/>
              <a:p>
                <a:pPr>
                  <a:defRPr lang="zh-CN" sz="1200" b="1" i="0" u="none" strike="noStrike" kern="1200" baseline="0">
                    <a:solidFill>
                      <a:schemeClr val="tx1"/>
                    </a:solidFill>
                    <a:latin typeface="+mn-lt"/>
                    <a:ea typeface="+mn-ea"/>
                    <a:cs typeface="+mn-cs"/>
                  </a:defRPr>
                </a:pPr>
                <a:r>
                  <a:rPr lang="zh-CN" sz="1200"/>
                  <a:t>浓度</a:t>
                </a:r>
                <a:endParaRPr lang="zh-CN" sz="1200"/>
              </a:p>
            </c:rich>
          </c:tx>
          <c:layout/>
          <c:overlay val="0"/>
        </c:title>
        <c:numFmt formatCode="#,##0.000_);\(#,##0.000\)" sourceLinked="0"/>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1284352"/>
        <c:crosses val="autoZero"/>
        <c:crossBetween val="midCat"/>
        <c:majorUnit val="0.001"/>
      </c:valAx>
    </c:plotArea>
    <c:legend>
      <c:legendPos val="r"/>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ayout>
        <c:manualLayout>
          <c:xMode val="edge"/>
          <c:yMode val="edge"/>
          <c:x val="0.877416666666667"/>
          <c:y val="0.0296725960299047"/>
          <c:w val="0.120027777777778"/>
          <c:h val="0.917074847469297"/>
        </c:manualLayout>
      </c:layout>
      <c:overlay val="0"/>
      <c:txPr>
        <a:bodyPr rot="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legend>
    <c:plotVisOnly val="1"/>
    <c:dispBlanksAs val="gap"/>
    <c:showDLblsOverMax val="0"/>
  </c:chart>
  <c:spPr>
    <a:solidFill>
      <a:srgbClr val="92D050"/>
    </a:solidFill>
  </c:spPr>
  <c:txPr>
    <a:bodyPr/>
    <a:lstStyle/>
    <a:p>
      <a:pPr>
        <a:defRPr lang="zh-CN" sz="600" baseline="0"/>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altLang="en-US" sz="1200"/>
              <a:t>不同掺量的冻融劈裂强度比</a:t>
            </a:r>
            <a:endParaRPr lang="zh-CN" altLang="en-US" sz="1200"/>
          </a:p>
        </c:rich>
      </c:tx>
      <c:layout>
        <c:manualLayout>
          <c:xMode val="edge"/>
          <c:yMode val="edge"/>
          <c:x val="0.344888888888896"/>
          <c:y val="0.0416666666666667"/>
        </c:manualLayout>
      </c:layout>
      <c:overlay val="0"/>
    </c:title>
    <c:autoTitleDeleted val="0"/>
    <c:plotArea>
      <c:layout/>
      <c:scatterChart>
        <c:scatterStyle val="lineMarker"/>
        <c:varyColors val="0"/>
        <c:ser>
          <c:idx val="0"/>
          <c:order val="0"/>
          <c:spPr>
            <a:ln w="28575" cap="rnd" cmpd="sng" algn="ctr">
              <a:noFill/>
              <a:prstDash val="solid"/>
              <a:round/>
            </a:ln>
          </c:spPr>
          <c:dLbls>
            <c:delete val="1"/>
          </c:dLbls>
          <c:trendline>
            <c:spPr>
              <a:ln w="28575" cap="rnd" cmpd="sng" algn="ctr">
                <a:solidFill>
                  <a:schemeClr val="tx2">
                    <a:lumMod val="60000"/>
                    <a:lumOff val="40000"/>
                  </a:schemeClr>
                </a:solidFill>
                <a:prstDash val="solid"/>
                <a:round/>
              </a:ln>
            </c:spPr>
            <c:trendlineType val="poly"/>
            <c:order val="3"/>
            <c:dispRSqr val="0"/>
            <c:dispEq val="0"/>
          </c:trendline>
          <c:xVal>
            <c:numRef>
              <c:f>'E:\2014年\凝冰总报告\贵州凝冰\[自融冰最佳掺量数据.xlsx]Sheet1'!$F$2:$F$7</c:f>
              <c:numCache>
                <c:formatCode>General</c:formatCode>
                <c:ptCount val="6"/>
                <c:pt idx="0">
                  <c:v>0</c:v>
                </c:pt>
                <c:pt idx="1">
                  <c:v>2</c:v>
                </c:pt>
                <c:pt idx="2">
                  <c:v>4</c:v>
                </c:pt>
                <c:pt idx="3">
                  <c:v>5</c:v>
                </c:pt>
                <c:pt idx="4">
                  <c:v>6</c:v>
                </c:pt>
                <c:pt idx="5">
                  <c:v>7</c:v>
                </c:pt>
              </c:numCache>
            </c:numRef>
          </c:xVal>
          <c:yVal>
            <c:numRef>
              <c:f>'E:\2014年\凝冰总报告\贵州凝冰\[自融冰最佳掺量数据.xlsx]Sheet1'!$G$2:$G$7</c:f>
              <c:numCache>
                <c:formatCode>General</c:formatCode>
                <c:ptCount val="6"/>
                <c:pt idx="0">
                  <c:v>83.07</c:v>
                </c:pt>
                <c:pt idx="1">
                  <c:v>89.16</c:v>
                </c:pt>
                <c:pt idx="2">
                  <c:v>98.02</c:v>
                </c:pt>
                <c:pt idx="3">
                  <c:v>99.35</c:v>
                </c:pt>
                <c:pt idx="4">
                  <c:v>96.78</c:v>
                </c:pt>
                <c:pt idx="5">
                  <c:v>85.99</c:v>
                </c:pt>
              </c:numCache>
            </c:numRef>
          </c:yVal>
          <c:smooth val="0"/>
        </c:ser>
        <c:dLbls>
          <c:showLegendKey val="0"/>
          <c:showVal val="0"/>
          <c:showCatName val="0"/>
          <c:showSerName val="0"/>
          <c:showPercent val="0"/>
          <c:showBubbleSize val="0"/>
        </c:dLbls>
        <c:axId val="42155008"/>
        <c:axId val="42157184"/>
      </c:scatterChart>
      <c:valAx>
        <c:axId val="42155008"/>
        <c:scaling>
          <c:orientation val="minMax"/>
        </c:scaling>
        <c:delete val="0"/>
        <c:axPos val="b"/>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altLang="en-US" sz="1200"/>
                  <a:t>自融冰改性剂掺量（</a:t>
                </a:r>
                <a:r>
                  <a:rPr lang="en-US" altLang="zh-CN" sz="1200"/>
                  <a:t>%</a:t>
                </a:r>
                <a:r>
                  <a:rPr lang="zh-CN" altLang="en-US" sz="1200"/>
                  <a:t>）</a:t>
                </a:r>
                <a:endParaRPr lang="zh-CN" altLang="en-US" sz="1200"/>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2157184"/>
        <c:crosses val="autoZero"/>
        <c:crossBetween val="midCat"/>
        <c:majorUnit val="1"/>
      </c:valAx>
      <c:valAx>
        <c:axId val="42157184"/>
        <c:scaling>
          <c:orientation val="minMax"/>
          <c:max val="100"/>
          <c:min val="82"/>
        </c:scaling>
        <c:delete val="0"/>
        <c:axPos val="l"/>
        <c:majorGridlines/>
        <c:title>
          <c:tx>
            <c:rich>
              <a:bodyPr rot="0" spcFirstLastPara="0" vertOverflow="ellipsis" vert="wordArtVertRtl" wrap="square" anchor="ctr" anchorCtr="1"/>
              <a:lstStyle/>
              <a:p>
                <a:pPr>
                  <a:defRPr lang="zh-CN" sz="1200" b="1" i="0" u="none" strike="noStrike" kern="1200" baseline="0">
                    <a:solidFill>
                      <a:schemeClr val="tx1"/>
                    </a:solidFill>
                    <a:latin typeface="+mn-lt"/>
                    <a:ea typeface="+mn-ea"/>
                    <a:cs typeface="+mn-cs"/>
                  </a:defRPr>
                </a:pPr>
                <a:r>
                  <a:rPr lang="zh-CN" altLang="en-US" sz="1200"/>
                  <a:t>冻融劈裂强度比（</a:t>
                </a:r>
                <a:r>
                  <a:rPr lang="en-US" altLang="zh-CN" sz="1200"/>
                  <a:t>%</a:t>
                </a:r>
                <a:r>
                  <a:rPr lang="zh-CN" altLang="en-US" sz="1200"/>
                  <a:t>）</a:t>
                </a:r>
                <a:endParaRPr lang="zh-CN" altLang="en-US" sz="1200"/>
              </a:p>
            </c:rich>
          </c:tx>
          <c:layout/>
          <c:overlay val="0"/>
        </c:title>
        <c:numFmt formatCode="#,##0.00_);[Red]\(#,##0.00\)" sourceLinked="0"/>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2155008"/>
        <c:crosses val="autoZero"/>
        <c:crossBetween val="midCat"/>
      </c:valAx>
    </c:plotArea>
    <c:plotVisOnly val="1"/>
    <c:dispBlanksAs val="gap"/>
    <c:showDLblsOverMax val="0"/>
  </c:chart>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altLang="en-US" sz="1200"/>
              <a:t>氯离子浓度变化监测</a:t>
            </a:r>
            <a:endParaRPr lang="zh-CN" altLang="en-US" sz="1200"/>
          </a:p>
        </c:rich>
      </c:tx>
      <c:layout/>
      <c:overlay val="0"/>
    </c:title>
    <c:autoTitleDeleted val="0"/>
    <c:plotArea>
      <c:layout>
        <c:manualLayout>
          <c:layoutTarget val="inner"/>
          <c:xMode val="edge"/>
          <c:yMode val="edge"/>
          <c:x val="0.147905293088365"/>
          <c:y val="0.145765841769779"/>
          <c:w val="0.736025153105875"/>
          <c:h val="0.566896897223947"/>
        </c:manualLayout>
      </c:layout>
      <c:lineChart>
        <c:grouping val="standard"/>
        <c:varyColors val="0"/>
        <c:ser>
          <c:idx val="0"/>
          <c:order val="0"/>
          <c:tx>
            <c:strRef>
              <c:f>A</c:f>
              <c:strCache>
                <c:ptCount val="1"/>
                <c:pt idx="0">
                  <c:v>A</c:v>
                </c:pt>
              </c:strCache>
            </c:strRef>
          </c:tx>
          <c:marker>
            <c:symbol val="none"/>
          </c:marker>
          <c:dLbls>
            <c:delete val="1"/>
          </c:dLbls>
          <c:val>
            <c:numRef>
              <c:f>Sheet1!$B$3:$U$3</c:f>
              <c:numCache>
                <c:formatCode>General</c:formatCode>
                <c:ptCount val="20"/>
                <c:pt idx="0">
                  <c:v>0.0541</c:v>
                </c:pt>
                <c:pt idx="1">
                  <c:v>0.152900000000003</c:v>
                </c:pt>
                <c:pt idx="2">
                  <c:v>0.2823</c:v>
                </c:pt>
                <c:pt idx="3">
                  <c:v>0.2911</c:v>
                </c:pt>
                <c:pt idx="4">
                  <c:v>0.298800000000005</c:v>
                </c:pt>
                <c:pt idx="5">
                  <c:v>0.301300000000005</c:v>
                </c:pt>
                <c:pt idx="6">
                  <c:v>0.302300000000005</c:v>
                </c:pt>
                <c:pt idx="7">
                  <c:v>0.303300000000005</c:v>
                </c:pt>
                <c:pt idx="8">
                  <c:v>0.303800000000005</c:v>
                </c:pt>
                <c:pt idx="9">
                  <c:v>0.3036</c:v>
                </c:pt>
                <c:pt idx="10">
                  <c:v>0.3041</c:v>
                </c:pt>
                <c:pt idx="11">
                  <c:v>0.3042</c:v>
                </c:pt>
                <c:pt idx="12">
                  <c:v>0.3045</c:v>
                </c:pt>
                <c:pt idx="13">
                  <c:v>0.3045</c:v>
                </c:pt>
                <c:pt idx="14">
                  <c:v>0.304800000000005</c:v>
                </c:pt>
                <c:pt idx="15">
                  <c:v>0.3046</c:v>
                </c:pt>
                <c:pt idx="16">
                  <c:v>0.3046</c:v>
                </c:pt>
                <c:pt idx="17">
                  <c:v>0.3046</c:v>
                </c:pt>
                <c:pt idx="18">
                  <c:v>0.3051</c:v>
                </c:pt>
                <c:pt idx="19">
                  <c:v>0.3051</c:v>
                </c:pt>
              </c:numCache>
            </c:numRef>
          </c:val>
          <c:smooth val="0"/>
        </c:ser>
        <c:ser>
          <c:idx val="1"/>
          <c:order val="1"/>
          <c:tx>
            <c:strRef>
              <c:f>B</c:f>
              <c:strCache>
                <c:ptCount val="1"/>
                <c:pt idx="0">
                  <c:v>B</c:v>
                </c:pt>
              </c:strCache>
            </c:strRef>
          </c:tx>
          <c:marker>
            <c:symbol val="none"/>
          </c:marker>
          <c:dLbls>
            <c:delete val="1"/>
          </c:dLbls>
          <c:val>
            <c:numRef>
              <c:f>Sheet1!$B$4:$U$4</c:f>
              <c:numCache>
                <c:formatCode>General</c:formatCode>
                <c:ptCount val="20"/>
                <c:pt idx="0">
                  <c:v>0.0467</c:v>
                </c:pt>
                <c:pt idx="1">
                  <c:v>0.1364</c:v>
                </c:pt>
                <c:pt idx="2">
                  <c:v>0.2661</c:v>
                </c:pt>
                <c:pt idx="3">
                  <c:v>0.2716</c:v>
                </c:pt>
                <c:pt idx="4">
                  <c:v>0.2822</c:v>
                </c:pt>
                <c:pt idx="5">
                  <c:v>0.286420000000005</c:v>
                </c:pt>
                <c:pt idx="6">
                  <c:v>0.2914</c:v>
                </c:pt>
                <c:pt idx="7">
                  <c:v>0.2934</c:v>
                </c:pt>
                <c:pt idx="8">
                  <c:v>0.2962</c:v>
                </c:pt>
                <c:pt idx="9">
                  <c:v>0.2966</c:v>
                </c:pt>
                <c:pt idx="10">
                  <c:v>0.2971</c:v>
                </c:pt>
                <c:pt idx="11">
                  <c:v>0.297900000000003</c:v>
                </c:pt>
                <c:pt idx="12">
                  <c:v>0.298</c:v>
                </c:pt>
                <c:pt idx="13">
                  <c:v>0.298800000000005</c:v>
                </c:pt>
                <c:pt idx="14">
                  <c:v>0.2991</c:v>
                </c:pt>
                <c:pt idx="15">
                  <c:v>0.3001</c:v>
                </c:pt>
                <c:pt idx="16">
                  <c:v>0.3002</c:v>
                </c:pt>
                <c:pt idx="17">
                  <c:v>0.3002</c:v>
                </c:pt>
                <c:pt idx="18">
                  <c:v>0.300300000000005</c:v>
                </c:pt>
                <c:pt idx="19">
                  <c:v>0.300300000000005</c:v>
                </c:pt>
              </c:numCache>
            </c:numRef>
          </c:val>
          <c:smooth val="0"/>
        </c:ser>
        <c:dLbls>
          <c:showLegendKey val="0"/>
          <c:showVal val="0"/>
          <c:showCatName val="0"/>
          <c:showSerName val="0"/>
          <c:showPercent val="0"/>
          <c:showBubbleSize val="0"/>
        </c:dLbls>
        <c:marker val="0"/>
        <c:smooth val="0"/>
        <c:axId val="42262912"/>
        <c:axId val="42264832"/>
      </c:lineChart>
      <c:catAx>
        <c:axId val="42262912"/>
        <c:scaling>
          <c:orientation val="minMax"/>
        </c:scaling>
        <c:delete val="0"/>
        <c:axPos val="b"/>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altLang="en-US" sz="1200"/>
                  <a:t>浸泡天数</a:t>
                </a:r>
                <a:endParaRPr lang="zh-CN" altLang="en-US" sz="1200"/>
              </a:p>
            </c:rich>
          </c:tx>
          <c:layout/>
          <c:overlay val="0"/>
        </c:title>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2264832"/>
        <c:crosses val="autoZero"/>
        <c:auto val="1"/>
        <c:lblAlgn val="ctr"/>
        <c:lblOffset val="100"/>
        <c:noMultiLvlLbl val="0"/>
      </c:catAx>
      <c:valAx>
        <c:axId val="42264832"/>
        <c:scaling>
          <c:orientation val="minMax"/>
        </c:scaling>
        <c:delete val="0"/>
        <c:axPos val="l"/>
        <c:majorGridlines/>
        <c:title>
          <c:tx>
            <c:rich>
              <a:bodyPr rot="0" spcFirstLastPara="0" vertOverflow="ellipsis" vert="wordArtVertRtl" wrap="square" anchor="ctr" anchorCtr="1"/>
              <a:lstStyle/>
              <a:p>
                <a:pPr>
                  <a:defRPr lang="zh-CN" sz="1200" b="1" i="0" u="none" strike="noStrike" kern="1200" baseline="0">
                    <a:solidFill>
                      <a:schemeClr val="tx1"/>
                    </a:solidFill>
                    <a:latin typeface="+mn-lt"/>
                    <a:ea typeface="+mn-ea"/>
                    <a:cs typeface="+mn-cs"/>
                  </a:defRPr>
                </a:pPr>
                <a:r>
                  <a:rPr lang="zh-CN" altLang="en-US" sz="1200"/>
                  <a:t>氯离子浓度</a:t>
                </a:r>
                <a:endParaRPr lang="zh-CN" altLang="en-US" sz="1200"/>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2262912"/>
        <c:crosses val="autoZero"/>
        <c:crossBetween val="between"/>
      </c:valAx>
    </c:plotArea>
    <c:legend>
      <c:legendPos val="r"/>
      <c:layout/>
      <c:overlay val="0"/>
      <c:txPr>
        <a:bodyPr rot="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legend>
    <c:plotVisOnly val="1"/>
    <c:dispBlanksAs val="gap"/>
    <c:showDLblsOverMax val="0"/>
  </c:chart>
  <c:spPr>
    <a:solidFill>
      <a:srgbClr val="92D050"/>
    </a:solidFill>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altLang="en-US" sz="1200"/>
              <a:t>不同温度氯离子浓度变化对比</a:t>
            </a:r>
            <a:endParaRPr lang="zh-CN" altLang="en-US" sz="1200"/>
          </a:p>
        </c:rich>
      </c:tx>
      <c:layout/>
      <c:overlay val="0"/>
    </c:title>
    <c:autoTitleDeleted val="0"/>
    <c:plotArea>
      <c:layout/>
      <c:scatterChart>
        <c:scatterStyle val="lineMarker"/>
        <c:varyColors val="0"/>
        <c:ser>
          <c:idx val="0"/>
          <c:order val="0"/>
          <c:tx>
            <c:strRef>
              <c:f>-10℃</c:f>
              <c:strCache>
                <c:ptCount val="1"/>
                <c:pt idx="0">
                  <c:v>-10℃</c:v>
                </c:pt>
              </c:strCache>
            </c:strRef>
          </c:tx>
          <c:spPr>
            <a:ln w="28575" cap="rnd" cmpd="sng" algn="ctr">
              <a:noFill/>
              <a:prstDash val="solid"/>
              <a:round/>
            </a:ln>
          </c:spPr>
          <c:dLbls>
            <c:delete val="1"/>
          </c:dLbls>
          <c:trendline>
            <c:trendlineType val="poly"/>
            <c:order val="2"/>
            <c:dispRSqr val="0"/>
            <c:dispEq val="0"/>
          </c:trendline>
          <c:xVal>
            <c:numRef>
              <c:f>Sheet2!$A$2:$A$11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Sheet2!$B$2:$B$11</c:f>
              <c:numCache>
                <c:formatCode>General</c:formatCode>
                <c:ptCount val="10"/>
                <c:pt idx="0">
                  <c:v>0.001041</c:v>
                </c:pt>
                <c:pt idx="1">
                  <c:v>0.00112800000000003</c:v>
                </c:pt>
                <c:pt idx="2">
                  <c:v>0.001241</c:v>
                </c:pt>
                <c:pt idx="3">
                  <c:v>0.00136900000000001</c:v>
                </c:pt>
                <c:pt idx="4">
                  <c:v>0.00137400000000003</c:v>
                </c:pt>
                <c:pt idx="5">
                  <c:v>0.001459</c:v>
                </c:pt>
                <c:pt idx="6">
                  <c:v>0.00145</c:v>
                </c:pt>
                <c:pt idx="7">
                  <c:v>0.00146</c:v>
                </c:pt>
                <c:pt idx="8">
                  <c:v>0.00151000000000002</c:v>
                </c:pt>
                <c:pt idx="9">
                  <c:v>0.00155900000000001</c:v>
                </c:pt>
              </c:numCache>
            </c:numRef>
          </c:yVal>
          <c:smooth val="0"/>
        </c:ser>
        <c:ser>
          <c:idx val="1"/>
          <c:order val="1"/>
          <c:tx>
            <c:strRef>
              <c:f>0℃</c:f>
              <c:strCache>
                <c:ptCount val="1"/>
                <c:pt idx="0">
                  <c:v>0℃</c:v>
                </c:pt>
              </c:strCache>
            </c:strRef>
          </c:tx>
          <c:spPr>
            <a:ln w="28575" cap="rnd" cmpd="sng" algn="ctr">
              <a:noFill/>
              <a:prstDash val="solid"/>
              <a:round/>
            </a:ln>
          </c:spPr>
          <c:dLbls>
            <c:delete val="1"/>
          </c:dLbls>
          <c:trendline>
            <c:trendlineType val="poly"/>
            <c:order val="2"/>
            <c:dispRSqr val="0"/>
            <c:dispEq val="0"/>
          </c:trendline>
          <c:xVal>
            <c:numRef>
              <c:f>Sheet2!$A$2:$A$11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Sheet2!$C$2:$C$11</c:f>
              <c:numCache>
                <c:formatCode>General</c:formatCode>
                <c:ptCount val="10"/>
                <c:pt idx="0">
                  <c:v>0.000801000000000003</c:v>
                </c:pt>
                <c:pt idx="1">
                  <c:v>0.000869000000000002</c:v>
                </c:pt>
                <c:pt idx="2">
                  <c:v>0.000904000000000002</c:v>
                </c:pt>
                <c:pt idx="3">
                  <c:v>0.000894000000000003</c:v>
                </c:pt>
                <c:pt idx="4">
                  <c:v>0.000912000000000002</c:v>
                </c:pt>
                <c:pt idx="5">
                  <c:v>0.000956000000000017</c:v>
                </c:pt>
                <c:pt idx="6">
                  <c:v>0.000991000000000007</c:v>
                </c:pt>
                <c:pt idx="7">
                  <c:v>0.00103600000000001</c:v>
                </c:pt>
                <c:pt idx="8">
                  <c:v>0.001017</c:v>
                </c:pt>
                <c:pt idx="9">
                  <c:v>0.001021</c:v>
                </c:pt>
              </c:numCache>
            </c:numRef>
          </c:yVal>
          <c:smooth val="0"/>
        </c:ser>
        <c:ser>
          <c:idx val="2"/>
          <c:order val="2"/>
          <c:tx>
            <c:strRef>
              <c:f>5℃</c:f>
              <c:strCache>
                <c:ptCount val="1"/>
                <c:pt idx="0">
                  <c:v>5℃</c:v>
                </c:pt>
              </c:strCache>
            </c:strRef>
          </c:tx>
          <c:spPr>
            <a:ln w="28575" cap="rnd" cmpd="sng" algn="ctr">
              <a:noFill/>
              <a:prstDash val="solid"/>
              <a:round/>
            </a:ln>
          </c:spPr>
          <c:dLbls>
            <c:delete val="1"/>
          </c:dLbls>
          <c:trendline>
            <c:trendlineType val="poly"/>
            <c:order val="2"/>
            <c:dispRSqr val="0"/>
            <c:dispEq val="0"/>
          </c:trendline>
          <c:xVal>
            <c:numRef>
              <c:f>Sheet2!$A$2:$A$11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Sheet2!$D$2:$D$11</c:f>
              <c:numCache>
                <c:formatCode>General</c:formatCode>
                <c:ptCount val="10"/>
                <c:pt idx="0">
                  <c:v>0.001148</c:v>
                </c:pt>
                <c:pt idx="1">
                  <c:v>0.000925000000000006</c:v>
                </c:pt>
                <c:pt idx="2">
                  <c:v>0.000971000000000002</c:v>
                </c:pt>
                <c:pt idx="3">
                  <c:v>0.00102400000000001</c:v>
                </c:pt>
                <c:pt idx="4">
                  <c:v>0.00102000000000001</c:v>
                </c:pt>
                <c:pt idx="5">
                  <c:v>0.001006</c:v>
                </c:pt>
                <c:pt idx="6">
                  <c:v>0.001039</c:v>
                </c:pt>
                <c:pt idx="7">
                  <c:v>0.00104600000000001</c:v>
                </c:pt>
                <c:pt idx="8">
                  <c:v>0.001058</c:v>
                </c:pt>
                <c:pt idx="9">
                  <c:v>0.00107800000000002</c:v>
                </c:pt>
              </c:numCache>
            </c:numRef>
          </c:yVal>
          <c:smooth val="0"/>
        </c:ser>
        <c:ser>
          <c:idx val="3"/>
          <c:order val="3"/>
          <c:tx>
            <c:strRef>
              <c:f>15℃</c:f>
              <c:strCache>
                <c:ptCount val="1"/>
                <c:pt idx="0">
                  <c:v>15℃</c:v>
                </c:pt>
              </c:strCache>
            </c:strRef>
          </c:tx>
          <c:spPr>
            <a:ln w="28575" cap="rnd" cmpd="sng" algn="ctr">
              <a:noFill/>
              <a:prstDash val="solid"/>
              <a:round/>
            </a:ln>
          </c:spPr>
          <c:dLbls>
            <c:delete val="1"/>
          </c:dLbls>
          <c:trendline>
            <c:trendlineType val="poly"/>
            <c:order val="2"/>
            <c:dispRSqr val="0"/>
            <c:dispEq val="0"/>
          </c:trendline>
          <c:trendline>
            <c:trendlineType val="poly"/>
            <c:order val="2"/>
            <c:dispRSqr val="0"/>
            <c:dispEq val="0"/>
          </c:trendline>
          <c:trendline>
            <c:trendlineType val="linear"/>
            <c:dispRSqr val="0"/>
            <c:dispEq val="0"/>
          </c:trendline>
          <c:xVal>
            <c:numRef>
              <c:f>Sheet2!$A$2:$A$11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Sheet2!$E$2:$E$11</c:f>
              <c:numCache>
                <c:formatCode>General</c:formatCode>
                <c:ptCount val="10"/>
                <c:pt idx="0">
                  <c:v>0.000890000000000011</c:v>
                </c:pt>
                <c:pt idx="1">
                  <c:v>0.000890000000000011</c:v>
                </c:pt>
                <c:pt idx="2">
                  <c:v>0.000908000000000008</c:v>
                </c:pt>
                <c:pt idx="3">
                  <c:v>0.00109000000000002</c:v>
                </c:pt>
                <c:pt idx="4">
                  <c:v>0.001125</c:v>
                </c:pt>
                <c:pt idx="5">
                  <c:v>0.001117</c:v>
                </c:pt>
                <c:pt idx="6">
                  <c:v>0.001109</c:v>
                </c:pt>
                <c:pt idx="7">
                  <c:v>0.00117200000000003</c:v>
                </c:pt>
                <c:pt idx="8">
                  <c:v>0.00126600000000001</c:v>
                </c:pt>
                <c:pt idx="9">
                  <c:v>0.001221</c:v>
                </c:pt>
              </c:numCache>
            </c:numRef>
          </c:yVal>
          <c:smooth val="0"/>
        </c:ser>
        <c:ser>
          <c:idx val="4"/>
          <c:order val="4"/>
          <c:tx>
            <c:strRef>
              <c:f>25℃</c:f>
              <c:strCache>
                <c:ptCount val="1"/>
                <c:pt idx="0">
                  <c:v>25℃</c:v>
                </c:pt>
              </c:strCache>
            </c:strRef>
          </c:tx>
          <c:spPr>
            <a:ln w="28575" cap="rnd" cmpd="sng" algn="ctr">
              <a:noFill/>
              <a:prstDash val="solid"/>
              <a:round/>
            </a:ln>
          </c:spPr>
          <c:dLbls>
            <c:delete val="1"/>
          </c:dLbls>
          <c:xVal>
            <c:numRef>
              <c:f>Sheet2!$A$2:$A$11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Sheet2!$F$2:$F$11</c:f>
              <c:numCache>
                <c:formatCode>General</c:formatCode>
                <c:ptCount val="10"/>
                <c:pt idx="0">
                  <c:v>0.00079400000000002</c:v>
                </c:pt>
                <c:pt idx="1">
                  <c:v>0.000882000000000008</c:v>
                </c:pt>
                <c:pt idx="2">
                  <c:v>0.000929000000000001</c:v>
                </c:pt>
                <c:pt idx="3">
                  <c:v>0.000986000000000018</c:v>
                </c:pt>
                <c:pt idx="4">
                  <c:v>0.001021</c:v>
                </c:pt>
                <c:pt idx="5">
                  <c:v>0.000987000000000025</c:v>
                </c:pt>
                <c:pt idx="6">
                  <c:v>0.001037</c:v>
                </c:pt>
                <c:pt idx="7">
                  <c:v>0.001044</c:v>
                </c:pt>
                <c:pt idx="8">
                  <c:v>0.001041</c:v>
                </c:pt>
                <c:pt idx="9">
                  <c:v>0.001039</c:v>
                </c:pt>
              </c:numCache>
            </c:numRef>
          </c:yVal>
          <c:smooth val="0"/>
        </c:ser>
        <c:ser>
          <c:idx val="5"/>
          <c:order val="5"/>
          <c:tx>
            <c:strRef>
              <c:f>35℃</c:f>
              <c:strCache>
                <c:ptCount val="1"/>
                <c:pt idx="0">
                  <c:v>35℃</c:v>
                </c:pt>
              </c:strCache>
            </c:strRef>
          </c:tx>
          <c:spPr>
            <a:ln w="28575" cap="rnd" cmpd="sng" algn="ctr">
              <a:noFill/>
              <a:prstDash val="solid"/>
              <a:round/>
            </a:ln>
          </c:spPr>
          <c:dLbls>
            <c:delete val="1"/>
          </c:dLbls>
          <c:trendline>
            <c:trendlineType val="poly"/>
            <c:order val="2"/>
            <c:dispRSqr val="0"/>
            <c:dispEq val="0"/>
          </c:trendline>
          <c:trendline>
            <c:trendlineType val="poly"/>
            <c:order val="2"/>
            <c:dispRSqr val="0"/>
            <c:dispEq val="0"/>
          </c:trendline>
          <c:xVal>
            <c:numRef>
              <c:f>Sheet2!$A$2:$A$11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Sheet2!$G$2:$G$11</c:f>
              <c:numCache>
                <c:formatCode>General</c:formatCode>
                <c:ptCount val="10"/>
                <c:pt idx="0">
                  <c:v>0.000901000000000006</c:v>
                </c:pt>
                <c:pt idx="1">
                  <c:v>0.000863000000000001</c:v>
                </c:pt>
                <c:pt idx="2">
                  <c:v>0.000883000000000007</c:v>
                </c:pt>
                <c:pt idx="3">
                  <c:v>0.000953000000000002</c:v>
                </c:pt>
                <c:pt idx="4">
                  <c:v>0.000979000000000001</c:v>
                </c:pt>
                <c:pt idx="5">
                  <c:v>0.000978000000000003</c:v>
                </c:pt>
                <c:pt idx="6">
                  <c:v>0.001037</c:v>
                </c:pt>
                <c:pt idx="7">
                  <c:v>0.001001</c:v>
                </c:pt>
                <c:pt idx="8">
                  <c:v>0.00106400000000001</c:v>
                </c:pt>
                <c:pt idx="9">
                  <c:v>0.00102400000000001</c:v>
                </c:pt>
              </c:numCache>
            </c:numRef>
          </c:yVal>
          <c:smooth val="0"/>
        </c:ser>
        <c:dLbls>
          <c:showLegendKey val="0"/>
          <c:showVal val="0"/>
          <c:showCatName val="0"/>
          <c:showSerName val="0"/>
          <c:showPercent val="0"/>
          <c:showBubbleSize val="0"/>
        </c:dLbls>
        <c:axId val="43523072"/>
        <c:axId val="43529344"/>
      </c:scatterChart>
      <c:valAx>
        <c:axId val="43523072"/>
        <c:scaling>
          <c:orientation val="minMax"/>
          <c:max val="10"/>
        </c:scaling>
        <c:delete val="0"/>
        <c:axPos val="b"/>
        <c:title>
          <c:tx>
            <c:rich>
              <a:bodyPr rot="0" spcFirstLastPara="0" vertOverflow="ellipsis" vert="horz" wrap="square" anchor="ctr" anchorCtr="1"/>
              <a:lstStyle/>
              <a:p>
                <a:pPr>
                  <a:defRPr lang="zh-CN" sz="1200" b="1" i="0" u="none" strike="noStrike" kern="1200" baseline="0">
                    <a:solidFill>
                      <a:schemeClr val="tx1"/>
                    </a:solidFill>
                    <a:latin typeface="+mn-lt"/>
                    <a:ea typeface="+mn-ea"/>
                    <a:cs typeface="+mn-cs"/>
                  </a:defRPr>
                </a:pPr>
                <a:r>
                  <a:rPr lang="zh-CN" altLang="en-US" sz="1200"/>
                  <a:t>冲淋次数</a:t>
                </a:r>
                <a:endParaRPr lang="zh-CN" altLang="en-US" sz="1200"/>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3529344"/>
        <c:crosses val="autoZero"/>
        <c:crossBetween val="midCat"/>
        <c:majorUnit val="1"/>
      </c:valAx>
      <c:valAx>
        <c:axId val="43529344"/>
        <c:scaling>
          <c:orientation val="minMax"/>
          <c:min val="0.000800000000000005"/>
        </c:scaling>
        <c:delete val="0"/>
        <c:axPos val="l"/>
        <c:majorGridlines/>
        <c:title>
          <c:tx>
            <c:rich>
              <a:bodyPr rot="0" spcFirstLastPara="0" vertOverflow="ellipsis" vert="wordArtVertRtl" wrap="square" anchor="ctr" anchorCtr="1"/>
              <a:lstStyle/>
              <a:p>
                <a:pPr>
                  <a:defRPr lang="zh-CN" sz="1200" b="1" i="0" u="none" strike="noStrike" kern="1200" baseline="0">
                    <a:solidFill>
                      <a:schemeClr val="tx1"/>
                    </a:solidFill>
                    <a:latin typeface="+mn-lt"/>
                    <a:ea typeface="+mn-ea"/>
                    <a:cs typeface="+mn-cs"/>
                  </a:defRPr>
                </a:pPr>
                <a:r>
                  <a:rPr lang="zh-CN" altLang="en-US" sz="1200"/>
                  <a:t>氯离子浓度</a:t>
                </a:r>
                <a:endParaRPr lang="zh-CN" altLang="en-US" sz="1200"/>
              </a:p>
            </c:rich>
          </c:tx>
          <c:layout/>
          <c:overlay val="0"/>
        </c:title>
        <c:numFmt formatCode="General" sourceLinked="1"/>
        <c:majorTickMark val="out"/>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43523072"/>
        <c:crosses val="autoZero"/>
        <c:crossBetween val="midCat"/>
      </c:valAx>
    </c:plotArea>
    <c:legend>
      <c:legendPos val="r"/>
      <c:legendEntry>
        <c:idx val="6"/>
        <c:delete val="1"/>
      </c:legendEntry>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ayout>
        <c:manualLayout>
          <c:xMode val="edge"/>
          <c:yMode val="edge"/>
          <c:x val="0.88355016011125"/>
          <c:y val="0.155089028248271"/>
          <c:w val="0.101426470860776"/>
          <c:h val="0.729497014086449"/>
        </c:manualLayout>
      </c:layout>
      <c:overlay val="0"/>
      <c:txPr>
        <a:bodyPr rot="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legend>
    <c:plotVisOnly val="1"/>
    <c:dispBlanksAs val="gap"/>
    <c:showDLblsOverMax val="0"/>
  </c:chart>
  <c:txPr>
    <a:bodyPr/>
    <a:lstStyle/>
    <a:p>
      <a:pPr>
        <a:defRPr lang="zh-CN"/>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511329833771"/>
          <c:y val="0.0514005540974045"/>
          <c:w val="0.762331146106737"/>
          <c:h val="0.790952901720608"/>
        </c:manualLayout>
      </c:layout>
      <c:scatterChart>
        <c:scatterStyle val="lineMarker"/>
        <c:varyColors val="0"/>
        <c:ser>
          <c:idx val="0"/>
          <c:order val="0"/>
          <c:spPr>
            <a:ln w="28575" cap="rnd" cmpd="sng" algn="ctr">
              <a:noFill/>
              <a:prstDash val="solid"/>
              <a:round/>
            </a:ln>
          </c:spPr>
          <c:marker>
            <c:symbol val="diamond"/>
            <c:size val="5"/>
            <c:spPr>
              <a:solidFill>
                <a:schemeClr val="tx1"/>
              </a:solidFill>
              <a:ln w="9525" cap="flat" cmpd="sng" algn="ctr">
                <a:solidFill>
                  <a:schemeClr val="tx1"/>
                </a:solidFill>
                <a:prstDash val="solid"/>
                <a:round/>
              </a:ln>
            </c:spPr>
          </c:marker>
          <c:dLbls>
            <c:delete val="1"/>
          </c:dLbls>
          <c:trendline>
            <c:trendlineType val="poly"/>
            <c:order val="2"/>
            <c:dispRSqr val="1"/>
            <c:dispEq val="1"/>
            <c:trendlineLbl>
              <c:layout>
                <c:manualLayout>
                  <c:x val="0.103166229221349"/>
                  <c:y val="-0.200511446485858"/>
                </c:manualLayout>
              </c:layout>
              <c:numFmt formatCode="General" sourceLinked="0"/>
              <c:spPr>
                <a:noFill/>
                <a:ln w="25400">
                  <a:noFill/>
                </a:ln>
              </c:spPr>
              <c:txPr>
                <a:bodyPr rot="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trendlineLbl>
          </c:trendline>
          <c:xVal>
            <c:numRef>
              <c:f>马氏!$G$52:$G$56</c:f>
              <c:numCache>
                <c:formatCode>General</c:formatCode>
                <c:ptCount val="5"/>
                <c:pt idx="0">
                  <c:v>4.4</c:v>
                </c:pt>
                <c:pt idx="1">
                  <c:v>4.8</c:v>
                </c:pt>
                <c:pt idx="2">
                  <c:v>5.2</c:v>
                </c:pt>
                <c:pt idx="3">
                  <c:v>5.6</c:v>
                </c:pt>
                <c:pt idx="4" c:formatCode="0.0_ ">
                  <c:v>6</c:v>
                </c:pt>
              </c:numCache>
            </c:numRef>
          </c:xVal>
          <c:yVal>
            <c:numRef>
              <c:f>马氏!$H$52:$H$56</c:f>
              <c:numCache>
                <c:formatCode>0.000_ </c:formatCode>
                <c:ptCount val="5"/>
                <c:pt idx="0">
                  <c:v>2.38098057585582</c:v>
                </c:pt>
                <c:pt idx="1">
                  <c:v>2.39277379093957</c:v>
                </c:pt>
                <c:pt idx="2">
                  <c:v>2.40867406667418</c:v>
                </c:pt>
                <c:pt idx="3">
                  <c:v>2.40614533054858</c:v>
                </c:pt>
                <c:pt idx="4">
                  <c:v>2.4</c:v>
                </c:pt>
              </c:numCache>
            </c:numRef>
          </c:yVal>
          <c:smooth val="0"/>
        </c:ser>
        <c:dLbls>
          <c:showLegendKey val="0"/>
          <c:showVal val="0"/>
          <c:showCatName val="0"/>
          <c:showSerName val="0"/>
          <c:showPercent val="0"/>
          <c:showBubbleSize val="0"/>
        </c:dLbls>
        <c:axId val="43656704"/>
        <c:axId val="43658624"/>
      </c:scatterChart>
      <c:valAx>
        <c:axId val="43656704"/>
        <c:scaling>
          <c:orientation val="minMax"/>
          <c:max val="6.4"/>
          <c:min val="4"/>
        </c:scaling>
        <c:delete val="0"/>
        <c:axPos val="b"/>
        <c:title>
          <c:tx>
            <c:rich>
              <a:bodyPr rot="0" spcFirstLastPara="0" vertOverflow="ellipsis" vert="horz" wrap="square" anchor="ctr" anchorCtr="1"/>
              <a:lstStyle/>
              <a:p>
                <a:pPr>
                  <a:defRPr lang="zh-CN" sz="1000" b="1" i="0" u="none" strike="noStrike" kern="1200" baseline="0">
                    <a:solidFill>
                      <a:schemeClr val="tx1"/>
                    </a:solidFill>
                    <a:latin typeface="+mn-lt"/>
                    <a:ea typeface="+mn-ea"/>
                    <a:cs typeface="+mn-cs"/>
                  </a:defRPr>
                </a:pPr>
                <a:r>
                  <a:rPr lang="zh-CN" altLang="en-US"/>
                  <a:t>油石比（</a:t>
                </a:r>
                <a:r>
                  <a:rPr lang="en-US" altLang="zh-CN"/>
                  <a:t>%</a:t>
                </a:r>
                <a:r>
                  <a:rPr lang="zh-CN" altLang="en-US"/>
                  <a:t>）</a:t>
                </a:r>
                <a:endParaRPr lang="zh-CN" altLang="en-US"/>
              </a:p>
            </c:rich>
          </c:tx>
          <c:layout>
            <c:manualLayout>
              <c:xMode val="edge"/>
              <c:yMode val="edge"/>
              <c:x val="0.391537759907676"/>
              <c:y val="0.916666463203728"/>
            </c:manualLayout>
          </c:layout>
          <c:overlay val="0"/>
          <c:spPr>
            <a:noFill/>
            <a:ln w="25400">
              <a:noFill/>
            </a:ln>
          </c:spPr>
        </c:title>
        <c:numFmt formatCode="General" sourceLinked="1"/>
        <c:majorTickMark val="out"/>
        <c:minorTickMark val="none"/>
        <c:tickLblPos val="nextTo"/>
        <c:txPr>
          <a:bodyPr rot="0" spcFirstLastPara="0" vertOverflow="ellipsis" vert="horz" wrap="square" anchor="ctr" anchorCtr="1"/>
          <a:lstStyle/>
          <a:p>
            <a:pPr>
              <a:defRPr lang="zh-CN" sz="1000" b="0" i="0" u="none" strike="noStrike" kern="1200" baseline="0">
                <a:solidFill>
                  <a:srgbClr val="000000"/>
                </a:solidFill>
                <a:latin typeface="宋体" panose="02010600030101010101" pitchFamily="2" charset="-122"/>
                <a:ea typeface="宋体" panose="02010600030101010101" pitchFamily="2" charset="-122"/>
                <a:cs typeface="宋体" panose="02010600030101010101" pitchFamily="2" charset="-122"/>
              </a:defRPr>
            </a:pPr>
          </a:p>
        </c:txPr>
        <c:crossAx val="43658624"/>
        <c:crosses val="autoZero"/>
        <c:crossBetween val="midCat"/>
        <c:majorUnit val="0.4"/>
      </c:valAx>
      <c:valAx>
        <c:axId val="43658624"/>
        <c:scaling>
          <c:orientation val="minMax"/>
          <c:max val="2.44"/>
          <c:min val="2.36"/>
        </c:scaling>
        <c:delete val="0"/>
        <c:axPos val="l"/>
        <c:majorGridlines/>
        <c:title>
          <c:tx>
            <c:rich>
              <a:bodyPr rot="0" spcFirstLastPara="0" vertOverflow="ellipsis" vert="eaVert" wrap="square" anchor="ctr" anchorCtr="0"/>
              <a:lstStyle/>
              <a:p>
                <a:pPr>
                  <a:defRPr lang="zh-CN" sz="1000" b="1" i="0" u="none" strike="noStrike" kern="1200" baseline="0">
                    <a:solidFill>
                      <a:schemeClr val="tx1"/>
                    </a:solidFill>
                    <a:latin typeface="+mn-lt"/>
                    <a:ea typeface="+mn-ea"/>
                    <a:cs typeface="+mn-cs"/>
                  </a:defRPr>
                </a:pPr>
                <a:r>
                  <a:rPr lang="zh-CN" altLang="en-US"/>
                  <a:t>毛体积密度（</a:t>
                </a:r>
                <a:r>
                  <a:rPr lang="en-US" altLang="zh-CN"/>
                  <a:t>g/cm3</a:t>
                </a:r>
                <a:r>
                  <a:rPr lang="zh-CN" altLang="en-US"/>
                  <a:t>）</a:t>
                </a:r>
                <a:endParaRPr lang="zh-CN" altLang="en-US"/>
              </a:p>
            </c:rich>
          </c:tx>
          <c:layout>
            <c:manualLayout>
              <c:xMode val="edge"/>
              <c:yMode val="edge"/>
              <c:x val="0.158153422311573"/>
              <c:y val="0.182957130358707"/>
            </c:manualLayout>
          </c:layout>
          <c:overlay val="0"/>
          <c:spPr>
            <a:noFill/>
            <a:ln w="25400">
              <a:noFill/>
            </a:ln>
          </c:spPr>
        </c:title>
        <c:numFmt formatCode="0.000_ "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43656704"/>
        <c:crosses val="autoZero"/>
        <c:crossBetween val="midCat"/>
        <c:majorUnit val="0.01"/>
      </c:valAx>
      <c:spPr>
        <a:noFill/>
        <a:ln w="25400">
          <a:noFill/>
        </a:ln>
      </c:spPr>
    </c:plotArea>
    <c:plotVisOnly val="1"/>
    <c:dispBlanksAs val="gap"/>
    <c:showDLblsOverMax val="0"/>
  </c:chart>
  <c:spPr>
    <a:solidFill>
      <a:srgbClr val="99FF99"/>
    </a:solidFill>
  </c:spPr>
  <c:txPr>
    <a:bodyPr/>
    <a:lstStyle/>
    <a:p>
      <a:pPr>
        <a:defRPr lang="zh-CN"/>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502187226597"/>
          <c:y val="0.0514005540974045"/>
          <c:w val="0.819358923884515"/>
          <c:h val="0.790952901720608"/>
        </c:manualLayout>
      </c:layout>
      <c:scatterChart>
        <c:scatterStyle val="lineMarker"/>
        <c:varyColors val="0"/>
        <c:ser>
          <c:idx val="0"/>
          <c:order val="0"/>
          <c:spPr>
            <a:ln w="28575" cap="rnd" cmpd="sng" algn="ctr">
              <a:noFill/>
              <a:prstDash val="solid"/>
              <a:round/>
            </a:ln>
          </c:spPr>
          <c:marker>
            <c:symbol val="diamond"/>
            <c:size val="5"/>
            <c:spPr>
              <a:solidFill>
                <a:schemeClr val="tx1"/>
              </a:solidFill>
              <a:ln w="9525" cap="flat" cmpd="sng" algn="ctr">
                <a:solidFill>
                  <a:schemeClr val="tx1"/>
                </a:solidFill>
                <a:prstDash val="solid"/>
                <a:round/>
              </a:ln>
            </c:spPr>
          </c:marker>
          <c:dLbls>
            <c:delete val="1"/>
          </c:dLbls>
          <c:trendline>
            <c:trendlineType val="poly"/>
            <c:order val="2"/>
            <c:dispRSqr val="1"/>
            <c:dispEq val="1"/>
            <c:trendlineLbl>
              <c:layout>
                <c:manualLayout>
                  <c:x val="0.173812158615308"/>
                  <c:y val="-0.527372276139901"/>
                </c:manualLayout>
              </c:layout>
              <c:numFmt formatCode="General" sourceLinked="0"/>
              <c:spPr>
                <a:noFill/>
                <a:ln w="25400">
                  <a:noFill/>
                </a:ln>
              </c:spPr>
              <c:txPr>
                <a:bodyPr rot="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trendlineLbl>
          </c:trendline>
          <c:xVal>
            <c:numRef>
              <c:f>马氏!$G$52:$G$56</c:f>
              <c:numCache>
                <c:formatCode>General</c:formatCode>
                <c:ptCount val="5"/>
                <c:pt idx="0">
                  <c:v>4.4</c:v>
                </c:pt>
                <c:pt idx="1">
                  <c:v>4.8</c:v>
                </c:pt>
                <c:pt idx="2">
                  <c:v>5.2</c:v>
                </c:pt>
                <c:pt idx="3">
                  <c:v>5.6</c:v>
                </c:pt>
                <c:pt idx="4" c:formatCode="0.0_ ">
                  <c:v>6</c:v>
                </c:pt>
              </c:numCache>
            </c:numRef>
          </c:xVal>
          <c:yVal>
            <c:numRef>
              <c:f>马氏!$J$52:$J$56</c:f>
              <c:numCache>
                <c:formatCode>0.0_ </c:formatCode>
                <c:ptCount val="5"/>
                <c:pt idx="0">
                  <c:v>6.22368744167722</c:v>
                </c:pt>
                <c:pt idx="1">
                  <c:v>5.19913665057167</c:v>
                </c:pt>
                <c:pt idx="2">
                  <c:v>4.15144979410335</c:v>
                </c:pt>
                <c:pt idx="3">
                  <c:v>3.48394181513755</c:v>
                </c:pt>
                <c:pt idx="4">
                  <c:v>3.14769975786929</c:v>
                </c:pt>
              </c:numCache>
            </c:numRef>
          </c:yVal>
          <c:smooth val="0"/>
        </c:ser>
        <c:dLbls>
          <c:showLegendKey val="0"/>
          <c:showVal val="0"/>
          <c:showCatName val="0"/>
          <c:showSerName val="0"/>
          <c:showPercent val="0"/>
          <c:showBubbleSize val="0"/>
        </c:dLbls>
        <c:axId val="43704320"/>
        <c:axId val="43706240"/>
      </c:scatterChart>
      <c:valAx>
        <c:axId val="43704320"/>
        <c:scaling>
          <c:orientation val="minMax"/>
          <c:max val="6.4"/>
          <c:min val="4"/>
        </c:scaling>
        <c:delete val="0"/>
        <c:axPos val="b"/>
        <c:title>
          <c:tx>
            <c:rich>
              <a:bodyPr rot="0" spcFirstLastPara="0" vertOverflow="ellipsis" vert="horz" wrap="square" anchor="ctr" anchorCtr="1"/>
              <a:lstStyle/>
              <a:p>
                <a:pPr>
                  <a:defRPr lang="zh-CN" sz="1000" b="1" i="0" u="none" strike="noStrike" kern="1200" baseline="0">
                    <a:solidFill>
                      <a:schemeClr val="tx1"/>
                    </a:solidFill>
                    <a:latin typeface="+mn-lt"/>
                    <a:ea typeface="+mn-ea"/>
                    <a:cs typeface="+mn-cs"/>
                  </a:defRPr>
                </a:pPr>
                <a:r>
                  <a:rPr lang="zh-CN" altLang="en-US"/>
                  <a:t>油石比（</a:t>
                </a:r>
                <a:r>
                  <a:rPr lang="en-US" altLang="zh-CN"/>
                  <a:t>%</a:t>
                </a:r>
                <a:r>
                  <a:rPr lang="zh-CN" altLang="en-US"/>
                  <a:t>）</a:t>
                </a:r>
                <a:endParaRPr lang="zh-CN" altLang="en-US"/>
              </a:p>
            </c:rich>
          </c:tx>
          <c:layout/>
          <c:overlay val="0"/>
          <c:spPr>
            <a:noFill/>
            <a:ln w="25400">
              <a:noFill/>
            </a:ln>
          </c:spPr>
        </c:title>
        <c:numFmt formatCode="General" sourceLinked="1"/>
        <c:majorTickMark val="out"/>
        <c:minorTickMark val="none"/>
        <c:tickLblPos val="nextTo"/>
        <c:txPr>
          <a:bodyPr rot="0" spcFirstLastPara="0" vertOverflow="ellipsis" vert="horz" wrap="square" anchor="ctr" anchorCtr="1"/>
          <a:lstStyle/>
          <a:p>
            <a:pPr>
              <a:defRPr lang="zh-CN" sz="1000" b="0" i="0" u="none" strike="noStrike" kern="1200" baseline="0">
                <a:solidFill>
                  <a:srgbClr val="000000"/>
                </a:solidFill>
                <a:latin typeface="宋体" panose="02010600030101010101" pitchFamily="2" charset="-122"/>
                <a:ea typeface="宋体" panose="02010600030101010101" pitchFamily="2" charset="-122"/>
                <a:cs typeface="宋体" panose="02010600030101010101" pitchFamily="2" charset="-122"/>
              </a:defRPr>
            </a:pPr>
          </a:p>
        </c:txPr>
        <c:crossAx val="43706240"/>
        <c:crosses val="autoZero"/>
        <c:crossBetween val="midCat"/>
        <c:majorUnit val="0.4"/>
      </c:valAx>
      <c:valAx>
        <c:axId val="43706240"/>
        <c:scaling>
          <c:orientation val="minMax"/>
          <c:max val="7"/>
          <c:min val="2"/>
        </c:scaling>
        <c:delete val="0"/>
        <c:axPos val="l"/>
        <c:majorGridlines/>
        <c:title>
          <c:tx>
            <c:rich>
              <a:bodyPr rot="0" spcFirstLastPara="0" vertOverflow="ellipsis" vert="wordArtVertRtl" wrap="square" anchor="ctr" anchorCtr="1"/>
              <a:lstStyle/>
              <a:p>
                <a:pPr>
                  <a:defRPr lang="zh-CN" sz="1000" b="1" i="0" u="none" strike="noStrike" kern="1200" baseline="0">
                    <a:solidFill>
                      <a:schemeClr val="tx1"/>
                    </a:solidFill>
                    <a:latin typeface="+mn-lt"/>
                    <a:ea typeface="+mn-ea"/>
                    <a:cs typeface="+mn-cs"/>
                  </a:defRPr>
                </a:pPr>
                <a:r>
                  <a:rPr lang="zh-CN" altLang="en-US"/>
                  <a:t>空隙率（</a:t>
                </a:r>
                <a:r>
                  <a:rPr lang="en-US" altLang="zh-CN"/>
                  <a:t>%</a:t>
                </a:r>
                <a:r>
                  <a:rPr lang="zh-CN" altLang="en-US"/>
                  <a:t>）</a:t>
                </a:r>
                <a:endParaRPr lang="zh-CN" altLang="en-US"/>
              </a:p>
            </c:rich>
          </c:tx>
          <c:layout>
            <c:manualLayout>
              <c:xMode val="edge"/>
              <c:yMode val="edge"/>
              <c:x val="0.134857771156984"/>
              <c:y val="0.223883700583939"/>
            </c:manualLayout>
          </c:layout>
          <c:overlay val="0"/>
          <c:spPr>
            <a:noFill/>
            <a:ln w="25400">
              <a:noFill/>
            </a:ln>
          </c:spPr>
        </c:title>
        <c:numFmt formatCode="0.0_ "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43704320"/>
        <c:crosses val="autoZero"/>
        <c:crossBetween val="midCat"/>
        <c:majorUnit val="1"/>
      </c:valAx>
    </c:plotArea>
    <c:plotVisOnly val="1"/>
    <c:dispBlanksAs val="gap"/>
    <c:showDLblsOverMax val="0"/>
  </c:chart>
  <c:spPr>
    <a:solidFill>
      <a:srgbClr val="99FF99"/>
    </a:solidFill>
  </c:spPr>
  <c:txPr>
    <a:bodyPr/>
    <a:lstStyle/>
    <a:p>
      <a:pPr>
        <a:defRPr lang="zh-CN"/>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252405949256"/>
          <c:y val="0.0514005540974045"/>
          <c:w val="0.813608705161855"/>
          <c:h val="0.777064012831731"/>
        </c:manualLayout>
      </c:layout>
      <c:scatterChart>
        <c:scatterStyle val="lineMarker"/>
        <c:varyColors val="0"/>
        <c:ser>
          <c:idx val="0"/>
          <c:order val="0"/>
          <c:spPr>
            <a:ln w="28575" cap="rnd" cmpd="sng" algn="ctr">
              <a:noFill/>
              <a:prstDash val="solid"/>
              <a:round/>
            </a:ln>
          </c:spPr>
          <c:marker>
            <c:symbol val="diamond"/>
            <c:size val="5"/>
            <c:spPr>
              <a:solidFill>
                <a:schemeClr val="tx1"/>
              </a:solidFill>
              <a:ln w="9525" cap="flat" cmpd="sng" algn="ctr">
                <a:solidFill>
                  <a:schemeClr val="tx1"/>
                </a:solidFill>
                <a:prstDash val="solid"/>
                <a:round/>
              </a:ln>
            </c:spPr>
          </c:marker>
          <c:dLbls>
            <c:delete val="1"/>
          </c:dLbls>
          <c:trendline>
            <c:trendlineType val="poly"/>
            <c:order val="2"/>
            <c:dispRSqr val="1"/>
            <c:dispEq val="1"/>
            <c:trendlineLbl>
              <c:layout>
                <c:manualLayout>
                  <c:x val="0.0146456692913387"/>
                  <c:y val="0.01364018522075"/>
                </c:manualLayout>
              </c:layout>
              <c:numFmt formatCode="General" sourceLinked="0"/>
              <c:spPr>
                <a:noFill/>
                <a:ln w="25400">
                  <a:noFill/>
                </a:ln>
              </c:spPr>
              <c:txPr>
                <a:bodyPr rot="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trendlineLbl>
          </c:trendline>
          <c:xVal>
            <c:numRef>
              <c:f>马氏!$G$52:$G$56</c:f>
              <c:numCache>
                <c:formatCode>General</c:formatCode>
                <c:ptCount val="5"/>
                <c:pt idx="0">
                  <c:v>4.4</c:v>
                </c:pt>
                <c:pt idx="1">
                  <c:v>4.8</c:v>
                </c:pt>
                <c:pt idx="2">
                  <c:v>5.2</c:v>
                </c:pt>
                <c:pt idx="3">
                  <c:v>5.6</c:v>
                </c:pt>
                <c:pt idx="4" c:formatCode="0.0_ ">
                  <c:v>6</c:v>
                </c:pt>
              </c:numCache>
            </c:numRef>
          </c:xVal>
          <c:yVal>
            <c:numRef>
              <c:f>马氏!$K$52:$K$56</c:f>
              <c:numCache>
                <c:formatCode>0.0_ </c:formatCode>
                <c:ptCount val="5"/>
                <c:pt idx="0">
                  <c:v>14.473963566934</c:v>
                </c:pt>
                <c:pt idx="1">
                  <c:v>14.4092164770772</c:v>
                </c:pt>
                <c:pt idx="2">
                  <c:v>14.2017111608369</c:v>
                </c:pt>
                <c:pt idx="3">
                  <c:v>14.6526628159358</c:v>
                </c:pt>
                <c:pt idx="4">
                  <c:v>15.140607424072</c:v>
                </c:pt>
              </c:numCache>
            </c:numRef>
          </c:yVal>
          <c:smooth val="0"/>
        </c:ser>
        <c:dLbls>
          <c:showLegendKey val="0"/>
          <c:showVal val="0"/>
          <c:showCatName val="0"/>
          <c:showSerName val="0"/>
          <c:showPercent val="0"/>
          <c:showBubbleSize val="0"/>
        </c:dLbls>
        <c:axId val="43612416"/>
        <c:axId val="43622784"/>
      </c:scatterChart>
      <c:valAx>
        <c:axId val="43612416"/>
        <c:scaling>
          <c:orientation val="minMax"/>
          <c:max val="6.4"/>
          <c:min val="4"/>
        </c:scaling>
        <c:delete val="0"/>
        <c:axPos val="b"/>
        <c:title>
          <c:tx>
            <c:rich>
              <a:bodyPr rot="0" spcFirstLastPara="0" vertOverflow="ellipsis" vert="horz" wrap="square" anchor="ctr" anchorCtr="1"/>
              <a:lstStyle/>
              <a:p>
                <a:pPr>
                  <a:defRPr lang="zh-CN" sz="1000" b="1" i="0" u="none" strike="noStrike" kern="1200" baseline="0">
                    <a:solidFill>
                      <a:schemeClr val="tx1"/>
                    </a:solidFill>
                    <a:latin typeface="+mn-lt"/>
                    <a:ea typeface="+mn-ea"/>
                    <a:cs typeface="+mn-cs"/>
                  </a:defRPr>
                </a:pPr>
                <a:r>
                  <a:rPr lang="zh-CN" altLang="en-US"/>
                  <a:t>油石比（</a:t>
                </a:r>
                <a:r>
                  <a:rPr lang="en-US" altLang="zh-CN"/>
                  <a:t>%</a:t>
                </a:r>
                <a:r>
                  <a:rPr lang="zh-CN" altLang="en-US"/>
                  <a:t>）</a:t>
                </a:r>
                <a:endParaRPr lang="zh-CN" altLang="en-US"/>
              </a:p>
            </c:rich>
          </c:tx>
          <c:layout>
            <c:manualLayout>
              <c:xMode val="edge"/>
              <c:yMode val="edge"/>
              <c:x val="0.424896940330015"/>
              <c:y val="0.913279132791328"/>
            </c:manualLayout>
          </c:layout>
          <c:overlay val="0"/>
          <c:spPr>
            <a:noFill/>
            <a:ln w="25400">
              <a:noFill/>
            </a:ln>
          </c:spPr>
        </c:title>
        <c:numFmt formatCode="General" sourceLinked="1"/>
        <c:majorTickMark val="out"/>
        <c:minorTickMark val="none"/>
        <c:tickLblPos val="nextTo"/>
        <c:txPr>
          <a:bodyPr rot="0" spcFirstLastPara="0" vertOverflow="ellipsis" vert="horz" wrap="square" anchor="ctr" anchorCtr="1"/>
          <a:lstStyle/>
          <a:p>
            <a:pPr>
              <a:defRPr lang="zh-CN" sz="1000" b="0" i="0" u="none" strike="noStrike" kern="1200" baseline="0">
                <a:solidFill>
                  <a:srgbClr val="000000"/>
                </a:solidFill>
                <a:latin typeface="宋体" panose="02010600030101010101" pitchFamily="2" charset="-122"/>
                <a:ea typeface="宋体" panose="02010600030101010101" pitchFamily="2" charset="-122"/>
                <a:cs typeface="宋体" panose="02010600030101010101" pitchFamily="2" charset="-122"/>
              </a:defRPr>
            </a:pPr>
          </a:p>
        </c:txPr>
        <c:crossAx val="43622784"/>
        <c:crosses val="autoZero"/>
        <c:crossBetween val="midCat"/>
        <c:majorUnit val="0.4"/>
      </c:valAx>
      <c:valAx>
        <c:axId val="43622784"/>
        <c:scaling>
          <c:orientation val="minMax"/>
        </c:scaling>
        <c:delete val="0"/>
        <c:axPos val="l"/>
        <c:majorGridlines/>
        <c:title>
          <c:tx>
            <c:rich>
              <a:bodyPr rot="0" spcFirstLastPara="0" vertOverflow="ellipsis" vert="wordArtVertRtl" wrap="square" anchor="ctr" anchorCtr="1"/>
              <a:lstStyle/>
              <a:p>
                <a:pPr>
                  <a:defRPr lang="zh-CN" sz="1000" b="1" i="0" u="none" strike="noStrike" kern="1200" baseline="0">
                    <a:solidFill>
                      <a:schemeClr val="tx1"/>
                    </a:solidFill>
                    <a:latin typeface="+mn-lt"/>
                    <a:ea typeface="+mn-ea"/>
                    <a:cs typeface="+mn-cs"/>
                  </a:defRPr>
                </a:pPr>
                <a:r>
                  <a:rPr lang="zh-CN" altLang="en-US"/>
                  <a:t>间隙率（</a:t>
                </a:r>
                <a:r>
                  <a:rPr lang="en-US" altLang="zh-CN"/>
                  <a:t>%</a:t>
                </a:r>
                <a:r>
                  <a:rPr lang="zh-CN" altLang="en-US"/>
                  <a:t>）</a:t>
                </a:r>
                <a:endParaRPr lang="zh-CN" altLang="en-US"/>
              </a:p>
            </c:rich>
          </c:tx>
          <c:layout>
            <c:manualLayout>
              <c:xMode val="edge"/>
              <c:yMode val="edge"/>
              <c:x val="0.153846153846156"/>
              <c:y val="0.222479994878689"/>
            </c:manualLayout>
          </c:layout>
          <c:overlay val="0"/>
          <c:spPr>
            <a:noFill/>
            <a:ln w="25400">
              <a:noFill/>
            </a:ln>
          </c:spPr>
        </c:title>
        <c:numFmt formatCode="0.0_ "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43612416"/>
        <c:crosses val="autoZero"/>
        <c:crossBetween val="midCat"/>
      </c:valAx>
    </c:plotArea>
    <c:plotVisOnly val="1"/>
    <c:dispBlanksAs val="gap"/>
    <c:showDLblsOverMax val="0"/>
  </c:chart>
  <c:spPr>
    <a:solidFill>
      <a:srgbClr val="99FF99"/>
    </a:solidFill>
  </c:spPr>
  <c:txPr>
    <a:bodyPr/>
    <a:lstStyle/>
    <a:p>
      <a:pPr>
        <a:defRPr lang="zh-CN"/>
      </a:pP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64CCDBB-6CC4-49D0-B86B-E023A51B9147}" type="doc">
      <dgm:prSet loTypeId="process" loCatId="process" qsTypeId="urn:microsoft.com/office/officeart/2005/8/quickstyle/3d1" qsCatId="3D" csTypeId="urn:microsoft.com/office/officeart/2005/8/colors/accent2_2" csCatId="accent2" phldr="1"/>
      <dgm:spPr/>
      <dgm:t>
        <a:bodyPr/>
        <a:lstStyle/>
        <a:p>
          <a:endParaRPr lang="zh-CN" altLang="en-US"/>
        </a:p>
      </dgm:t>
    </dgm:pt>
    <dgm:pt modelId="{040833A5-A2AE-41D9-A5A8-67B211BE4288}" type="pres">
      <dgm:prSet presAssocID="{064CCDBB-6CC4-49D0-B86B-E023A51B9147}" presName="Name0" presStyleCnt="0">
        <dgm:presLayoutVars>
          <dgm:dir/>
          <dgm:animLvl val="lvl"/>
          <dgm:resizeHandles val="exact"/>
        </dgm:presLayoutVars>
      </dgm:prSet>
      <dgm:spPr/>
      <dgm:t>
        <a:bodyPr/>
        <a:lstStyle/>
        <a:p>
          <a:endParaRPr lang="zh-CN" altLang="en-US"/>
        </a:p>
      </dgm:t>
    </dgm:pt>
    <dgm:pt modelId="{3E29F4BA-6A41-4604-A3A6-9248FD58ADEE}" type="pres">
      <dgm:prSet presAssocID="{064CCDBB-6CC4-49D0-B86B-E023A51B9147}" presName="tSp" presStyleCnt="0"/>
      <dgm:spPr/>
      <dgm:t>
        <a:bodyPr/>
        <a:lstStyle/>
        <a:p>
          <a:endParaRPr lang="zh-CN" altLang="en-US"/>
        </a:p>
      </dgm:t>
    </dgm:pt>
    <dgm:pt modelId="{48BF8C54-0878-4E33-BF81-FD6370F378BF}" type="pres">
      <dgm:prSet presAssocID="{064CCDBB-6CC4-49D0-B86B-E023A51B9147}" presName="bSp" presStyleCnt="0"/>
      <dgm:spPr/>
      <dgm:t>
        <a:bodyPr/>
        <a:lstStyle/>
        <a:p>
          <a:endParaRPr lang="zh-CN" altLang="en-US"/>
        </a:p>
      </dgm:t>
    </dgm:pt>
    <dgm:pt modelId="{48CE57A2-D9E0-4E19-90E0-44580F751FF3}" type="pres">
      <dgm:prSet presAssocID="{064CCDBB-6CC4-49D0-B86B-E023A51B9147}" presName="process" presStyleCnt="0"/>
      <dgm:spPr/>
      <dgm:t>
        <a:bodyPr/>
        <a:lstStyle/>
        <a:p>
          <a:endParaRPr lang="zh-CN" altLang="en-US"/>
        </a:p>
      </dgm:t>
    </dgm:pt>
  </dgm:ptLst>
  <dgm:cxnLst>
    <dgm:cxn modelId="{869C438C-6A98-42BB-A34E-6AF6AFAAC0A4}" type="presOf" srcId="{064CCDBB-6CC4-49D0-B86B-E023A51B9147}" destId="{040833A5-A2AE-41D9-A5A8-67B211BE4288}" srcOrd="0" destOrd="0" presId="urn:microsoft.com/office/officeart/2005/8/layout/hProcess4"/>
    <dgm:cxn modelId="{33A59395-4AF9-4E0C-AD37-E3B51DDAF500}" type="presParOf" srcId="{040833A5-A2AE-41D9-A5A8-67B211BE4288}" destId="{3E29F4BA-6A41-4604-A3A6-9248FD58ADEE}" srcOrd="0" destOrd="0" presId="urn:microsoft.com/office/officeart/2005/8/layout/hProcess4"/>
    <dgm:cxn modelId="{E0C1F6FB-44D6-471F-B993-17C4D96A9686}" type="presParOf" srcId="{040833A5-A2AE-41D9-A5A8-67B211BE4288}" destId="{48BF8C54-0878-4E33-BF81-FD6370F378BF}" srcOrd="1" destOrd="0" presId="urn:microsoft.com/office/officeart/2005/8/layout/hProcess4"/>
    <dgm:cxn modelId="{F8644A54-8BBD-41AC-80B0-AE83BDA1A76D}" type="presParOf" srcId="{040833A5-A2AE-41D9-A5A8-67B211BE4288}" destId="{48CE57A2-D9E0-4E19-90E0-44580F751FF3}" srcOrd="2" destOrd="0" presId="urn:microsoft.com/office/officeart/2005/8/layout/hProcess4"/>
  </dgm:cxnLst>
  <dgm:bg>
    <a:noFill/>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365717" cy="4438189"/>
        <a:chOff x="0" y="0"/>
        <a:chExt cx="8365717" cy="4438189"/>
      </a:xfrm>
    </dsp:grpSpPr>
    <dsp:sp modelId="{A6B75A1A-C72F-430B-B9D9-6BAB97068931}">
      <dsp:nvSpPr>
        <dsp:cNvPr id="4" name="圆角矩形 3"/>
        <dsp:cNvSpPr/>
      </dsp:nvSpPr>
      <dsp:spPr bwMode="white">
        <a:xfrm>
          <a:off x="0" y="1532771"/>
          <a:ext cx="1664236" cy="1372647"/>
        </a:xfrm>
        <a:prstGeom prst="roundRect">
          <a:avLst>
            <a:gd name="adj" fmla="val 10000"/>
          </a:avLst>
        </a:prstGeom>
        <a:gradFill flip="none" rotWithShape="1">
          <a:gsLst>
            <a:gs pos="0">
              <a:srgbClr val="FF66FF">
                <a:tint val="66000"/>
                <a:satMod val="160000"/>
              </a:srgbClr>
            </a:gs>
            <a:gs pos="50000">
              <a:srgbClr val="FF66FF">
                <a:tint val="44500"/>
                <a:satMod val="160000"/>
              </a:srgbClr>
            </a:gs>
            <a:gs pos="100000">
              <a:srgbClr val="FF66FF">
                <a:tint val="23500"/>
                <a:satMod val="160000"/>
              </a:srgbClr>
            </a:gs>
          </a:gsLst>
          <a:lin ang="8100000" scaled="1"/>
          <a:tileRect/>
        </a:gradFill>
        <a:sp3d z="-190500" extrusionH="12700" prstMaterial="plastic">
          <a:bevelT w="50800" h="50800"/>
        </a:sp3d>
      </dsp:spPr>
      <dsp:style>
        <a:lnRef idx="1">
          <a:schemeClr val="accent2"/>
        </a:lnRef>
        <a:fillRef idx="1">
          <a:schemeClr val="lt1">
            <a:alpha val="90000"/>
          </a:schemeClr>
        </a:fillRef>
        <a:effectRef idx="2">
          <a:scrgbClr r="0" g="0" b="0"/>
        </a:effectRef>
        <a:fontRef idx="minor"/>
      </dsp:style>
      <dsp:txBody>
        <a:bodyPr lIns="38100" tIns="38100" rIns="38100" bIns="38100"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zh-CN" altLang="en-US" sz="2000" dirty="0" smtClean="0">
              <a:solidFill>
                <a:schemeClr val="dk1"/>
              </a:solidFill>
              <a:latin typeface="微软雅黑" panose="020B0503020204020204" pitchFamily="34" charset="-122"/>
              <a:ea typeface="微软雅黑" panose="020B0503020204020204" pitchFamily="34" charset="-122"/>
            </a:rPr>
            <a:t>特殊路段或凝冰多发路段铺筑</a:t>
          </a:r>
          <a:endParaRPr lang="zh-CN" altLang="en-US" sz="2000" dirty="0">
            <a:solidFill>
              <a:schemeClr val="dk1"/>
            </a:solidFill>
            <a:latin typeface="微软雅黑" panose="020B0503020204020204" pitchFamily="34" charset="-122"/>
            <a:ea typeface="微软雅黑" panose="020B0503020204020204" pitchFamily="34" charset="-122"/>
          </a:endParaRPr>
        </a:p>
      </dsp:txBody>
      <dsp:txXfrm>
        <a:off x="0" y="1532771"/>
        <a:ext cx="1664236" cy="1372647"/>
      </dsp:txXfrm>
    </dsp:sp>
    <dsp:sp modelId="{EE706249-D83B-49F3-A483-764F512593FA}">
      <dsp:nvSpPr>
        <dsp:cNvPr id="6" name="形状 5"/>
        <dsp:cNvSpPr/>
      </dsp:nvSpPr>
      <dsp:spPr bwMode="white">
        <a:xfrm>
          <a:off x="919660" y="1855488"/>
          <a:ext cx="1901627" cy="1901627"/>
        </a:xfrm>
        <a:prstGeom prst="leftCircularArrow">
          <a:avLst>
            <a:gd name="adj1" fmla="val 5000"/>
            <a:gd name="adj2" fmla="val -360000"/>
            <a:gd name="adj3" fmla="val 2271299"/>
            <a:gd name="adj4" fmla="val 9160278"/>
            <a:gd name="adj5" fmla="val 5500"/>
          </a:avLst>
        </a:prstGeom>
        <a:sp3d z="-80000" prstMaterial="plastic">
          <a:bevelT w="50800" h="50800"/>
          <a:bevelB w="25400" h="25400" prst="angle"/>
        </a:sp3d>
      </dsp:spPr>
      <dsp:style>
        <a:lnRef idx="0">
          <a:schemeClr val="accent2">
            <a:tint val="60000"/>
          </a:schemeClr>
        </a:lnRef>
        <a:fillRef idx="3">
          <a:schemeClr val="accent2">
            <a:tint val="60000"/>
          </a:schemeClr>
        </a:fillRef>
        <a:effectRef idx="2">
          <a:scrgbClr r="0" g="0" b="0"/>
        </a:effectRef>
        <a:fontRef idx="minor">
          <a:schemeClr val="lt1"/>
        </a:fontRef>
      </dsp:style>
      <dsp:txXfrm>
        <a:off x="919660" y="1855488"/>
        <a:ext cx="1901627" cy="1901627"/>
      </dsp:txXfrm>
    </dsp:sp>
    <dsp:sp modelId="{70126A24-2117-48B4-8B7F-60626AA6AA45}">
      <dsp:nvSpPr>
        <dsp:cNvPr id="5" name="圆角矩形 4"/>
        <dsp:cNvSpPr/>
      </dsp:nvSpPr>
      <dsp:spPr bwMode="white">
        <a:xfrm>
          <a:off x="369830" y="2611279"/>
          <a:ext cx="1479321" cy="588277"/>
        </a:xfrm>
        <a:prstGeom prst="roundRect">
          <a:avLst>
            <a:gd name="adj" fmla="val 10000"/>
          </a:avLst>
        </a:prstGeom>
        <a:sp3d prstMaterial="plastic">
          <a:bevelT w="120900" h="88900"/>
          <a:bevelB w="88900" h="31750" prst="angle"/>
        </a:sp3d>
      </dsp:spPr>
      <dsp:style>
        <a:lnRef idx="0">
          <a:schemeClr val="lt1"/>
        </a:lnRef>
        <a:fillRef idx="3">
          <a:schemeClr val="accent2"/>
        </a:fillRef>
        <a:effectRef idx="2">
          <a:scrgbClr r="0" g="0" b="0"/>
        </a:effectRef>
        <a:fontRef idx="minor">
          <a:schemeClr val="lt1"/>
        </a:fontRef>
      </dsp:style>
      <dsp:txBody>
        <a:bodyPr lIns="34290" tIns="22860" rIns="3429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smtClean="0">
              <a:solidFill>
                <a:schemeClr val="tx1"/>
              </a:solidFill>
              <a:latin typeface="微软雅黑" panose="020B0503020204020204" pitchFamily="34" charset="-122"/>
              <a:ea typeface="微软雅黑" panose="020B0503020204020204" pitchFamily="34" charset="-122"/>
            </a:rPr>
            <a:t>平衡造价</a:t>
          </a:r>
          <a:endParaRPr lang="zh-CN" altLang="en-US" sz="1800" b="1" dirty="0">
            <a:solidFill>
              <a:schemeClr val="tx1"/>
            </a:solidFill>
            <a:latin typeface="微软雅黑" panose="020B0503020204020204" pitchFamily="34" charset="-122"/>
            <a:ea typeface="微软雅黑" panose="020B0503020204020204" pitchFamily="34" charset="-122"/>
          </a:endParaRPr>
        </a:p>
      </dsp:txBody>
      <dsp:txXfrm>
        <a:off x="369830" y="2611279"/>
        <a:ext cx="1479321" cy="588277"/>
      </dsp:txXfrm>
    </dsp:sp>
    <dsp:sp modelId="{3B632F46-2870-45DF-A1A0-F9B55197D4B4}">
      <dsp:nvSpPr>
        <dsp:cNvPr id="8" name="圆角矩形 7"/>
        <dsp:cNvSpPr/>
      </dsp:nvSpPr>
      <dsp:spPr bwMode="white">
        <a:xfrm>
          <a:off x="2098223" y="1491592"/>
          <a:ext cx="1764090" cy="1455005"/>
        </a:xfrm>
        <a:prstGeom prst="roundRect">
          <a:avLst>
            <a:gd name="adj" fmla="val 10000"/>
          </a:avLst>
        </a:prstGeom>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path path="circle">
            <a:fillToRect l="100000" b="100000"/>
          </a:path>
          <a:tileRect t="-100000" r="-100000"/>
        </a:gradFill>
        <a:sp3d z="-190500" extrusionH="12700" prstMaterial="plastic">
          <a:bevelT w="50800" h="50800"/>
        </a:sp3d>
      </dsp:spPr>
      <dsp:style>
        <a:lnRef idx="1">
          <a:schemeClr val="accent2"/>
        </a:lnRef>
        <a:fillRef idx="1">
          <a:schemeClr val="lt1">
            <a:alpha val="90000"/>
          </a:schemeClr>
        </a:fillRef>
        <a:effectRef idx="2">
          <a:scrgbClr r="0" g="0" b="0"/>
        </a:effectRef>
        <a:fontRef idx="minor"/>
      </dsp:style>
      <dsp:txBody>
        <a:bodyPr lIns="30480" tIns="30480" rIns="30480" bIns="30480"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80000"/>
            </a:lnSpc>
            <a:spcBef>
              <a:spcPct val="0"/>
            </a:spcBef>
            <a:spcAft>
              <a:spcPct val="15000"/>
            </a:spcAft>
            <a:buChar char="•"/>
          </a:pPr>
          <a:r>
            <a:rPr lang="zh-CN" altLang="en-US" sz="1600" dirty="0" smtClean="0">
              <a:solidFill>
                <a:srgbClr val="080808"/>
              </a:solidFill>
              <a:latin typeface="微软雅黑" panose="020B0503020204020204" pitchFamily="34" charset="-122"/>
              <a:ea typeface="微软雅黑" panose="020B0503020204020204" pitchFamily="34" charset="-122"/>
            </a:rPr>
            <a:t>道路设计</a:t>
          </a:r>
          <a:endParaRPr lang="zh-CN" altLang="en-US" sz="1600" dirty="0">
            <a:solidFill>
              <a:srgbClr val="080808"/>
            </a:solidFill>
            <a:latin typeface="微软雅黑" panose="020B0503020204020204" pitchFamily="34" charset="-122"/>
            <a:ea typeface="微软雅黑" panose="020B0503020204020204" pitchFamily="34" charset="-122"/>
          </a:endParaRPr>
        </a:p>
        <a:p>
          <a:pPr marL="171450" lvl="1" indent="-171450">
            <a:lnSpc>
              <a:spcPct val="80000"/>
            </a:lnSpc>
            <a:spcBef>
              <a:spcPct val="0"/>
            </a:spcBef>
            <a:spcAft>
              <a:spcPct val="15000"/>
            </a:spcAft>
            <a:buChar char="•"/>
          </a:pPr>
          <a:r>
            <a:rPr lang="zh-CN" altLang="en-US" sz="1600" dirty="0" smtClean="0">
              <a:solidFill>
                <a:schemeClr val="dk1"/>
              </a:solidFill>
              <a:latin typeface="微软雅黑" panose="020B0503020204020204" pitchFamily="34" charset="-122"/>
              <a:ea typeface="微软雅黑" panose="020B0503020204020204" pitchFamily="34" charset="-122"/>
            </a:rPr>
            <a:t>环境因素</a:t>
          </a:r>
          <a:endParaRPr lang="zh-CN" altLang="en-US" sz="1600" dirty="0">
            <a:solidFill>
              <a:schemeClr val="dk1"/>
            </a:solidFill>
            <a:latin typeface="微软雅黑" panose="020B0503020204020204" pitchFamily="34" charset="-122"/>
            <a:ea typeface="微软雅黑" panose="020B0503020204020204" pitchFamily="34" charset="-122"/>
          </a:endParaRPr>
        </a:p>
        <a:p>
          <a:pPr marL="171450" lvl="1" indent="-171450">
            <a:lnSpc>
              <a:spcPct val="80000"/>
            </a:lnSpc>
            <a:spcBef>
              <a:spcPct val="0"/>
            </a:spcBef>
            <a:spcAft>
              <a:spcPct val="15000"/>
            </a:spcAft>
            <a:buChar char="•"/>
          </a:pPr>
          <a:r>
            <a:rPr lang="zh-CN" altLang="en-US" sz="1600" dirty="0" smtClean="0">
              <a:solidFill>
                <a:schemeClr val="dk1"/>
              </a:solidFill>
              <a:latin typeface="微软雅黑" panose="020B0503020204020204" pitchFamily="34" charset="-122"/>
              <a:ea typeface="微软雅黑" panose="020B0503020204020204" pitchFamily="34" charset="-122"/>
            </a:rPr>
            <a:t>路面性能</a:t>
          </a:r>
          <a:endParaRPr lang="zh-CN" altLang="en-US" sz="1600" dirty="0">
            <a:solidFill>
              <a:schemeClr val="dk1"/>
            </a:solidFill>
            <a:latin typeface="微软雅黑" panose="020B0503020204020204" pitchFamily="34" charset="-122"/>
            <a:ea typeface="微软雅黑" panose="020B0503020204020204" pitchFamily="34" charset="-122"/>
          </a:endParaRPr>
        </a:p>
        <a:p>
          <a:pPr marL="171450" lvl="1" indent="-171450">
            <a:lnSpc>
              <a:spcPct val="80000"/>
            </a:lnSpc>
            <a:spcBef>
              <a:spcPct val="0"/>
            </a:spcBef>
            <a:spcAft>
              <a:spcPct val="15000"/>
            </a:spcAft>
            <a:buChar char="•"/>
          </a:pPr>
          <a:r>
            <a:rPr lang="zh-CN" altLang="en-US" sz="1600" dirty="0" smtClean="0">
              <a:solidFill>
                <a:schemeClr val="dk1"/>
              </a:solidFill>
              <a:latin typeface="微软雅黑" panose="020B0503020204020204" pitchFamily="34" charset="-122"/>
              <a:ea typeface="微软雅黑" panose="020B0503020204020204" pitchFamily="34" charset="-122"/>
            </a:rPr>
            <a:t>安全车速</a:t>
          </a:r>
          <a:endParaRPr lang="zh-CN" altLang="en-US" sz="1600" dirty="0">
            <a:solidFill>
              <a:schemeClr val="dk1"/>
            </a:solidFill>
            <a:latin typeface="微软雅黑" panose="020B0503020204020204" pitchFamily="34" charset="-122"/>
            <a:ea typeface="微软雅黑" panose="020B0503020204020204" pitchFamily="34" charset="-122"/>
          </a:endParaRPr>
        </a:p>
        <a:p>
          <a:pPr marL="228600" lvl="1" indent="-228600">
            <a:lnSpc>
              <a:spcPct val="90000"/>
            </a:lnSpc>
            <a:spcBef>
              <a:spcPct val="0"/>
            </a:spcBef>
            <a:spcAft>
              <a:spcPct val="15000"/>
            </a:spcAft>
            <a:buChar char="•"/>
          </a:pPr>
          <a:endParaRPr lang="zh-CN" altLang="en-US" sz="2000" dirty="0">
            <a:solidFill>
              <a:schemeClr val="dk1"/>
            </a:solidFill>
            <a:latin typeface="微软雅黑" panose="020B0503020204020204" pitchFamily="34" charset="-122"/>
            <a:ea typeface="微软雅黑" panose="020B0503020204020204" pitchFamily="34" charset="-122"/>
          </a:endParaRPr>
        </a:p>
      </dsp:txBody>
      <dsp:txXfrm>
        <a:off x="2098223" y="1491592"/>
        <a:ext cx="1764090" cy="1455005"/>
      </dsp:txXfrm>
    </dsp:sp>
    <dsp:sp modelId="{7F88A84B-30FE-4F96-BCEE-2454668AC514}">
      <dsp:nvSpPr>
        <dsp:cNvPr id="10" name="环形箭头 9"/>
        <dsp:cNvSpPr/>
      </dsp:nvSpPr>
      <dsp:spPr bwMode="white">
        <a:xfrm>
          <a:off x="3002366" y="580095"/>
          <a:ext cx="2165961" cy="2165961"/>
        </a:xfrm>
        <a:prstGeom prst="circularArrow">
          <a:avLst>
            <a:gd name="adj1" fmla="val 5000"/>
            <a:gd name="adj2" fmla="val 360000"/>
            <a:gd name="adj3" fmla="val 19692758"/>
            <a:gd name="adj4" fmla="val 12803780"/>
            <a:gd name="adj5" fmla="val 5500"/>
          </a:avLst>
        </a:prstGeom>
        <a:sp3d z="-80000" prstMaterial="plastic">
          <a:bevelT w="50800" h="50800"/>
          <a:bevelB w="25400" h="25400" prst="angle"/>
        </a:sp3d>
      </dsp:spPr>
      <dsp:style>
        <a:lnRef idx="0">
          <a:schemeClr val="accent2">
            <a:tint val="60000"/>
          </a:schemeClr>
        </a:lnRef>
        <a:fillRef idx="3">
          <a:schemeClr val="accent2">
            <a:tint val="60000"/>
          </a:schemeClr>
        </a:fillRef>
        <a:effectRef idx="2">
          <a:scrgbClr r="0" g="0" b="0"/>
        </a:effectRef>
        <a:fontRef idx="minor">
          <a:schemeClr val="lt1"/>
        </a:fontRef>
      </dsp:style>
      <dsp:txXfrm>
        <a:off x="3002366" y="580095"/>
        <a:ext cx="2165961" cy="2165961"/>
      </dsp:txXfrm>
    </dsp:sp>
    <dsp:sp modelId="{ADCD9989-F3C7-40EE-897A-32CDBF578643}">
      <dsp:nvSpPr>
        <dsp:cNvPr id="9" name="圆角矩形 8"/>
        <dsp:cNvSpPr/>
      </dsp:nvSpPr>
      <dsp:spPr bwMode="white">
        <a:xfrm>
          <a:off x="2486746" y="1126047"/>
          <a:ext cx="1568080" cy="623574"/>
        </a:xfrm>
        <a:prstGeom prst="roundRect">
          <a:avLst>
            <a:gd name="adj" fmla="val 10000"/>
          </a:avLst>
        </a:prstGeom>
        <a:sp3d prstMaterial="plastic">
          <a:bevelT w="120900" h="88900"/>
          <a:bevelB w="88900" h="31750" prst="angle"/>
        </a:sp3d>
      </dsp:spPr>
      <dsp:style>
        <a:lnRef idx="0">
          <a:schemeClr val="lt1"/>
        </a:lnRef>
        <a:fillRef idx="3">
          <a:schemeClr val="accent2"/>
        </a:fillRef>
        <a:effectRef idx="2">
          <a:scrgbClr r="0" g="0" b="0"/>
        </a:effectRef>
        <a:fontRef idx="minor">
          <a:schemeClr val="lt1"/>
        </a:fontRef>
      </dsp:style>
      <dsp:txBody>
        <a:bodyPr lIns="34290" tIns="22860" rIns="3429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smtClean="0">
              <a:solidFill>
                <a:schemeClr val="tx1"/>
              </a:solidFill>
              <a:latin typeface="微软雅黑" panose="020B0503020204020204" pitchFamily="34" charset="-122"/>
              <a:ea typeface="微软雅黑" panose="020B0503020204020204" pitchFamily="34" charset="-122"/>
            </a:rPr>
            <a:t>考虑因素</a:t>
          </a:r>
          <a:endParaRPr lang="zh-CN" altLang="en-US" sz="1800" b="1" dirty="0">
            <a:solidFill>
              <a:schemeClr val="tx1"/>
            </a:solidFill>
            <a:latin typeface="微软雅黑" panose="020B0503020204020204" pitchFamily="34" charset="-122"/>
            <a:ea typeface="微软雅黑" panose="020B0503020204020204" pitchFamily="34" charset="-122"/>
          </a:endParaRPr>
        </a:p>
      </dsp:txBody>
      <dsp:txXfrm>
        <a:off x="2486746" y="1126047"/>
        <a:ext cx="1568080" cy="623574"/>
      </dsp:txXfrm>
    </dsp:sp>
    <dsp:sp modelId="{9B050716-723D-4465-9FD6-7ACE96860D3D}">
      <dsp:nvSpPr>
        <dsp:cNvPr id="12" name="圆角矩形 11"/>
        <dsp:cNvSpPr/>
      </dsp:nvSpPr>
      <dsp:spPr bwMode="white">
        <a:xfrm>
          <a:off x="4307394" y="1532771"/>
          <a:ext cx="1664236" cy="1372647"/>
        </a:xfrm>
        <a:prstGeom prst="roundRect">
          <a:avLst>
            <a:gd name="adj" fmla="val 10000"/>
          </a:avLst>
        </a:prstGeom>
        <a:gradFill flip="none" rotWithShape="0">
          <a:gsLst>
            <a:gs pos="0">
              <a:srgbClr val="FF9900">
                <a:tint val="66000"/>
                <a:satMod val="160000"/>
              </a:srgbClr>
            </a:gs>
            <a:gs pos="50000">
              <a:srgbClr val="FF9900">
                <a:tint val="44500"/>
                <a:satMod val="160000"/>
              </a:srgbClr>
            </a:gs>
            <a:gs pos="100000">
              <a:srgbClr val="FF9900">
                <a:tint val="23500"/>
                <a:satMod val="160000"/>
              </a:srgbClr>
            </a:gs>
          </a:gsLst>
          <a:lin ang="8100000" scaled="1"/>
          <a:tileRect/>
        </a:gradFill>
        <a:sp3d z="-190500" extrusionH="12700" prstMaterial="plastic">
          <a:bevelT w="50800" h="50800"/>
        </a:sp3d>
      </dsp:spPr>
      <dsp:style>
        <a:lnRef idx="1">
          <a:schemeClr val="accent2"/>
        </a:lnRef>
        <a:fillRef idx="1">
          <a:schemeClr val="lt1">
            <a:alpha val="90000"/>
          </a:schemeClr>
        </a:fillRef>
        <a:effectRef idx="2">
          <a:scrgbClr r="0" g="0" b="0"/>
        </a:effectRef>
        <a:fontRef idx="minor"/>
      </dsp:style>
      <dsp:txBody>
        <a:bodyPr lIns="38100" tIns="38100" rIns="38100" bIns="38100"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zh-CN" altLang="en-US" sz="2000" dirty="0" smtClean="0">
              <a:solidFill>
                <a:schemeClr val="dk1"/>
              </a:solidFill>
              <a:latin typeface="微软雅黑" panose="020B0503020204020204" pitchFamily="34" charset="-122"/>
              <a:ea typeface="微软雅黑" panose="020B0503020204020204" pitchFamily="34" charset="-122"/>
            </a:rPr>
            <a:t>危险性等级评价划分</a:t>
          </a:r>
          <a:endParaRPr lang="zh-CN" altLang="en-US" sz="2000" dirty="0">
            <a:solidFill>
              <a:schemeClr val="dk1"/>
            </a:solidFill>
            <a:latin typeface="微软雅黑" panose="020B0503020204020204" pitchFamily="34" charset="-122"/>
            <a:ea typeface="微软雅黑" panose="020B0503020204020204" pitchFamily="34" charset="-122"/>
          </a:endParaRPr>
        </a:p>
      </dsp:txBody>
      <dsp:txXfrm>
        <a:off x="4307394" y="1532771"/>
        <a:ext cx="1664236" cy="1372647"/>
      </dsp:txXfrm>
    </dsp:sp>
    <dsp:sp modelId="{AB7B5A57-2FBE-4E5B-9EB7-F69531561BB4}">
      <dsp:nvSpPr>
        <dsp:cNvPr id="14" name="形状 13"/>
        <dsp:cNvSpPr/>
      </dsp:nvSpPr>
      <dsp:spPr bwMode="white">
        <a:xfrm>
          <a:off x="5227054" y="1855488"/>
          <a:ext cx="1901627" cy="1901627"/>
        </a:xfrm>
        <a:prstGeom prst="leftCircularArrow">
          <a:avLst>
            <a:gd name="adj1" fmla="val 5000"/>
            <a:gd name="adj2" fmla="val -360000"/>
            <a:gd name="adj3" fmla="val 2271299"/>
            <a:gd name="adj4" fmla="val 9160278"/>
            <a:gd name="adj5" fmla="val 5500"/>
          </a:avLst>
        </a:prstGeom>
        <a:sp3d z="-80000" prstMaterial="plastic">
          <a:bevelT w="50800" h="50800"/>
          <a:bevelB w="25400" h="25400" prst="angle"/>
        </a:sp3d>
      </dsp:spPr>
      <dsp:style>
        <a:lnRef idx="0">
          <a:schemeClr val="accent2">
            <a:tint val="60000"/>
          </a:schemeClr>
        </a:lnRef>
        <a:fillRef idx="3">
          <a:schemeClr val="accent2">
            <a:tint val="60000"/>
          </a:schemeClr>
        </a:fillRef>
        <a:effectRef idx="2">
          <a:scrgbClr r="0" g="0" b="0"/>
        </a:effectRef>
        <a:fontRef idx="minor">
          <a:schemeClr val="lt1"/>
        </a:fontRef>
      </dsp:style>
      <dsp:txXfrm>
        <a:off x="5227054" y="1855488"/>
        <a:ext cx="1901627" cy="1901627"/>
      </dsp:txXfrm>
    </dsp:sp>
    <dsp:sp modelId="{9003B58F-F094-4025-A2F2-AC08B9320E31}">
      <dsp:nvSpPr>
        <dsp:cNvPr id="13" name="圆角矩形 12"/>
        <dsp:cNvSpPr/>
      </dsp:nvSpPr>
      <dsp:spPr bwMode="white">
        <a:xfrm>
          <a:off x="4677224" y="2611279"/>
          <a:ext cx="1479321" cy="588277"/>
        </a:xfrm>
        <a:prstGeom prst="roundRect">
          <a:avLst>
            <a:gd name="adj" fmla="val 10000"/>
          </a:avLst>
        </a:prstGeom>
        <a:sp3d prstMaterial="plastic">
          <a:bevelT w="120900" h="88900"/>
          <a:bevelB w="88900" h="31750" prst="angle"/>
        </a:sp3d>
      </dsp:spPr>
      <dsp:style>
        <a:lnRef idx="0">
          <a:schemeClr val="lt1"/>
        </a:lnRef>
        <a:fillRef idx="3">
          <a:schemeClr val="accent2"/>
        </a:fillRef>
        <a:effectRef idx="2">
          <a:scrgbClr r="0" g="0" b="0"/>
        </a:effectRef>
        <a:fontRef idx="minor">
          <a:schemeClr val="lt1"/>
        </a:fontRef>
      </dsp:style>
      <dsp:txBody>
        <a:bodyPr lIns="34290" tIns="22860" rIns="3429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smtClean="0">
              <a:solidFill>
                <a:schemeClr val="tx1"/>
              </a:solidFill>
              <a:latin typeface="微软雅黑" panose="020B0503020204020204" pitchFamily="34" charset="-122"/>
              <a:ea typeface="微软雅黑" panose="020B0503020204020204" pitchFamily="34" charset="-122"/>
            </a:rPr>
            <a:t>详见表格</a:t>
          </a:r>
          <a:endParaRPr lang="zh-CN" altLang="en-US" sz="1800" b="1" dirty="0">
            <a:solidFill>
              <a:schemeClr val="tx1"/>
            </a:solidFill>
            <a:latin typeface="微软雅黑" panose="020B0503020204020204" pitchFamily="34" charset="-122"/>
            <a:ea typeface="微软雅黑" panose="020B0503020204020204" pitchFamily="34" charset="-122"/>
          </a:endParaRPr>
        </a:p>
      </dsp:txBody>
      <dsp:txXfrm>
        <a:off x="4677224" y="2611279"/>
        <a:ext cx="1479321" cy="588277"/>
      </dsp:txXfrm>
    </dsp:sp>
    <dsp:sp modelId="{7A814AB8-29F5-4572-A153-A1892ED12AC7}">
      <dsp:nvSpPr>
        <dsp:cNvPr id="16" name="圆角矩形 15"/>
        <dsp:cNvSpPr/>
      </dsp:nvSpPr>
      <dsp:spPr bwMode="white">
        <a:xfrm>
          <a:off x="6405617" y="1491592"/>
          <a:ext cx="1764090" cy="1455005"/>
        </a:xfrm>
        <a:prstGeom prst="roundRect">
          <a:avLst>
            <a:gd name="adj" fmla="val 10000"/>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13500000" scaled="1"/>
          <a:tileRect/>
        </a:gradFill>
        <a:sp3d z="-190500" extrusionH="12700" prstMaterial="plastic">
          <a:bevelT w="50800" h="50800"/>
        </a:sp3d>
      </dsp:spPr>
      <dsp:style>
        <a:lnRef idx="1">
          <a:schemeClr val="accent2"/>
        </a:lnRef>
        <a:fillRef idx="1">
          <a:schemeClr val="lt1">
            <a:alpha val="90000"/>
          </a:schemeClr>
        </a:fillRef>
        <a:effectRef idx="2">
          <a:scrgbClr r="0" g="0" b="0"/>
        </a:effectRef>
        <a:fontRef idx="minor"/>
      </dsp:style>
      <dsp:txBody>
        <a:bodyPr lIns="38100" tIns="38100" rIns="38100" bIns="38100"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endParaRPr lang="zh-CN" altLang="en-US" sz="2000" dirty="0">
            <a:solidFill>
              <a:srgbClr val="080808"/>
            </a:solidFill>
            <a:latin typeface="微软雅黑" panose="020B0503020204020204" pitchFamily="34" charset="-122"/>
            <a:ea typeface="微软雅黑" panose="020B0503020204020204" pitchFamily="34" charset="-122"/>
          </a:endParaRPr>
        </a:p>
        <a:p>
          <a:pPr marL="228600" lvl="1" indent="-228600">
            <a:lnSpc>
              <a:spcPct val="100000"/>
            </a:lnSpc>
            <a:spcBef>
              <a:spcPct val="0"/>
            </a:spcBef>
            <a:spcAft>
              <a:spcPct val="15000"/>
            </a:spcAft>
            <a:buChar char="•"/>
          </a:pPr>
          <a:r>
            <a:rPr lang="zh-CN" altLang="en-US" sz="2000" dirty="0" smtClean="0">
              <a:solidFill>
                <a:srgbClr val="080808"/>
              </a:solidFill>
              <a:latin typeface="微软雅黑" panose="020B0503020204020204" pitchFamily="34" charset="-122"/>
              <a:ea typeface="微软雅黑" panose="020B0503020204020204" pitchFamily="34" charset="-122"/>
            </a:rPr>
            <a:t>试验段选定</a:t>
          </a:r>
          <a:endParaRPr lang="zh-CN" altLang="en-US" sz="2000" dirty="0">
            <a:solidFill>
              <a:srgbClr val="080808"/>
            </a:solidFill>
            <a:latin typeface="微软雅黑" panose="020B0503020204020204" pitchFamily="34" charset="-122"/>
            <a:ea typeface="微软雅黑" panose="020B0503020204020204" pitchFamily="34" charset="-122"/>
          </a:endParaRPr>
        </a:p>
      </dsp:txBody>
      <dsp:txXfrm>
        <a:off x="6405617" y="1491592"/>
        <a:ext cx="1764090" cy="1455005"/>
      </dsp:txXfrm>
    </dsp:sp>
    <dsp:sp modelId="{AE96DDE1-E765-4837-B9E2-334739B626DD}">
      <dsp:nvSpPr>
        <dsp:cNvPr id="17" name="圆角矩形 16"/>
        <dsp:cNvSpPr/>
      </dsp:nvSpPr>
      <dsp:spPr bwMode="white">
        <a:xfrm>
          <a:off x="6797637" y="1179805"/>
          <a:ext cx="1568080" cy="623574"/>
        </a:xfrm>
        <a:prstGeom prst="roundRect">
          <a:avLst>
            <a:gd name="adj" fmla="val 10000"/>
          </a:avLst>
        </a:prstGeom>
        <a:sp3d prstMaterial="plastic">
          <a:bevelT w="120900" h="88900"/>
          <a:bevelB w="88900" h="31750" prst="angle"/>
        </a:sp3d>
      </dsp:spPr>
      <dsp:style>
        <a:lnRef idx="0">
          <a:schemeClr val="lt1"/>
        </a:lnRef>
        <a:fillRef idx="3">
          <a:schemeClr val="accent2"/>
        </a:fillRef>
        <a:effectRef idx="2">
          <a:scrgbClr r="0" g="0" b="0"/>
        </a:effectRef>
        <a:fontRef idx="minor">
          <a:schemeClr val="lt1"/>
        </a:fontRef>
      </dsp:style>
      <dsp:txBody>
        <a:bodyPr lIns="34290" tIns="22860" rIns="3429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smtClean="0">
              <a:solidFill>
                <a:schemeClr val="tx1"/>
              </a:solidFill>
              <a:latin typeface="微软雅黑" panose="020B0503020204020204" pitchFamily="34" charset="-122"/>
              <a:ea typeface="微软雅黑" panose="020B0503020204020204" pitchFamily="34" charset="-122"/>
            </a:rPr>
            <a:t>提供依据</a:t>
          </a:r>
          <a:endParaRPr lang="zh-CN" altLang="en-US" sz="1800" b="1" dirty="0">
            <a:solidFill>
              <a:schemeClr val="tx1"/>
            </a:solidFill>
            <a:latin typeface="微软雅黑" panose="020B0503020204020204" pitchFamily="34" charset="-122"/>
            <a:ea typeface="微软雅黑" panose="020B0503020204020204" pitchFamily="34" charset="-122"/>
          </a:endParaRPr>
        </a:p>
      </dsp:txBody>
      <dsp:txXfrm>
        <a:off x="6797637" y="1179805"/>
        <a:ext cx="1568080" cy="623574"/>
      </dsp:txXfrm>
    </dsp:sp>
    <dsp:sp modelId="{854A4F8F-7749-4431-B006-8B4EF7904EA6}">
      <dsp:nvSpPr>
        <dsp:cNvPr id="3" name="矩形 2" hidden="1"/>
        <dsp:cNvSpPr/>
      </dsp:nvSpPr>
      <dsp:spPr>
        <a:xfrm>
          <a:off x="0" y="1238633"/>
          <a:ext cx="1849151" cy="1960924"/>
        </a:xfrm>
        <a:prstGeom prst="rect">
          <a:avLst/>
        </a:prstGeom>
      </dsp:spPr>
      <dsp:txXfrm>
        <a:off x="0" y="1238633"/>
        <a:ext cx="1849151" cy="1960924"/>
      </dsp:txXfrm>
    </dsp:sp>
    <dsp:sp modelId="{FFF438EE-BE65-4D5B-A5C9-BC0CFBB3A904}">
      <dsp:nvSpPr>
        <dsp:cNvPr id="7" name="矩形 6" hidden="1"/>
        <dsp:cNvSpPr/>
      </dsp:nvSpPr>
      <dsp:spPr>
        <a:xfrm>
          <a:off x="2098223" y="1179805"/>
          <a:ext cx="1960100" cy="2078579"/>
        </a:xfrm>
        <a:prstGeom prst="rect">
          <a:avLst/>
        </a:prstGeom>
      </dsp:spPr>
      <dsp:txXfrm>
        <a:off x="2098223" y="1179805"/>
        <a:ext cx="1960100" cy="2078579"/>
      </dsp:txXfrm>
    </dsp:sp>
    <dsp:sp modelId="{AFA81154-A2CB-48CB-9D52-48CB1E504B0F}">
      <dsp:nvSpPr>
        <dsp:cNvPr id="11" name="矩形 10" hidden="1"/>
        <dsp:cNvSpPr/>
      </dsp:nvSpPr>
      <dsp:spPr>
        <a:xfrm>
          <a:off x="4307394" y="1238633"/>
          <a:ext cx="1849151" cy="1960924"/>
        </a:xfrm>
        <a:prstGeom prst="rect">
          <a:avLst/>
        </a:prstGeom>
      </dsp:spPr>
      <dsp:txXfrm>
        <a:off x="4307394" y="1238633"/>
        <a:ext cx="1849151" cy="1960924"/>
      </dsp:txXfrm>
    </dsp:sp>
    <dsp:sp modelId="{A969DC9A-E0A4-47CA-9CEC-A059651F89AD}">
      <dsp:nvSpPr>
        <dsp:cNvPr id="15" name="矩形 14" hidden="1"/>
        <dsp:cNvSpPr/>
      </dsp:nvSpPr>
      <dsp:spPr>
        <a:xfrm>
          <a:off x="6405617" y="1179805"/>
          <a:ext cx="1960100" cy="2078579"/>
        </a:xfrm>
        <a:prstGeom prst="rect">
          <a:avLst/>
        </a:prstGeom>
      </dsp:spPr>
      <dsp:txXfrm>
        <a:off x="6405617" y="1179805"/>
        <a:ext cx="1960100" cy="207857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a:lvl1pPr>
          </a:lstStyle>
          <a:p>
            <a:endParaRPr lang="en-US" altLang="zh-CN"/>
          </a:p>
        </p:txBody>
      </p:sp>
      <p:sp>
        <p:nvSpPr>
          <p:cNvPr id="67587"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a:defRPr sz="1200"/>
            </a:lvl1pPr>
          </a:lstStyle>
          <a:p>
            <a:endParaRPr lang="en-US" altLang="zh-CN"/>
          </a:p>
        </p:txBody>
      </p:sp>
      <p:sp>
        <p:nvSpPr>
          <p:cNvPr id="67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p:spPr>
      </p:sp>
      <p:sp>
        <p:nvSpPr>
          <p:cNvPr id="67589"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altLang="zh-CN" smtClean="0"/>
          </a:p>
        </p:txBody>
      </p:sp>
      <p:sp>
        <p:nvSpPr>
          <p:cNvPr id="67590"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a:lvl1pPr>
          </a:lstStyle>
          <a:p>
            <a:endParaRPr lang="en-US" altLang="zh-CN"/>
          </a:p>
        </p:txBody>
      </p:sp>
      <p:sp>
        <p:nvSpPr>
          <p:cNvPr id="67591"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a:defRPr sz="1200"/>
            </a:lvl1pPr>
          </a:lstStyle>
          <a:p>
            <a:fld id="{84CCBC26-749A-41B5-BA30-05111B1991B6}" type="slidenum">
              <a:rPr lang="en-US" altLang="zh-CN"/>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幻灯片图像占位符 1"/>
          <p:cNvSpPr>
            <a:spLocks noGrp="1" noRot="1" noChangeAspect="1" noTextEdit="1"/>
          </p:cNvSpPr>
          <p:nvPr>
            <p:ph type="sldImg"/>
          </p:nvPr>
        </p:nvSpPr>
        <p:spPr/>
      </p:sp>
      <p:sp>
        <p:nvSpPr>
          <p:cNvPr id="88067" name="备注占位符 2"/>
          <p:cNvSpPr>
            <a:spLocks noGrp="1"/>
          </p:cNvSpPr>
          <p:nvPr>
            <p:ph type="body" idx="1"/>
          </p:nvPr>
        </p:nvSpPr>
        <p:spPr>
          <a:noFill/>
        </p:spPr>
        <p:txBody>
          <a:bodyPr/>
          <a:lstStyle/>
          <a:p>
            <a:pPr eaLnBrk="1" hangingPunct="1">
              <a:lnSpc>
                <a:spcPct val="125000"/>
              </a:lnSpc>
              <a:buFont typeface="Wingdings 2" panose="05020102010507070707" pitchFamily="18" charset="2"/>
              <a:buNone/>
            </a:pPr>
            <a:r>
              <a:rPr lang="zh-CN" altLang="en-US" dirty="0" smtClean="0">
                <a:latin typeface="楷体_GB2312" pitchFamily="49" charset="-122"/>
                <a:ea typeface="楷体_GB2312" pitchFamily="49" charset="-122"/>
              </a:rPr>
              <a:t>路面凝冰会导致路面抗滑能力大幅度降低，削弱道路的通行能力，严重时还会造成</a:t>
            </a:r>
            <a:r>
              <a:rPr lang="zh-CN" altLang="en-US" dirty="0" smtClean="0">
                <a:solidFill>
                  <a:srgbClr val="0000CC"/>
                </a:solidFill>
                <a:latin typeface="楷体_GB2312" pitchFamily="49" charset="-122"/>
                <a:ea typeface="楷体_GB2312" pitchFamily="49" charset="-122"/>
              </a:rPr>
              <a:t>交通中断</a:t>
            </a:r>
            <a:r>
              <a:rPr lang="zh-CN" altLang="en-US" dirty="0" smtClean="0">
                <a:latin typeface="楷体_GB2312" pitchFamily="49" charset="-122"/>
                <a:ea typeface="楷体_GB2312" pitchFamily="49" charset="-122"/>
              </a:rPr>
              <a:t>，使道路使用者的生活和生产无法正常进行；甚至可能导致</a:t>
            </a:r>
            <a:r>
              <a:rPr lang="zh-CN" altLang="en-US" dirty="0" smtClean="0">
                <a:solidFill>
                  <a:srgbClr val="0000CC"/>
                </a:solidFill>
                <a:latin typeface="楷体_GB2312" pitchFamily="49" charset="-122"/>
                <a:ea typeface="楷体_GB2312" pitchFamily="49" charset="-122"/>
              </a:rPr>
              <a:t>恶性交通事故</a:t>
            </a:r>
            <a:r>
              <a:rPr lang="zh-CN" altLang="en-US" dirty="0" smtClean="0">
                <a:latin typeface="楷体_GB2312" pitchFamily="49" charset="-122"/>
                <a:ea typeface="楷体_GB2312" pitchFamily="49" charset="-122"/>
              </a:rPr>
              <a:t>发生，危害人民生命和财产安全。</a:t>
            </a:r>
            <a:endParaRPr lang="zh-CN" altLang="en-US" dirty="0" smtClean="0">
              <a:solidFill>
                <a:srgbClr val="FF0000"/>
              </a:solidFill>
              <a:latin typeface="楷体_GB2312" pitchFamily="49" charset="-122"/>
              <a:ea typeface="楷体_GB2312" pitchFamily="49" charset="-122"/>
            </a:endParaRPr>
          </a:p>
          <a:p>
            <a:endParaRPr lang="zh-CN" altLang="en-US" dirty="0" smtClean="0"/>
          </a:p>
        </p:txBody>
      </p:sp>
      <p:sp>
        <p:nvSpPr>
          <p:cNvPr id="88068" name="灯片编号占位符 3"/>
          <p:cNvSpPr>
            <a:spLocks noGrp="1"/>
          </p:cNvSpPr>
          <p:nvPr>
            <p:ph type="sldNum" sz="quarter" idx="5"/>
          </p:nvPr>
        </p:nvSpPr>
        <p:spPr>
          <a:noFill/>
          <a:ln>
            <a:miter lim="800000"/>
          </a:ln>
        </p:spPr>
        <p:txBody>
          <a:bodyPr/>
          <a:lstStyle/>
          <a:p>
            <a:fld id="{C46FD230-7F35-4638-9E8B-2EB97DBA5B0E}"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幻灯片图像占位符 1"/>
          <p:cNvSpPr>
            <a:spLocks noGrp="1" noRot="1" noChangeAspect="1" noTextEdit="1"/>
          </p:cNvSpPr>
          <p:nvPr>
            <p:ph type="sldImg"/>
          </p:nvPr>
        </p:nvSpPr>
        <p:spPr/>
      </p:sp>
      <p:sp>
        <p:nvSpPr>
          <p:cNvPr id="90115" name="备注占位符 2"/>
          <p:cNvSpPr>
            <a:spLocks noGrp="1"/>
          </p:cNvSpPr>
          <p:nvPr>
            <p:ph type="body" idx="1"/>
          </p:nvPr>
        </p:nvSpPr>
        <p:spPr>
          <a:noFill/>
        </p:spPr>
        <p:txBody>
          <a:bodyPr/>
          <a:lstStyle/>
          <a:p>
            <a:r>
              <a:rPr lang="zh-CN" altLang="en-US" b="1" dirty="0" smtClean="0">
                <a:latin typeface="黑体" panose="02010609060101010101" pitchFamily="2" charset="-122"/>
                <a:ea typeface="黑体" panose="02010609060101010101" pitchFamily="2" charset="-122"/>
              </a:rPr>
              <a:t>在此背景下，国家科技支撑计划“云贵川高原潮湿山区路面凝冰防治技术研究” </a:t>
            </a:r>
            <a:r>
              <a:rPr lang="en-US" altLang="zh-CN" b="1" dirty="0" smtClean="0">
                <a:latin typeface="黑体" panose="02010609060101010101" pitchFamily="2" charset="-122"/>
                <a:ea typeface="黑体" panose="02010609060101010101" pitchFamily="2" charset="-122"/>
              </a:rPr>
              <a:t>/</a:t>
            </a:r>
            <a:r>
              <a:rPr lang="zh-CN" altLang="en-US" b="1" dirty="0" smtClean="0">
                <a:latin typeface="黑体" panose="02010609060101010101" pitchFamily="2" charset="-122"/>
                <a:ea typeface="黑体" panose="02010609060101010101" pitchFamily="2" charset="-122"/>
              </a:rPr>
              <a:t>交通运输部西部交通科技建设项目中确立了“高速公路早期凝冰预警及高危路段凝冰自动化处置技术研究”。 </a:t>
            </a:r>
            <a:r>
              <a:rPr lang="en-US" altLang="zh-CN" b="1" dirty="0" smtClean="0">
                <a:latin typeface="黑体" panose="02010609060101010101" pitchFamily="2" charset="-122"/>
                <a:ea typeface="黑体" panose="02010609060101010101" pitchFamily="2" charset="-122"/>
              </a:rPr>
              <a:t>2008</a:t>
            </a:r>
            <a:r>
              <a:rPr lang="zh-CN" altLang="en-US" b="1" dirty="0" smtClean="0">
                <a:latin typeface="黑体" panose="02010609060101010101" pitchFamily="2" charset="-122"/>
                <a:ea typeface="黑体" panose="02010609060101010101" pitchFamily="2" charset="-122"/>
              </a:rPr>
              <a:t>年以来，项目组一直开展道路抗凝冰技术研究。</a:t>
            </a:r>
            <a:r>
              <a:rPr lang="en-US" altLang="zh-CN" b="1" dirty="0" smtClean="0">
                <a:latin typeface="黑体" panose="02010609060101010101" pitchFamily="2" charset="-122"/>
                <a:ea typeface="黑体" panose="02010609060101010101" pitchFamily="2" charset="-122"/>
              </a:rPr>
              <a:t>2009</a:t>
            </a:r>
            <a:r>
              <a:rPr lang="zh-CN" altLang="en-US" b="1" dirty="0" smtClean="0">
                <a:latin typeface="黑体" panose="02010609060101010101" pitchFamily="2" charset="-122"/>
                <a:ea typeface="黑体" panose="02010609060101010101" pitchFamily="2" charset="-122"/>
              </a:rPr>
              <a:t>年以来，云南交通厅，贵州交通厅，吉林交通厅，内蒙交通厅分别在，建立了多种形式的道路抗凝冰技术实验室</a:t>
            </a:r>
            <a:endParaRPr lang="zh-CN" altLang="en-US" dirty="0" smtClean="0"/>
          </a:p>
        </p:txBody>
      </p:sp>
      <p:sp>
        <p:nvSpPr>
          <p:cNvPr id="90116" name="灯片编号占位符 3"/>
          <p:cNvSpPr>
            <a:spLocks noGrp="1"/>
          </p:cNvSpPr>
          <p:nvPr>
            <p:ph type="sldNum" sz="quarter" idx="5"/>
          </p:nvPr>
        </p:nvSpPr>
        <p:spPr>
          <a:noFill/>
          <a:ln>
            <a:miter lim="800000"/>
          </a:ln>
        </p:spPr>
        <p:txBody>
          <a:bodyPr/>
          <a:lstStyle/>
          <a:p>
            <a:fld id="{CC7A865C-B289-423F-97A8-3B459A1D7D85}"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Arial" panose="020B0604020202020204" pitchFamily="34" charset="0"/>
                <a:ea typeface="+mn-ea"/>
                <a:cs typeface="+mn-cs"/>
              </a:rPr>
              <a:t>目前，常用的除冰雪方法主要有两种类型，即融除法与机械清除法。</a:t>
            </a:r>
            <a:endParaRPr lang="zh-CN" altLang="en-US" dirty="0"/>
          </a:p>
        </p:txBody>
      </p:sp>
      <p:sp>
        <p:nvSpPr>
          <p:cNvPr id="4" name="灯片编号占位符 3"/>
          <p:cNvSpPr>
            <a:spLocks noGrp="1"/>
          </p:cNvSpPr>
          <p:nvPr>
            <p:ph type="sldNum" sz="quarter" idx="10"/>
          </p:nvPr>
        </p:nvSpPr>
        <p:spPr/>
        <p:txBody>
          <a:bodyPr/>
          <a:lstStyle/>
          <a:p>
            <a:fld id="{84CCBC26-749A-41B5-BA30-05111B1991B6}" type="slidenum">
              <a:rPr lang="en-US" altLang="zh-CN" smtClean="0"/>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4CCBC26-749A-41B5-BA30-05111B1991B6}" type="slidenum">
              <a:rPr lang="en-US" altLang="zh-CN" smtClean="0"/>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kern="1200" dirty="0" smtClean="0">
                <a:solidFill>
                  <a:schemeClr val="tx1"/>
                </a:solidFill>
                <a:latin typeface="Calibri" panose="020F0502020204030204" pitchFamily="34" charset="0"/>
                <a:ea typeface="宋体" panose="02010600030101010101" pitchFamily="2" charset="-122"/>
                <a:cs typeface="+mn-cs"/>
              </a:rPr>
              <a:t>整个</a:t>
            </a:r>
            <a:r>
              <a:rPr lang="en-US" altLang="zh-CN" sz="1200" kern="1200" dirty="0" smtClean="0">
                <a:solidFill>
                  <a:schemeClr val="tx1"/>
                </a:solidFill>
                <a:latin typeface="Calibri" panose="020F0502020204030204" pitchFamily="34" charset="0"/>
                <a:ea typeface="宋体" panose="02010600030101010101" pitchFamily="2" charset="-122"/>
                <a:cs typeface="+mn-cs"/>
              </a:rPr>
              <a:t>2014</a:t>
            </a:r>
            <a:r>
              <a:rPr lang="zh-CN" altLang="zh-CN" sz="1200" kern="1200" dirty="0" smtClean="0">
                <a:solidFill>
                  <a:schemeClr val="tx1"/>
                </a:solidFill>
                <a:latin typeface="Calibri" panose="020F0502020204030204" pitchFamily="34" charset="0"/>
                <a:ea typeface="宋体" panose="02010600030101010101" pitchFamily="2" charset="-122"/>
                <a:cs typeface="+mn-cs"/>
              </a:rPr>
              <a:t>年冬季沈阳地区累计共下十八次雪，其中能够使路面形成积雪级别的中大雪天气有七次</a:t>
            </a:r>
            <a:endParaRPr lang="zh-CN" altLang="en-US" dirty="0"/>
          </a:p>
        </p:txBody>
      </p:sp>
      <p:sp>
        <p:nvSpPr>
          <p:cNvPr id="4" name="灯片编号占位符 3"/>
          <p:cNvSpPr>
            <a:spLocks noGrp="1"/>
          </p:cNvSpPr>
          <p:nvPr>
            <p:ph type="sldNum" sz="quarter" idx="10"/>
          </p:nvPr>
        </p:nvSpPr>
        <p:spPr/>
        <p:txBody>
          <a:bodyPr/>
          <a:lstStyle/>
          <a:p>
            <a:pPr>
              <a:defRPr/>
            </a:pPr>
            <a:fld id="{AF870863-1321-49AD-9F9F-809EFF3D815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89" name="Freeform 17"/>
          <p:cNvSpPr/>
          <p:nvPr/>
        </p:nvSpPr>
        <p:spPr bwMode="gray">
          <a:xfrm>
            <a:off x="-9525" y="1447800"/>
            <a:ext cx="9164638" cy="3832225"/>
          </a:xfrm>
          <a:custGeom>
            <a:avLst/>
            <a:gdLst/>
            <a:ahLst/>
            <a:cxnLst>
              <a:cxn ang="0">
                <a:pos x="12" y="124"/>
              </a:cxn>
              <a:cxn ang="0">
                <a:pos x="1381" y="12"/>
              </a:cxn>
              <a:cxn ang="0">
                <a:pos x="4064" y="581"/>
              </a:cxn>
              <a:cxn ang="0">
                <a:pos x="5773" y="118"/>
              </a:cxn>
              <a:cxn ang="0">
                <a:pos x="5766" y="2151"/>
              </a:cxn>
              <a:cxn ang="0">
                <a:pos x="3966" y="2263"/>
              </a:cxn>
              <a:cxn ang="0">
                <a:pos x="1963" y="1897"/>
              </a:cxn>
              <a:cxn ang="0">
                <a:pos x="6" y="2407"/>
              </a:cxn>
              <a:cxn ang="0">
                <a:pos x="12" y="124"/>
              </a:cxn>
            </a:cxnLst>
            <a:rect l="0" t="0" r="r" b="b"/>
            <a:pathLst>
              <a:path w="5773" h="2414">
                <a:moveTo>
                  <a:pt x="12" y="124"/>
                </a:moveTo>
                <a:cubicBezTo>
                  <a:pt x="150" y="76"/>
                  <a:pt x="581" y="0"/>
                  <a:pt x="1381" y="12"/>
                </a:cubicBezTo>
                <a:cubicBezTo>
                  <a:pt x="2181" y="23"/>
                  <a:pt x="3370" y="437"/>
                  <a:pt x="4064" y="581"/>
                </a:cubicBezTo>
                <a:cubicBezTo>
                  <a:pt x="4758" y="725"/>
                  <a:pt x="5635" y="219"/>
                  <a:pt x="5773" y="118"/>
                </a:cubicBezTo>
                <a:lnTo>
                  <a:pt x="5766" y="2151"/>
                </a:lnTo>
                <a:cubicBezTo>
                  <a:pt x="4994" y="2407"/>
                  <a:pt x="4326" y="2311"/>
                  <a:pt x="3966" y="2263"/>
                </a:cubicBezTo>
                <a:cubicBezTo>
                  <a:pt x="3606" y="2215"/>
                  <a:pt x="2715" y="1873"/>
                  <a:pt x="1963" y="1897"/>
                </a:cubicBezTo>
                <a:cubicBezTo>
                  <a:pt x="1305" y="1893"/>
                  <a:pt x="0" y="2402"/>
                  <a:pt x="6" y="2407"/>
                </a:cubicBezTo>
                <a:cubicBezTo>
                  <a:pt x="12" y="2414"/>
                  <a:pt x="12" y="568"/>
                  <a:pt x="12" y="124"/>
                </a:cubicBezTo>
                <a:close/>
              </a:path>
            </a:pathLst>
          </a:custGeom>
          <a:solidFill>
            <a:schemeClr val="accent1">
              <a:alpha val="41000"/>
            </a:schemeClr>
          </a:solidFill>
          <a:ln w="9525">
            <a:noFill/>
            <a:round/>
          </a:ln>
          <a:effectLst/>
        </p:spPr>
        <p:txBody>
          <a:bodyPr/>
          <a:lstStyle/>
          <a:p>
            <a:endParaRPr lang="zh-CN" altLang="en-US"/>
          </a:p>
        </p:txBody>
      </p:sp>
      <p:sp>
        <p:nvSpPr>
          <p:cNvPr id="3090" name="Freeform 18"/>
          <p:cNvSpPr/>
          <p:nvPr/>
        </p:nvSpPr>
        <p:spPr bwMode="gray">
          <a:xfrm>
            <a:off x="-9525" y="1730375"/>
            <a:ext cx="9150350" cy="3265488"/>
          </a:xfrm>
          <a:custGeom>
            <a:avLst/>
            <a:gdLst/>
            <a:ahLst/>
            <a:cxnLst>
              <a:cxn ang="0">
                <a:pos x="6" y="272"/>
              </a:cxn>
              <a:cxn ang="0">
                <a:pos x="1453" y="10"/>
              </a:cxn>
              <a:cxn ang="0">
                <a:pos x="4182" y="482"/>
              </a:cxn>
              <a:cxn ang="0">
                <a:pos x="5764" y="154"/>
              </a:cxn>
              <a:cxn ang="0">
                <a:pos x="5764" y="1806"/>
              </a:cxn>
              <a:cxn ang="0">
                <a:pos x="4005" y="1994"/>
              </a:cxn>
              <a:cxn ang="0">
                <a:pos x="1891" y="1522"/>
              </a:cxn>
              <a:cxn ang="0">
                <a:pos x="6" y="1967"/>
              </a:cxn>
              <a:cxn ang="0">
                <a:pos x="6" y="272"/>
              </a:cxn>
            </a:cxnLst>
            <a:rect l="0" t="0" r="r" b="b"/>
            <a:pathLst>
              <a:path w="5764" h="2057">
                <a:moveTo>
                  <a:pt x="6" y="272"/>
                </a:moveTo>
                <a:cubicBezTo>
                  <a:pt x="144" y="233"/>
                  <a:pt x="656" y="0"/>
                  <a:pt x="1453" y="10"/>
                </a:cubicBezTo>
                <a:cubicBezTo>
                  <a:pt x="2250" y="20"/>
                  <a:pt x="3475" y="403"/>
                  <a:pt x="4182" y="482"/>
                </a:cubicBezTo>
                <a:cubicBezTo>
                  <a:pt x="4890" y="561"/>
                  <a:pt x="5626" y="237"/>
                  <a:pt x="5764" y="154"/>
                </a:cubicBezTo>
                <a:lnTo>
                  <a:pt x="5764" y="1806"/>
                </a:lnTo>
                <a:cubicBezTo>
                  <a:pt x="4919" y="2052"/>
                  <a:pt x="4485" y="2057"/>
                  <a:pt x="4005" y="1994"/>
                </a:cubicBezTo>
                <a:cubicBezTo>
                  <a:pt x="3526" y="1929"/>
                  <a:pt x="2640" y="1502"/>
                  <a:pt x="1891" y="1522"/>
                </a:cubicBezTo>
                <a:cubicBezTo>
                  <a:pt x="1234" y="1519"/>
                  <a:pt x="0" y="1962"/>
                  <a:pt x="6" y="1967"/>
                </a:cubicBezTo>
                <a:cubicBezTo>
                  <a:pt x="12" y="1972"/>
                  <a:pt x="6" y="641"/>
                  <a:pt x="6" y="272"/>
                </a:cubicBezTo>
                <a:close/>
              </a:path>
            </a:pathLst>
          </a:custGeom>
          <a:solidFill>
            <a:schemeClr val="accent1"/>
          </a:solidFill>
          <a:ln w="9525">
            <a:noFill/>
            <a:round/>
          </a:ln>
          <a:effectLst/>
        </p:spPr>
        <p:txBody>
          <a:bodyPr/>
          <a:lstStyle/>
          <a:p>
            <a:endParaRPr lang="zh-CN" altLang="en-US"/>
          </a:p>
        </p:txBody>
      </p:sp>
      <p:grpSp>
        <p:nvGrpSpPr>
          <p:cNvPr id="3091" name="Group 19"/>
          <p:cNvGrpSpPr/>
          <p:nvPr/>
        </p:nvGrpSpPr>
        <p:grpSpPr bwMode="auto">
          <a:xfrm>
            <a:off x="7086600" y="1947863"/>
            <a:ext cx="533400" cy="533400"/>
            <a:chOff x="4752" y="1200"/>
            <a:chExt cx="288" cy="288"/>
          </a:xfrm>
        </p:grpSpPr>
        <p:sp>
          <p:nvSpPr>
            <p:cNvPr id="3092" name="Oval 20"/>
            <p:cNvSpPr>
              <a:spLocks noChangeArrowheads="1"/>
            </p:cNvSpPr>
            <p:nvPr userDrawn="1"/>
          </p:nvSpPr>
          <p:spPr bwMode="gray">
            <a:xfrm>
              <a:off x="4752" y="1200"/>
              <a:ext cx="288" cy="288"/>
            </a:xfrm>
            <a:prstGeom prst="ellipse">
              <a:avLst/>
            </a:prstGeom>
            <a:gradFill rotWithShape="1">
              <a:gsLst>
                <a:gs pos="0">
                  <a:schemeClr val="tx2">
                    <a:gamma/>
                    <a:tint val="25490"/>
                    <a:invGamma/>
                  </a:schemeClr>
                </a:gs>
                <a:gs pos="100000">
                  <a:schemeClr val="tx2">
                    <a:alpha val="31000"/>
                  </a:schemeClr>
                </a:gs>
              </a:gsLst>
              <a:path path="shape">
                <a:fillToRect l="50000" t="50000" r="50000" b="50000"/>
              </a:path>
            </a:gradFill>
            <a:ln w="9525">
              <a:noFill/>
              <a:round/>
            </a:ln>
            <a:effectLst/>
          </p:spPr>
          <p:txBody>
            <a:bodyPr wrap="none" anchor="ctr"/>
            <a:lstStyle/>
            <a:p>
              <a:endParaRPr lang="zh-CN" altLang="en-US"/>
            </a:p>
          </p:txBody>
        </p:sp>
        <p:sp>
          <p:nvSpPr>
            <p:cNvPr id="3093" name="Oval 21"/>
            <p:cNvSpPr>
              <a:spLocks noChangeArrowheads="1"/>
            </p:cNvSpPr>
            <p:nvPr userDrawn="1"/>
          </p:nvSpPr>
          <p:spPr bwMode="gray">
            <a:xfrm>
              <a:off x="4752" y="1200"/>
              <a:ext cx="192" cy="192"/>
            </a:xfrm>
            <a:prstGeom prst="ellipse">
              <a:avLst/>
            </a:prstGeom>
            <a:gradFill rotWithShape="1">
              <a:gsLst>
                <a:gs pos="0">
                  <a:schemeClr val="bg1"/>
                </a:gs>
                <a:gs pos="100000">
                  <a:schemeClr val="bg1">
                    <a:gamma/>
                    <a:tint val="34902"/>
                    <a:invGamma/>
                    <a:alpha val="0"/>
                  </a:schemeClr>
                </a:gs>
              </a:gsLst>
              <a:path path="shape">
                <a:fillToRect l="50000" t="50000" r="50000" b="50000"/>
              </a:path>
            </a:gradFill>
            <a:ln w="9525">
              <a:noFill/>
              <a:round/>
            </a:ln>
            <a:effectLst/>
          </p:spPr>
          <p:txBody>
            <a:bodyPr wrap="none" anchor="ctr"/>
            <a:lstStyle/>
            <a:p>
              <a:endParaRPr lang="zh-CN" altLang="en-US"/>
            </a:p>
          </p:txBody>
        </p:sp>
      </p:grpSp>
      <p:grpSp>
        <p:nvGrpSpPr>
          <p:cNvPr id="3094" name="Group 22"/>
          <p:cNvGrpSpPr/>
          <p:nvPr/>
        </p:nvGrpSpPr>
        <p:grpSpPr bwMode="auto">
          <a:xfrm>
            <a:off x="7620000" y="1371600"/>
            <a:ext cx="914400" cy="914400"/>
            <a:chOff x="4992" y="816"/>
            <a:chExt cx="576" cy="576"/>
          </a:xfrm>
        </p:grpSpPr>
        <p:sp>
          <p:nvSpPr>
            <p:cNvPr id="3095" name="Oval 23"/>
            <p:cNvSpPr>
              <a:spLocks noChangeArrowheads="1"/>
            </p:cNvSpPr>
            <p:nvPr userDrawn="1"/>
          </p:nvSpPr>
          <p:spPr bwMode="gray">
            <a:xfrm>
              <a:off x="4992" y="816"/>
              <a:ext cx="576" cy="576"/>
            </a:xfrm>
            <a:prstGeom prst="ellipse">
              <a:avLst/>
            </a:prstGeom>
            <a:solidFill>
              <a:schemeClr val="accent1">
                <a:alpha val="53000"/>
              </a:schemeClr>
            </a:solidFill>
            <a:ln w="9525">
              <a:noFill/>
              <a:round/>
            </a:ln>
            <a:effectLst/>
          </p:spPr>
          <p:txBody>
            <a:bodyPr wrap="none" anchor="ctr"/>
            <a:lstStyle/>
            <a:p>
              <a:endParaRPr lang="zh-CN" altLang="en-US"/>
            </a:p>
          </p:txBody>
        </p:sp>
        <p:sp>
          <p:nvSpPr>
            <p:cNvPr id="3096" name="Oval 24"/>
            <p:cNvSpPr>
              <a:spLocks noChangeArrowheads="1"/>
            </p:cNvSpPr>
            <p:nvPr userDrawn="1"/>
          </p:nvSpPr>
          <p:spPr bwMode="gray">
            <a:xfrm>
              <a:off x="4992" y="912"/>
              <a:ext cx="480" cy="384"/>
            </a:xfrm>
            <a:prstGeom prst="ellipse">
              <a:avLst/>
            </a:prstGeom>
            <a:gradFill rotWithShape="1">
              <a:gsLst>
                <a:gs pos="0">
                  <a:schemeClr val="bg1"/>
                </a:gs>
                <a:gs pos="100000">
                  <a:schemeClr val="bg1">
                    <a:gamma/>
                    <a:tint val="34902"/>
                    <a:invGamma/>
                    <a:alpha val="0"/>
                  </a:schemeClr>
                </a:gs>
              </a:gsLst>
              <a:path path="shape">
                <a:fillToRect l="50000" t="50000" r="50000" b="50000"/>
              </a:path>
            </a:gradFill>
            <a:ln w="9525">
              <a:noFill/>
              <a:round/>
            </a:ln>
            <a:effectLst/>
          </p:spPr>
          <p:txBody>
            <a:bodyPr wrap="none" anchor="ctr"/>
            <a:lstStyle/>
            <a:p>
              <a:endParaRPr lang="zh-CN" altLang="en-US"/>
            </a:p>
          </p:txBody>
        </p:sp>
      </p:grpSp>
      <p:grpSp>
        <p:nvGrpSpPr>
          <p:cNvPr id="3097" name="Group 25"/>
          <p:cNvGrpSpPr/>
          <p:nvPr/>
        </p:nvGrpSpPr>
        <p:grpSpPr bwMode="auto">
          <a:xfrm>
            <a:off x="304800" y="3429000"/>
            <a:ext cx="1295400" cy="1371600"/>
            <a:chOff x="4992" y="816"/>
            <a:chExt cx="576" cy="576"/>
          </a:xfrm>
        </p:grpSpPr>
        <p:sp>
          <p:nvSpPr>
            <p:cNvPr id="3098" name="Oval 26"/>
            <p:cNvSpPr>
              <a:spLocks noChangeArrowheads="1"/>
            </p:cNvSpPr>
            <p:nvPr userDrawn="1"/>
          </p:nvSpPr>
          <p:spPr bwMode="gray">
            <a:xfrm>
              <a:off x="4992" y="816"/>
              <a:ext cx="576" cy="576"/>
            </a:xfrm>
            <a:prstGeom prst="ellipse">
              <a:avLst/>
            </a:prstGeom>
            <a:solidFill>
              <a:schemeClr val="tx2">
                <a:alpha val="53000"/>
              </a:schemeClr>
            </a:solidFill>
            <a:ln w="9525">
              <a:noFill/>
              <a:round/>
            </a:ln>
            <a:effectLst/>
          </p:spPr>
          <p:txBody>
            <a:bodyPr wrap="none" anchor="ctr"/>
            <a:lstStyle/>
            <a:p>
              <a:endParaRPr lang="zh-CN" altLang="en-US"/>
            </a:p>
          </p:txBody>
        </p:sp>
        <p:sp>
          <p:nvSpPr>
            <p:cNvPr id="3099" name="Oval 27"/>
            <p:cNvSpPr>
              <a:spLocks noChangeArrowheads="1"/>
            </p:cNvSpPr>
            <p:nvPr userDrawn="1"/>
          </p:nvSpPr>
          <p:spPr bwMode="gray">
            <a:xfrm>
              <a:off x="4992" y="912"/>
              <a:ext cx="480" cy="384"/>
            </a:xfrm>
            <a:prstGeom prst="ellipse">
              <a:avLst/>
            </a:prstGeom>
            <a:gradFill rotWithShape="1">
              <a:gsLst>
                <a:gs pos="0">
                  <a:schemeClr val="bg1"/>
                </a:gs>
                <a:gs pos="100000">
                  <a:schemeClr val="bg1">
                    <a:gamma/>
                    <a:tint val="34902"/>
                    <a:invGamma/>
                    <a:alpha val="0"/>
                  </a:schemeClr>
                </a:gs>
              </a:gsLst>
              <a:path path="shape">
                <a:fillToRect l="50000" t="50000" r="50000" b="50000"/>
              </a:path>
            </a:gradFill>
            <a:ln w="9525">
              <a:noFill/>
              <a:round/>
            </a:ln>
            <a:effectLst/>
          </p:spPr>
          <p:txBody>
            <a:bodyPr wrap="none" anchor="ctr"/>
            <a:lstStyle/>
            <a:p>
              <a:endParaRPr lang="zh-CN" altLang="en-US"/>
            </a:p>
          </p:txBody>
        </p:sp>
      </p:grpSp>
      <p:sp>
        <p:nvSpPr>
          <p:cNvPr id="3076" name="Rectangle 4"/>
          <p:cNvSpPr>
            <a:spLocks noGrp="1" noChangeArrowheads="1"/>
          </p:cNvSpPr>
          <p:nvPr>
            <p:ph type="dt" sz="half" idx="2"/>
          </p:nvPr>
        </p:nvSpPr>
        <p:spPr>
          <a:xfrm>
            <a:off x="457200" y="6477000"/>
            <a:ext cx="2133600" cy="244475"/>
          </a:xfrm>
          <a:prstGeom prst="rect">
            <a:avLst/>
          </a:prstGeom>
        </p:spPr>
        <p:txBody>
          <a:bodyPr/>
          <a:lstStyle>
            <a:lvl1pPr>
              <a:defRPr sz="1200"/>
            </a:lvl1pPr>
          </a:lstStyle>
          <a:p>
            <a:endParaRPr lang="en-US" altLang="zh-CN"/>
          </a:p>
        </p:txBody>
      </p:sp>
      <p:sp>
        <p:nvSpPr>
          <p:cNvPr id="3077" name="Rectangle 5"/>
          <p:cNvSpPr>
            <a:spLocks noGrp="1" noChangeArrowheads="1"/>
          </p:cNvSpPr>
          <p:nvPr>
            <p:ph type="ftr" sz="quarter" idx="3"/>
          </p:nvPr>
        </p:nvSpPr>
        <p:spPr>
          <a:xfrm>
            <a:off x="3124200" y="6477000"/>
            <a:ext cx="2895600" cy="244475"/>
          </a:xfrm>
          <a:prstGeom prst="rect">
            <a:avLst/>
          </a:prstGeom>
        </p:spPr>
        <p:txBody>
          <a:bodyPr/>
          <a:lstStyle>
            <a:lvl1pPr>
              <a:defRPr sz="1200"/>
            </a:lvl1pPr>
          </a:lstStyle>
          <a:p>
            <a:endParaRPr lang="en-US" altLang="zh-CN"/>
          </a:p>
        </p:txBody>
      </p:sp>
      <p:sp>
        <p:nvSpPr>
          <p:cNvPr id="3078" name="Rectangle 6"/>
          <p:cNvSpPr>
            <a:spLocks noGrp="1" noChangeArrowheads="1"/>
          </p:cNvSpPr>
          <p:nvPr>
            <p:ph type="sldNum" sz="quarter" idx="4"/>
          </p:nvPr>
        </p:nvSpPr>
        <p:spPr>
          <a:xfrm>
            <a:off x="6553200" y="6477000"/>
            <a:ext cx="2133600" cy="244475"/>
          </a:xfrm>
          <a:prstGeom prst="rect">
            <a:avLst/>
          </a:prstGeom>
        </p:spPr>
        <p:txBody>
          <a:bodyPr/>
          <a:lstStyle>
            <a:lvl1pPr>
              <a:defRPr sz="1200"/>
            </a:lvl1pPr>
          </a:lstStyle>
          <a:p>
            <a:fld id="{27351E04-2C4E-4202-8711-0CD50479CCC4}" type="slidenum">
              <a:rPr lang="en-US" altLang="zh-CN"/>
            </a:fld>
            <a:endParaRPr lang="en-US" altLang="zh-CN"/>
          </a:p>
        </p:txBody>
      </p:sp>
      <p:sp>
        <p:nvSpPr>
          <p:cNvPr id="3074" name="Rectangle 2"/>
          <p:cNvSpPr>
            <a:spLocks noGrp="1" noChangeArrowheads="1"/>
          </p:cNvSpPr>
          <p:nvPr>
            <p:ph type="ctrTitle"/>
          </p:nvPr>
        </p:nvSpPr>
        <p:spPr>
          <a:xfrm>
            <a:off x="1143000" y="2590800"/>
            <a:ext cx="7086600" cy="1012825"/>
          </a:xfrm>
          <a:effectLst>
            <a:outerShdw dist="53882" dir="2700000" algn="ctr" rotWithShape="0">
              <a:schemeClr val="tx1"/>
            </a:outerShdw>
          </a:effectLst>
        </p:spPr>
        <p:txBody>
          <a:bodyPr/>
          <a:lstStyle>
            <a:lvl1pPr>
              <a:defRPr sz="4800"/>
            </a:lvl1pPr>
          </a:lstStyle>
          <a:p>
            <a:r>
              <a:rPr lang="en-US" altLang="zh-CN"/>
              <a:t>Click to edit Master title style</a:t>
            </a:r>
            <a:endParaRPr lang="en-US" altLang="zh-CN"/>
          </a:p>
        </p:txBody>
      </p:sp>
      <p:sp>
        <p:nvSpPr>
          <p:cNvPr id="3075" name="Rectangle 3"/>
          <p:cNvSpPr>
            <a:spLocks noGrp="1" noChangeArrowheads="1"/>
          </p:cNvSpPr>
          <p:nvPr>
            <p:ph type="subTitle" idx="1"/>
          </p:nvPr>
        </p:nvSpPr>
        <p:spPr bwMode="white">
          <a:xfrm>
            <a:off x="1295400" y="3581400"/>
            <a:ext cx="6705600" cy="381000"/>
          </a:xfrm>
          <a:prstGeom prst="rect">
            <a:avLst/>
          </a:prstGeom>
        </p:spPr>
        <p:txBody>
          <a:bodyPr/>
          <a:lstStyle>
            <a:lvl1pPr marL="0" indent="0" algn="ctr">
              <a:buFont typeface="Wingdings" panose="05000000000000000000" pitchFamily="2" charset="2"/>
              <a:buNone/>
              <a:defRPr sz="2000"/>
            </a:lvl1pPr>
          </a:lstStyle>
          <a:p>
            <a:r>
              <a:rPr lang="en-US" altLang="zh-CN"/>
              <a:t>Click to edit Master subtitle style</a:t>
            </a:r>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828800"/>
            <a:ext cx="8229600" cy="4495800"/>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5" name="页脚占位符 4"/>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400800"/>
            <a:ext cx="2133600" cy="320675"/>
          </a:xfrm>
          <a:prstGeom prst="rect">
            <a:avLst/>
          </a:prstGeom>
        </p:spPr>
        <p:txBody>
          <a:bodyPr/>
          <a:lstStyle>
            <a:lvl1pPr>
              <a:defRPr/>
            </a:lvl1pPr>
          </a:lstStyle>
          <a:p>
            <a:fld id="{CD0F6472-7B64-4EC0-80E4-5803775D9F78}"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685800"/>
            <a:ext cx="2057400" cy="56388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685800"/>
            <a:ext cx="6019800" cy="5638800"/>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5" name="页脚占位符 4"/>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400800"/>
            <a:ext cx="2133600" cy="320675"/>
          </a:xfrm>
          <a:prstGeom prst="rect">
            <a:avLst/>
          </a:prstGeom>
        </p:spPr>
        <p:txBody>
          <a:bodyPr/>
          <a:lstStyle>
            <a:lvl1pPr>
              <a:defRPr/>
            </a:lvl1pPr>
          </a:lstStyle>
          <a:p>
            <a:fld id="{5ADA7C19-C827-41E3-A591-52C30B5D364E}"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914400" y="685800"/>
            <a:ext cx="7391400" cy="56356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828800"/>
            <a:ext cx="8229600" cy="4495800"/>
          </a:xfrm>
          <a:prstGeom prst="rect">
            <a:avLst/>
          </a:prstGeom>
        </p:spPr>
        <p:txBody>
          <a:bodyPr/>
          <a:lstStyle/>
          <a:p>
            <a:endParaRPr lang="zh-CN" altLang="en-US"/>
          </a:p>
        </p:txBody>
      </p:sp>
      <p:sp>
        <p:nvSpPr>
          <p:cNvPr id="4" name="日期占位符 3"/>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5" name="页脚占位符 4"/>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400800"/>
            <a:ext cx="2133600" cy="320675"/>
          </a:xfrm>
          <a:prstGeom prst="rect">
            <a:avLst/>
          </a:prstGeom>
        </p:spPr>
        <p:txBody>
          <a:bodyPr/>
          <a:lstStyle>
            <a:lvl1pPr>
              <a:defRPr/>
            </a:lvl1pPr>
          </a:lstStyle>
          <a:p>
            <a:fld id="{596A764C-7A07-478B-9370-C5CABEDADEE8}" type="slidenum">
              <a:rPr lang="en-US" altLang="zh-CN"/>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828800"/>
            <a:ext cx="8229600" cy="4495800"/>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5" name="页脚占位符 4"/>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400800"/>
            <a:ext cx="2133600" cy="320675"/>
          </a:xfrm>
          <a:prstGeom prst="rect">
            <a:avLst/>
          </a:prstGeom>
        </p:spPr>
        <p:txBody>
          <a:bodyPr/>
          <a:lstStyle>
            <a:lvl1pPr>
              <a:defRPr/>
            </a:lvl1pPr>
          </a:lstStyle>
          <a:p>
            <a:fld id="{4764B02F-5EB6-4314-A622-622D4E0DC235}" type="slidenum">
              <a:rPr lang="en-US" altLang="zh-CN"/>
            </a:fld>
            <a:endParaRPr lang="en-US" altLang="zh-CN"/>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5" name="页脚占位符 4"/>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400800"/>
            <a:ext cx="2133600" cy="320675"/>
          </a:xfrm>
          <a:prstGeom prst="rect">
            <a:avLst/>
          </a:prstGeom>
        </p:spPr>
        <p:txBody>
          <a:bodyPr/>
          <a:lstStyle>
            <a:lvl1pPr>
              <a:defRPr/>
            </a:lvl1pPr>
          </a:lstStyle>
          <a:p>
            <a:fld id="{A1202CCB-BA89-4296-9044-C33231A3DBCA}"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828800"/>
            <a:ext cx="4038600" cy="4495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828800"/>
            <a:ext cx="4038600" cy="4495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6" name="页脚占位符 5"/>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400800"/>
            <a:ext cx="2133600" cy="320675"/>
          </a:xfrm>
          <a:prstGeom prst="rect">
            <a:avLst/>
          </a:prstGeom>
        </p:spPr>
        <p:txBody>
          <a:bodyPr/>
          <a:lstStyle>
            <a:lvl1pPr>
              <a:defRPr/>
            </a:lvl1pPr>
          </a:lstStyle>
          <a:p>
            <a:fld id="{618FDA7D-539A-40FF-9E27-1D40B6FEE3A6}"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8" name="页脚占位符 7"/>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9" name="灯片编号占位符 8"/>
          <p:cNvSpPr>
            <a:spLocks noGrp="1"/>
          </p:cNvSpPr>
          <p:nvPr>
            <p:ph type="sldNum" sz="quarter" idx="12"/>
          </p:nvPr>
        </p:nvSpPr>
        <p:spPr>
          <a:xfrm>
            <a:off x="6553200" y="6400800"/>
            <a:ext cx="2133600" cy="320675"/>
          </a:xfrm>
          <a:prstGeom prst="rect">
            <a:avLst/>
          </a:prstGeom>
        </p:spPr>
        <p:txBody>
          <a:bodyPr/>
          <a:lstStyle>
            <a:lvl1pPr>
              <a:defRPr/>
            </a:lvl1pPr>
          </a:lstStyle>
          <a:p>
            <a:fld id="{246D05B1-ADB1-4E72-9C05-6C1E36C8C99E}"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4" name="页脚占位符 3"/>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5" name="灯片编号占位符 4"/>
          <p:cNvSpPr>
            <a:spLocks noGrp="1"/>
          </p:cNvSpPr>
          <p:nvPr>
            <p:ph type="sldNum" sz="quarter" idx="12"/>
          </p:nvPr>
        </p:nvSpPr>
        <p:spPr>
          <a:xfrm>
            <a:off x="6553200" y="6400800"/>
            <a:ext cx="2133600" cy="320675"/>
          </a:xfrm>
          <a:prstGeom prst="rect">
            <a:avLst/>
          </a:prstGeom>
        </p:spPr>
        <p:txBody>
          <a:bodyPr/>
          <a:lstStyle>
            <a:lvl1pPr>
              <a:defRPr/>
            </a:lvl1pPr>
          </a:lstStyle>
          <a:p>
            <a:fld id="{4FDDADA2-E698-439E-91C9-73EEF1B75AE5}"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3" name="页脚占位符 2"/>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4" name="灯片编号占位符 3"/>
          <p:cNvSpPr>
            <a:spLocks noGrp="1"/>
          </p:cNvSpPr>
          <p:nvPr>
            <p:ph type="sldNum" sz="quarter" idx="12"/>
          </p:nvPr>
        </p:nvSpPr>
        <p:spPr>
          <a:xfrm>
            <a:off x="6553200" y="6400800"/>
            <a:ext cx="2133600" cy="320675"/>
          </a:xfrm>
          <a:prstGeom prst="rect">
            <a:avLst/>
          </a:prstGeom>
        </p:spPr>
        <p:txBody>
          <a:bodyPr/>
          <a:lstStyle>
            <a:lvl1pPr>
              <a:defRPr/>
            </a:lvl1pPr>
          </a:lstStyle>
          <a:p>
            <a:fld id="{DDBB43A7-711D-43EE-8FA0-10BB03E2D13B}"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6" name="页脚占位符 5"/>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400800"/>
            <a:ext cx="2133600" cy="320675"/>
          </a:xfrm>
          <a:prstGeom prst="rect">
            <a:avLst/>
          </a:prstGeom>
        </p:spPr>
        <p:txBody>
          <a:bodyPr/>
          <a:lstStyle>
            <a:lvl1pPr>
              <a:defRPr/>
            </a:lvl1pPr>
          </a:lstStyle>
          <a:p>
            <a:fld id="{2264172F-1085-4E0A-9EF9-7A161BABD767}"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457200" y="6400800"/>
            <a:ext cx="2133600" cy="320675"/>
          </a:xfrm>
          <a:prstGeom prst="rect">
            <a:avLst/>
          </a:prstGeom>
        </p:spPr>
        <p:txBody>
          <a:bodyPr/>
          <a:lstStyle>
            <a:lvl1pPr>
              <a:defRPr/>
            </a:lvl1pPr>
          </a:lstStyle>
          <a:p>
            <a:endParaRPr lang="en-US" altLang="zh-CN"/>
          </a:p>
        </p:txBody>
      </p:sp>
      <p:sp>
        <p:nvSpPr>
          <p:cNvPr id="6" name="页脚占位符 5"/>
          <p:cNvSpPr>
            <a:spLocks noGrp="1"/>
          </p:cNvSpPr>
          <p:nvPr>
            <p:ph type="ftr" sz="quarter" idx="11"/>
          </p:nvPr>
        </p:nvSpPr>
        <p:spPr>
          <a:xfrm>
            <a:off x="3124200" y="6400800"/>
            <a:ext cx="2895600" cy="320675"/>
          </a:xfrm>
          <a:prstGeom prst="rect">
            <a:avLst/>
          </a:prstGeo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400800"/>
            <a:ext cx="2133600" cy="320675"/>
          </a:xfrm>
          <a:prstGeom prst="rect">
            <a:avLst/>
          </a:prstGeom>
        </p:spPr>
        <p:txBody>
          <a:bodyPr/>
          <a:lstStyle>
            <a:lvl1pPr>
              <a:defRPr/>
            </a:lvl1pPr>
          </a:lstStyle>
          <a:p>
            <a:fld id="{727D8DE9-7EB2-409D-B1C3-8D91EEA4994C}"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vmlDrawing" Target="../drawings/vmlDrawing1.vml"/><Relationship Id="rId15" Type="http://schemas.openxmlformats.org/officeDocument/2006/relationships/image" Target="../media/image2.png"/><Relationship Id="rId14" Type="http://schemas.openxmlformats.org/officeDocument/2006/relationships/oleObject" Target="../embeddings/oleObject1.bin"/><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51" name="Object 27"/>
          <p:cNvGraphicFramePr>
            <a:graphicFrameLocks noChangeAspect="1"/>
          </p:cNvGraphicFramePr>
          <p:nvPr/>
        </p:nvGraphicFramePr>
        <p:xfrm>
          <a:off x="0" y="0"/>
          <a:ext cx="9144000" cy="1200150"/>
        </p:xfrm>
        <a:graphic>
          <a:graphicData uri="http://schemas.openxmlformats.org/presentationml/2006/ole">
            <mc:AlternateContent xmlns:mc="http://schemas.openxmlformats.org/markup-compatibility/2006">
              <mc:Choice xmlns:v="urn:schemas-microsoft-com:vml" Requires="v">
                <p:oleObj spid="_x0000_s1142" name="Image" r:id="rId14" imgW="9563100" imgH="1600200" progId="">
                  <p:embed/>
                </p:oleObj>
              </mc:Choice>
              <mc:Fallback>
                <p:oleObj name="Image" r:id="rId14" imgW="9563100" imgH="1600200" progId="">
                  <p:embed/>
                  <p:pic>
                    <p:nvPicPr>
                      <p:cNvPr id="0" name="Picture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white">
                      <a:xfrm>
                        <a:off x="0" y="0"/>
                        <a:ext cx="9144000" cy="1200150"/>
                      </a:xfrm>
                      <a:prstGeom prst="rect">
                        <a:avLst/>
                      </a:prstGeom>
                      <a:noFill/>
                      <a:ln>
                        <a:noFill/>
                      </a:ln>
                      <a:effectLst/>
                      <a:extLst>
                        <a:ext uri="{909E8E84-426E-40DD-AFC4-6F175D3DCCD1}">
                          <a14:hiddenFill xmlns:a14="http://schemas.microsoft.com/office/drawing/2010/main">
                            <a:solidFill>
                              <a:srgbClr val="65AAE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DDDDDD"/>
                              </a:outerShdw>
                            </a:effectLst>
                          </a14:hiddenEffects>
                        </a:ext>
                      </a:extLst>
                    </p:spPr>
                  </p:pic>
                </p:oleObj>
              </mc:Fallback>
            </mc:AlternateContent>
          </a:graphicData>
        </a:graphic>
      </p:graphicFrame>
      <p:sp>
        <p:nvSpPr>
          <p:cNvPr id="1040" name="Freeform 16"/>
          <p:cNvSpPr/>
          <p:nvPr/>
        </p:nvSpPr>
        <p:spPr bwMode="gray">
          <a:xfrm>
            <a:off x="-11113" y="280988"/>
            <a:ext cx="9155113" cy="1620837"/>
          </a:xfrm>
          <a:custGeom>
            <a:avLst/>
            <a:gdLst/>
            <a:ahLst/>
            <a:cxnLst>
              <a:cxn ang="0">
                <a:pos x="6" y="109"/>
              </a:cxn>
              <a:cxn ang="0">
                <a:pos x="1427" y="46"/>
              </a:cxn>
              <a:cxn ang="0">
                <a:pos x="4032" y="255"/>
              </a:cxn>
              <a:cxn ang="0">
                <a:pos x="5767" y="0"/>
              </a:cxn>
              <a:cxn ang="0">
                <a:pos x="5767" y="776"/>
              </a:cxn>
              <a:cxn ang="0">
                <a:pos x="4065" y="831"/>
              </a:cxn>
              <a:cxn ang="0">
                <a:pos x="1984" y="674"/>
              </a:cxn>
              <a:cxn ang="0">
                <a:pos x="14" y="995"/>
              </a:cxn>
              <a:cxn ang="0">
                <a:pos x="6" y="109"/>
              </a:cxn>
            </a:cxnLst>
            <a:rect l="0" t="0" r="r" b="b"/>
            <a:pathLst>
              <a:path w="5767" h="1021">
                <a:moveTo>
                  <a:pt x="6" y="109"/>
                </a:moveTo>
                <a:cubicBezTo>
                  <a:pt x="144" y="93"/>
                  <a:pt x="626" y="42"/>
                  <a:pt x="1427" y="46"/>
                </a:cubicBezTo>
                <a:cubicBezTo>
                  <a:pt x="2228" y="50"/>
                  <a:pt x="3321" y="224"/>
                  <a:pt x="4032" y="255"/>
                </a:cubicBezTo>
                <a:cubicBezTo>
                  <a:pt x="4742" y="286"/>
                  <a:pt x="5649" y="91"/>
                  <a:pt x="5767" y="0"/>
                </a:cubicBezTo>
                <a:lnTo>
                  <a:pt x="5767" y="776"/>
                </a:lnTo>
                <a:cubicBezTo>
                  <a:pt x="4948" y="879"/>
                  <a:pt x="4543" y="844"/>
                  <a:pt x="4065" y="831"/>
                </a:cubicBezTo>
                <a:cubicBezTo>
                  <a:pt x="3587" y="818"/>
                  <a:pt x="2973" y="694"/>
                  <a:pt x="1984" y="674"/>
                </a:cubicBezTo>
                <a:cubicBezTo>
                  <a:pt x="995" y="654"/>
                  <a:pt x="28" y="969"/>
                  <a:pt x="14" y="995"/>
                </a:cubicBezTo>
                <a:cubicBezTo>
                  <a:pt x="0" y="1021"/>
                  <a:pt x="6" y="255"/>
                  <a:pt x="6" y="109"/>
                </a:cubicBezTo>
                <a:close/>
              </a:path>
            </a:pathLst>
          </a:custGeom>
          <a:solidFill>
            <a:schemeClr val="accent1">
              <a:alpha val="41000"/>
            </a:schemeClr>
          </a:solidFill>
          <a:ln w="9525">
            <a:noFill/>
            <a:round/>
          </a:ln>
          <a:effectLst/>
        </p:spPr>
        <p:txBody>
          <a:bodyPr/>
          <a:lstStyle/>
          <a:p>
            <a:endParaRPr lang="zh-CN" altLang="en-US"/>
          </a:p>
        </p:txBody>
      </p:sp>
      <p:sp>
        <p:nvSpPr>
          <p:cNvPr id="1041" name="Freeform 17"/>
          <p:cNvSpPr/>
          <p:nvPr/>
        </p:nvSpPr>
        <p:spPr bwMode="gray">
          <a:xfrm>
            <a:off x="-20638" y="533400"/>
            <a:ext cx="9161463" cy="1006475"/>
          </a:xfrm>
          <a:custGeom>
            <a:avLst/>
            <a:gdLst/>
            <a:ahLst/>
            <a:cxnLst>
              <a:cxn ang="0">
                <a:pos x="20" y="109"/>
              </a:cxn>
              <a:cxn ang="0">
                <a:pos x="1442" y="3"/>
              </a:cxn>
              <a:cxn ang="0">
                <a:pos x="4150" y="148"/>
              </a:cxn>
              <a:cxn ang="0">
                <a:pos x="5771" y="37"/>
              </a:cxn>
              <a:cxn ang="0">
                <a:pos x="5771" y="557"/>
              </a:cxn>
              <a:cxn ang="0">
                <a:pos x="3942" y="592"/>
              </a:cxn>
              <a:cxn ang="0">
                <a:pos x="1839" y="456"/>
              </a:cxn>
              <a:cxn ang="0">
                <a:pos x="6" y="620"/>
              </a:cxn>
              <a:cxn ang="0">
                <a:pos x="20" y="109"/>
              </a:cxn>
            </a:cxnLst>
            <a:rect l="0" t="0" r="r" b="b"/>
            <a:pathLst>
              <a:path w="5771" h="634">
                <a:moveTo>
                  <a:pt x="20" y="109"/>
                </a:moveTo>
                <a:cubicBezTo>
                  <a:pt x="26" y="109"/>
                  <a:pt x="645" y="0"/>
                  <a:pt x="1442" y="3"/>
                </a:cubicBezTo>
                <a:cubicBezTo>
                  <a:pt x="2239" y="6"/>
                  <a:pt x="3443" y="123"/>
                  <a:pt x="4150" y="148"/>
                </a:cubicBezTo>
                <a:cubicBezTo>
                  <a:pt x="4858" y="173"/>
                  <a:pt x="5633" y="63"/>
                  <a:pt x="5771" y="37"/>
                </a:cubicBezTo>
                <a:lnTo>
                  <a:pt x="5771" y="557"/>
                </a:lnTo>
                <a:cubicBezTo>
                  <a:pt x="4926" y="634"/>
                  <a:pt x="4422" y="612"/>
                  <a:pt x="3942" y="592"/>
                </a:cubicBezTo>
                <a:cubicBezTo>
                  <a:pt x="3463" y="572"/>
                  <a:pt x="2588" y="450"/>
                  <a:pt x="1839" y="456"/>
                </a:cubicBezTo>
                <a:cubicBezTo>
                  <a:pt x="1182" y="455"/>
                  <a:pt x="0" y="618"/>
                  <a:pt x="6" y="620"/>
                </a:cubicBezTo>
                <a:cubicBezTo>
                  <a:pt x="12" y="621"/>
                  <a:pt x="14" y="109"/>
                  <a:pt x="20" y="109"/>
                </a:cubicBezTo>
                <a:close/>
              </a:path>
            </a:pathLst>
          </a:custGeom>
          <a:solidFill>
            <a:schemeClr val="accent1"/>
          </a:solidFill>
          <a:ln w="9525">
            <a:noFill/>
            <a:round/>
          </a:ln>
          <a:effectLst/>
        </p:spPr>
        <p:txBody>
          <a:bodyPr/>
          <a:lstStyle/>
          <a:p>
            <a:endParaRPr lang="zh-CN" altLang="en-US"/>
          </a:p>
        </p:txBody>
      </p:sp>
      <p:grpSp>
        <p:nvGrpSpPr>
          <p:cNvPr id="1042" name="Group 18"/>
          <p:cNvGrpSpPr/>
          <p:nvPr/>
        </p:nvGrpSpPr>
        <p:grpSpPr bwMode="auto">
          <a:xfrm>
            <a:off x="7740650" y="347663"/>
            <a:ext cx="387350" cy="366712"/>
            <a:chOff x="4752" y="1200"/>
            <a:chExt cx="288" cy="288"/>
          </a:xfrm>
        </p:grpSpPr>
        <p:sp>
          <p:nvSpPr>
            <p:cNvPr id="1043" name="Oval 19"/>
            <p:cNvSpPr>
              <a:spLocks noChangeArrowheads="1"/>
            </p:cNvSpPr>
            <p:nvPr userDrawn="1"/>
          </p:nvSpPr>
          <p:spPr bwMode="gray">
            <a:xfrm>
              <a:off x="4752" y="1200"/>
              <a:ext cx="288" cy="288"/>
            </a:xfrm>
            <a:prstGeom prst="ellipse">
              <a:avLst/>
            </a:prstGeom>
            <a:gradFill rotWithShape="1">
              <a:gsLst>
                <a:gs pos="0">
                  <a:schemeClr val="tx2">
                    <a:gamma/>
                    <a:tint val="25490"/>
                    <a:invGamma/>
                  </a:schemeClr>
                </a:gs>
                <a:gs pos="100000">
                  <a:schemeClr val="tx2">
                    <a:alpha val="31000"/>
                  </a:schemeClr>
                </a:gs>
              </a:gsLst>
              <a:path path="shape">
                <a:fillToRect l="50000" t="50000" r="50000" b="50000"/>
              </a:path>
            </a:gradFill>
            <a:ln w="9525">
              <a:noFill/>
              <a:round/>
            </a:ln>
            <a:effectLst/>
          </p:spPr>
          <p:txBody>
            <a:bodyPr wrap="none" anchor="ctr"/>
            <a:lstStyle/>
            <a:p>
              <a:endParaRPr lang="zh-CN" altLang="en-US"/>
            </a:p>
          </p:txBody>
        </p:sp>
        <p:sp>
          <p:nvSpPr>
            <p:cNvPr id="1044" name="Oval 20"/>
            <p:cNvSpPr>
              <a:spLocks noChangeArrowheads="1"/>
            </p:cNvSpPr>
            <p:nvPr userDrawn="1"/>
          </p:nvSpPr>
          <p:spPr bwMode="gray">
            <a:xfrm>
              <a:off x="4752" y="1200"/>
              <a:ext cx="192" cy="192"/>
            </a:xfrm>
            <a:prstGeom prst="ellipse">
              <a:avLst/>
            </a:prstGeom>
            <a:gradFill rotWithShape="1">
              <a:gsLst>
                <a:gs pos="0">
                  <a:schemeClr val="bg1"/>
                </a:gs>
                <a:gs pos="100000">
                  <a:schemeClr val="bg1">
                    <a:gamma/>
                    <a:tint val="34902"/>
                    <a:invGamma/>
                    <a:alpha val="0"/>
                  </a:schemeClr>
                </a:gs>
              </a:gsLst>
              <a:path path="shape">
                <a:fillToRect l="50000" t="50000" r="50000" b="50000"/>
              </a:path>
            </a:gradFill>
            <a:ln w="9525">
              <a:noFill/>
              <a:round/>
            </a:ln>
            <a:effectLst/>
          </p:spPr>
          <p:txBody>
            <a:bodyPr wrap="none" anchor="ctr"/>
            <a:lstStyle/>
            <a:p>
              <a:endParaRPr lang="zh-CN" altLang="en-US"/>
            </a:p>
          </p:txBody>
        </p:sp>
      </p:grpSp>
      <p:grpSp>
        <p:nvGrpSpPr>
          <p:cNvPr id="1045" name="Group 21"/>
          <p:cNvGrpSpPr/>
          <p:nvPr/>
        </p:nvGrpSpPr>
        <p:grpSpPr bwMode="auto">
          <a:xfrm>
            <a:off x="8153400" y="53975"/>
            <a:ext cx="609600" cy="592138"/>
            <a:chOff x="4992" y="816"/>
            <a:chExt cx="576" cy="576"/>
          </a:xfrm>
        </p:grpSpPr>
        <p:sp>
          <p:nvSpPr>
            <p:cNvPr id="1046" name="Oval 22"/>
            <p:cNvSpPr>
              <a:spLocks noChangeArrowheads="1"/>
            </p:cNvSpPr>
            <p:nvPr userDrawn="1"/>
          </p:nvSpPr>
          <p:spPr bwMode="gray">
            <a:xfrm>
              <a:off x="4992" y="816"/>
              <a:ext cx="576" cy="576"/>
            </a:xfrm>
            <a:prstGeom prst="ellipse">
              <a:avLst/>
            </a:prstGeom>
            <a:solidFill>
              <a:schemeClr val="accent1">
                <a:alpha val="53000"/>
              </a:schemeClr>
            </a:solidFill>
            <a:ln w="9525">
              <a:noFill/>
              <a:round/>
            </a:ln>
            <a:effectLst/>
          </p:spPr>
          <p:txBody>
            <a:bodyPr wrap="none" anchor="ctr"/>
            <a:lstStyle/>
            <a:p>
              <a:endParaRPr lang="zh-CN" altLang="en-US"/>
            </a:p>
          </p:txBody>
        </p:sp>
        <p:sp>
          <p:nvSpPr>
            <p:cNvPr id="1047" name="Oval 23"/>
            <p:cNvSpPr>
              <a:spLocks noChangeArrowheads="1"/>
            </p:cNvSpPr>
            <p:nvPr userDrawn="1"/>
          </p:nvSpPr>
          <p:spPr bwMode="gray">
            <a:xfrm>
              <a:off x="4992" y="912"/>
              <a:ext cx="480" cy="384"/>
            </a:xfrm>
            <a:prstGeom prst="ellipse">
              <a:avLst/>
            </a:prstGeom>
            <a:gradFill rotWithShape="1">
              <a:gsLst>
                <a:gs pos="0">
                  <a:schemeClr val="bg1"/>
                </a:gs>
                <a:gs pos="100000">
                  <a:schemeClr val="bg1">
                    <a:gamma/>
                    <a:tint val="34902"/>
                    <a:invGamma/>
                    <a:alpha val="0"/>
                  </a:schemeClr>
                </a:gs>
              </a:gsLst>
              <a:path path="shape">
                <a:fillToRect l="50000" t="50000" r="50000" b="50000"/>
              </a:path>
            </a:gradFill>
            <a:ln w="9525">
              <a:noFill/>
              <a:round/>
            </a:ln>
            <a:effectLst/>
          </p:spPr>
          <p:txBody>
            <a:bodyPr wrap="none" anchor="ctr"/>
            <a:lstStyle/>
            <a:p>
              <a:endParaRPr lang="zh-CN" altLang="en-US"/>
            </a:p>
          </p:txBody>
        </p:sp>
      </p:grpSp>
      <p:grpSp>
        <p:nvGrpSpPr>
          <p:cNvPr id="1048" name="Group 24"/>
          <p:cNvGrpSpPr/>
          <p:nvPr/>
        </p:nvGrpSpPr>
        <p:grpSpPr bwMode="auto">
          <a:xfrm>
            <a:off x="171450" y="819150"/>
            <a:ext cx="720725" cy="762000"/>
            <a:chOff x="4992" y="816"/>
            <a:chExt cx="576" cy="576"/>
          </a:xfrm>
        </p:grpSpPr>
        <p:sp>
          <p:nvSpPr>
            <p:cNvPr id="1049" name="Oval 25"/>
            <p:cNvSpPr>
              <a:spLocks noChangeArrowheads="1"/>
            </p:cNvSpPr>
            <p:nvPr userDrawn="1"/>
          </p:nvSpPr>
          <p:spPr bwMode="gray">
            <a:xfrm>
              <a:off x="4992" y="816"/>
              <a:ext cx="576" cy="576"/>
            </a:xfrm>
            <a:prstGeom prst="ellipse">
              <a:avLst/>
            </a:prstGeom>
            <a:solidFill>
              <a:schemeClr val="tx2">
                <a:alpha val="53000"/>
              </a:schemeClr>
            </a:solidFill>
            <a:ln w="9525">
              <a:noFill/>
              <a:round/>
            </a:ln>
            <a:effectLst/>
          </p:spPr>
          <p:txBody>
            <a:bodyPr wrap="none" anchor="ctr"/>
            <a:lstStyle/>
            <a:p>
              <a:endParaRPr lang="zh-CN" altLang="en-US"/>
            </a:p>
          </p:txBody>
        </p:sp>
        <p:sp>
          <p:nvSpPr>
            <p:cNvPr id="1050" name="Oval 26"/>
            <p:cNvSpPr>
              <a:spLocks noChangeArrowheads="1"/>
            </p:cNvSpPr>
            <p:nvPr userDrawn="1"/>
          </p:nvSpPr>
          <p:spPr bwMode="gray">
            <a:xfrm>
              <a:off x="4992" y="912"/>
              <a:ext cx="480" cy="384"/>
            </a:xfrm>
            <a:prstGeom prst="ellipse">
              <a:avLst/>
            </a:prstGeom>
            <a:gradFill rotWithShape="1">
              <a:gsLst>
                <a:gs pos="0">
                  <a:schemeClr val="bg1"/>
                </a:gs>
                <a:gs pos="100000">
                  <a:schemeClr val="bg1">
                    <a:gamma/>
                    <a:tint val="34902"/>
                    <a:invGamma/>
                    <a:alpha val="0"/>
                  </a:schemeClr>
                </a:gs>
              </a:gsLst>
              <a:path path="shape">
                <a:fillToRect l="50000" t="50000" r="50000" b="50000"/>
              </a:path>
            </a:gradFill>
            <a:ln w="9525">
              <a:noFill/>
              <a:round/>
            </a:ln>
            <a:effectLst/>
          </p:spPr>
          <p:txBody>
            <a:bodyPr wrap="none" anchor="ctr"/>
            <a:lstStyle/>
            <a:p>
              <a:endParaRPr lang="zh-CN" altLang="en-US"/>
            </a:p>
          </p:txBody>
        </p:sp>
      </p:grpSp>
      <p:sp>
        <p:nvSpPr>
          <p:cNvPr id="1026" name="Rectangle 2"/>
          <p:cNvSpPr>
            <a:spLocks noGrp="1" noChangeArrowheads="1"/>
          </p:cNvSpPr>
          <p:nvPr>
            <p:ph type="title"/>
          </p:nvPr>
        </p:nvSpPr>
        <p:spPr bwMode="white">
          <a:xfrm>
            <a:off x="914400" y="685800"/>
            <a:ext cx="7391400" cy="563563"/>
          </a:xfrm>
          <a:prstGeom prst="rect">
            <a:avLst/>
          </a:prstGeom>
          <a:noFill/>
          <a:ln w="9525">
            <a:noFill/>
            <a:miter lim="800000"/>
          </a:ln>
          <a:effectLst/>
        </p:spPr>
        <p:txBody>
          <a:bodyPr vert="horz" wrap="square" lIns="91440" tIns="45720" rIns="91440" bIns="45720" numCol="1" anchor="ctr" anchorCtr="0" compatLnSpc="1"/>
          <a:lstStyle/>
          <a:p>
            <a:pPr lvl="0"/>
            <a:r>
              <a:rPr lang="en-US" altLang="zh-CN" dirty="0" smtClean="0"/>
              <a:t>Click to edit Master title style</a:t>
            </a:r>
            <a:endParaRPr lang="en-US" altLang="zh-CN" dirty="0"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txStyles>
    <p:titleStyle>
      <a:lvl1pPr algn="ctr" rtl="0" fontAlgn="base">
        <a:spcBef>
          <a:spcPct val="0"/>
        </a:spcBef>
        <a:spcAft>
          <a:spcPct val="0"/>
        </a:spcAft>
        <a:defRPr sz="3600" b="1">
          <a:solidFill>
            <a:schemeClr val="bg1"/>
          </a:solidFill>
          <a:latin typeface="+mj-lt"/>
          <a:ea typeface="+mj-ea"/>
          <a:cs typeface="+mj-cs"/>
        </a:defRPr>
      </a:lvl1pPr>
      <a:lvl2pPr algn="ctr" rtl="0" fontAlgn="base">
        <a:spcBef>
          <a:spcPct val="0"/>
        </a:spcBef>
        <a:spcAft>
          <a:spcPct val="0"/>
        </a:spcAft>
        <a:defRPr sz="3600" b="1">
          <a:solidFill>
            <a:schemeClr val="bg1"/>
          </a:solidFill>
          <a:latin typeface="Arial" panose="020B0604020202020204" pitchFamily="34" charset="0"/>
        </a:defRPr>
      </a:lvl2pPr>
      <a:lvl3pPr algn="ctr" rtl="0" fontAlgn="base">
        <a:spcBef>
          <a:spcPct val="0"/>
        </a:spcBef>
        <a:spcAft>
          <a:spcPct val="0"/>
        </a:spcAft>
        <a:defRPr sz="3600" b="1">
          <a:solidFill>
            <a:schemeClr val="bg1"/>
          </a:solidFill>
          <a:latin typeface="Arial" panose="020B0604020202020204" pitchFamily="34" charset="0"/>
        </a:defRPr>
      </a:lvl3pPr>
      <a:lvl4pPr algn="ctr" rtl="0" fontAlgn="base">
        <a:spcBef>
          <a:spcPct val="0"/>
        </a:spcBef>
        <a:spcAft>
          <a:spcPct val="0"/>
        </a:spcAft>
        <a:defRPr sz="3600" b="1">
          <a:solidFill>
            <a:schemeClr val="bg1"/>
          </a:solidFill>
          <a:latin typeface="Arial" panose="020B0604020202020204" pitchFamily="34" charset="0"/>
        </a:defRPr>
      </a:lvl4pPr>
      <a:lvl5pPr algn="ctr" rtl="0" fontAlgn="base">
        <a:spcBef>
          <a:spcPct val="0"/>
        </a:spcBef>
        <a:spcAft>
          <a:spcPct val="0"/>
        </a:spcAft>
        <a:defRPr sz="3600" b="1">
          <a:solidFill>
            <a:schemeClr val="bg1"/>
          </a:solidFill>
          <a:latin typeface="Arial" panose="020B0604020202020204" pitchFamily="34" charset="0"/>
        </a:defRPr>
      </a:lvl5pPr>
      <a:lvl6pPr marL="457200" algn="ctr" rtl="0" fontAlgn="base">
        <a:spcBef>
          <a:spcPct val="0"/>
        </a:spcBef>
        <a:spcAft>
          <a:spcPct val="0"/>
        </a:spcAft>
        <a:defRPr sz="3600" b="1">
          <a:solidFill>
            <a:schemeClr val="bg1"/>
          </a:solidFill>
          <a:latin typeface="Arial" panose="020B0604020202020204" pitchFamily="34" charset="0"/>
        </a:defRPr>
      </a:lvl6pPr>
      <a:lvl7pPr marL="914400" algn="ctr" rtl="0" fontAlgn="base">
        <a:spcBef>
          <a:spcPct val="0"/>
        </a:spcBef>
        <a:spcAft>
          <a:spcPct val="0"/>
        </a:spcAft>
        <a:defRPr sz="3600" b="1">
          <a:solidFill>
            <a:schemeClr val="bg1"/>
          </a:solidFill>
          <a:latin typeface="Arial" panose="020B0604020202020204" pitchFamily="34" charset="0"/>
        </a:defRPr>
      </a:lvl7pPr>
      <a:lvl8pPr marL="1371600" algn="ctr" rtl="0" fontAlgn="base">
        <a:spcBef>
          <a:spcPct val="0"/>
        </a:spcBef>
        <a:spcAft>
          <a:spcPct val="0"/>
        </a:spcAft>
        <a:defRPr sz="3600" b="1">
          <a:solidFill>
            <a:schemeClr val="bg1"/>
          </a:solidFill>
          <a:latin typeface="Arial" panose="020B0604020202020204" pitchFamily="34" charset="0"/>
        </a:defRPr>
      </a:lvl8pPr>
      <a:lvl9pPr marL="1828800" algn="ctr" rtl="0" fontAlgn="base">
        <a:spcBef>
          <a:spcPct val="0"/>
        </a:spcBef>
        <a:spcAft>
          <a:spcPct val="0"/>
        </a:spcAft>
        <a:defRPr sz="3600" b="1">
          <a:solidFill>
            <a:schemeClr val="bg1"/>
          </a:solidFill>
          <a:latin typeface="Arial" panose="020B0604020202020204" pitchFamily="34" charset="0"/>
        </a:defRPr>
      </a:lvl9pPr>
    </p:titleStyle>
    <p:bodyStyle>
      <a:lvl1pPr marL="342900" indent="-342900" algn="l" rtl="0" fontAlgn="base">
        <a:spcBef>
          <a:spcPct val="20000"/>
        </a:spcBef>
        <a:spcAft>
          <a:spcPct val="0"/>
        </a:spcAft>
        <a:buClr>
          <a:schemeClr val="hlink"/>
        </a:buClr>
        <a:buFont typeface="Wingdings" panose="05000000000000000000" pitchFamily="2" charset="2"/>
        <a:buChar char="v"/>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2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14.jpeg"/><Relationship Id="rId1" Type="http://schemas.openxmlformats.org/officeDocument/2006/relationships/image" Target="../media/image13.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6.xml"/><Relationship Id="rId2" Type="http://schemas.openxmlformats.org/officeDocument/2006/relationships/chart" Target="../charts/chart3.xml"/><Relationship Id="rId1" Type="http://schemas.openxmlformats.org/officeDocument/2006/relationships/chart" Target="../charts/char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chart" Target="../charts/char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16.jpeg"/><Relationship Id="rId1" Type="http://schemas.openxmlformats.org/officeDocument/2006/relationships/image" Target="../media/image15.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3.xml"/><Relationship Id="rId2" Type="http://schemas.openxmlformats.org/officeDocument/2006/relationships/image" Target="../media/image17.jpeg"/><Relationship Id="rId1"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18.jpeg"/><Relationship Id="rId1" Type="http://schemas.openxmlformats.org/officeDocument/2006/relationships/chart" Target="../charts/char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0.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image" Target="../media/image22.jpeg"/><Relationship Id="rId1" Type="http://schemas.openxmlformats.org/officeDocument/2006/relationships/tags" Target="../tags/tag7.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tags" Target="../tags/tag11.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chart" Target="../charts/chart11.xml"/><Relationship Id="rId4" Type="http://schemas.openxmlformats.org/officeDocument/2006/relationships/chart" Target="../charts/chart10.xml"/><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chart" Target="../charts/char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xml"/><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chart" Target="../charts/char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png"/><Relationship Id="rId1" Type="http://schemas.openxmlformats.org/officeDocument/2006/relationships/image" Target="../media/image38.png"/></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3.jpeg"/><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5.jpeg"/><Relationship Id="rId2" Type="http://schemas.openxmlformats.org/officeDocument/2006/relationships/image" Target="../media/image28.jpeg"/><Relationship Id="rId1" Type="http://schemas.openxmlformats.org/officeDocument/2006/relationships/image" Target="../media/image44.jpeg"/></Relationships>
</file>

<file path=ppt/slides/_rels/slide34.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image" Target="../media/image49.jpeg"/><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46.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1.jpeg"/><Relationship Id="rId1" Type="http://schemas.openxmlformats.org/officeDocument/2006/relationships/image" Target="../media/image50.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3.jpeg"/><Relationship Id="rId1"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5.jpeg"/><Relationship Id="rId1" Type="http://schemas.openxmlformats.org/officeDocument/2006/relationships/image" Target="../media/image54.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7.jpeg"/><Relationship Id="rId1" Type="http://schemas.openxmlformats.org/officeDocument/2006/relationships/image" Target="../media/image56.jpeg"/></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1.jpeg"/><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image" Target="../media/image58.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3.jpeg"/><Relationship Id="rId1" Type="http://schemas.openxmlformats.org/officeDocument/2006/relationships/image" Target="../media/image62.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5.jpeg"/><Relationship Id="rId1" Type="http://schemas.openxmlformats.org/officeDocument/2006/relationships/image" Target="../media/image64.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7.jpeg"/><Relationship Id="rId1" Type="http://schemas.openxmlformats.org/officeDocument/2006/relationships/image" Target="../media/image66.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9.jpeg"/><Relationship Id="rId1" Type="http://schemas.openxmlformats.org/officeDocument/2006/relationships/image" Target="../media/image68.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tags" Target="../tags/tag3.xml"/><Relationship Id="rId2" Type="http://schemas.openxmlformats.org/officeDocument/2006/relationships/image" Target="../media/image7.jpe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xml"/><Relationship Id="rId2" Type="http://schemas.openxmlformats.org/officeDocument/2006/relationships/image" Target="../media/image9.jpeg"/><Relationship Id="rId1"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idx="4294967295"/>
          </p:nvPr>
        </p:nvSpPr>
        <p:spPr>
          <a:xfrm>
            <a:off x="609600" y="1295400"/>
            <a:ext cx="7772400" cy="3543336"/>
          </a:xfrm>
        </p:spPr>
        <p:txBody>
          <a:bodyPr/>
          <a:lstStyle/>
          <a:p>
            <a:pPr eaLnBrk="1" hangingPunct="1">
              <a:lnSpc>
                <a:spcPct val="150000"/>
              </a:lnSpc>
            </a:pPr>
            <a:br>
              <a:rPr lang="en-US" altLang="zh-CN" dirty="0" smtClean="0">
                <a:solidFill>
                  <a:schemeClr val="tx1"/>
                </a:solidFill>
                <a:latin typeface="黑体" panose="02010609060101010101" pitchFamily="2" charset="-122"/>
                <a:ea typeface="黑体" panose="02010609060101010101" pitchFamily="2" charset="-122"/>
              </a:rPr>
            </a:br>
            <a:br>
              <a:rPr lang="en-US" altLang="zh-CN" dirty="0">
                <a:solidFill>
                  <a:schemeClr val="tx1"/>
                </a:solidFill>
                <a:latin typeface="黑体" panose="02010609060101010101" pitchFamily="2" charset="-122"/>
                <a:ea typeface="黑体" panose="02010609060101010101" pitchFamily="2" charset="-122"/>
              </a:rPr>
            </a:br>
            <a:r>
              <a:rPr lang="zh-CN" altLang="en-US" dirty="0" smtClean="0">
                <a:solidFill>
                  <a:schemeClr val="tx1"/>
                </a:solidFill>
                <a:latin typeface="黑体" panose="02010609060101010101" pitchFamily="2" charset="-122"/>
                <a:ea typeface="黑体" panose="02010609060101010101" pitchFamily="2" charset="-122"/>
              </a:rPr>
              <a:t>抗凝冰沥青混合料应用技术</a:t>
            </a:r>
            <a:br>
              <a:rPr lang="en-US" altLang="zh-CN" dirty="0" smtClean="0">
                <a:solidFill>
                  <a:schemeClr val="tx1"/>
                </a:solidFill>
                <a:latin typeface="黑体" panose="02010609060101010101" pitchFamily="2" charset="-122"/>
                <a:ea typeface="黑体" panose="02010609060101010101" pitchFamily="2" charset="-122"/>
              </a:rPr>
            </a:br>
            <a:br>
              <a:rPr lang="zh-CN" altLang="en-US" sz="3600" dirty="0" smtClean="0"/>
            </a:br>
            <a:r>
              <a:rPr lang="zh-CN" altLang="en-US" sz="2000" b="1" dirty="0" smtClean="0">
                <a:solidFill>
                  <a:srgbClr val="002060"/>
                </a:solidFill>
                <a:latin typeface="黑体" panose="02010609060101010101" pitchFamily="2" charset="-122"/>
                <a:ea typeface="黑体" panose="02010609060101010101" pitchFamily="2" charset="-122"/>
              </a:rPr>
              <a:t>交通运输部科学研究院</a:t>
            </a:r>
            <a:br>
              <a:rPr lang="en-US" altLang="zh-CN" sz="2000" dirty="0" smtClean="0">
                <a:solidFill>
                  <a:srgbClr val="002060"/>
                </a:solidFill>
                <a:latin typeface="黑体" panose="02010609060101010101" pitchFamily="2" charset="-122"/>
                <a:ea typeface="黑体" panose="02010609060101010101" pitchFamily="2" charset="-122"/>
              </a:rPr>
            </a:br>
            <a:r>
              <a:rPr lang="zh-CN" altLang="en-US" sz="2000" dirty="0" smtClean="0">
                <a:solidFill>
                  <a:srgbClr val="002060"/>
                </a:solidFill>
                <a:latin typeface="黑体" panose="02010609060101010101" pitchFamily="2" charset="-122"/>
                <a:ea typeface="黑体" panose="02010609060101010101" pitchFamily="2" charset="-122"/>
              </a:rPr>
              <a:t>公路工程科技（北京）有限公司</a:t>
            </a:r>
            <a:br>
              <a:rPr lang="zh-CN" altLang="en-US" sz="2000" b="1" dirty="0" smtClean="0">
                <a:solidFill>
                  <a:srgbClr val="002060"/>
                </a:solidFill>
                <a:latin typeface="黑体" panose="02010609060101010101" pitchFamily="2" charset="-122"/>
                <a:ea typeface="黑体" panose="02010609060101010101" pitchFamily="2" charset="-122"/>
              </a:rPr>
            </a:br>
            <a:r>
              <a:rPr lang="en-US" altLang="zh-CN" sz="2000" b="1" dirty="0" smtClean="0">
                <a:solidFill>
                  <a:srgbClr val="002060"/>
                </a:solidFill>
                <a:latin typeface="黑体" panose="02010609060101010101" pitchFamily="2" charset="-122"/>
                <a:ea typeface="黑体" panose="02010609060101010101" pitchFamily="2" charset="-122"/>
              </a:rPr>
              <a:t>2018</a:t>
            </a:r>
            <a:r>
              <a:rPr lang="zh-CN" altLang="en-US" sz="2000" b="1" dirty="0" smtClean="0">
                <a:solidFill>
                  <a:srgbClr val="002060"/>
                </a:solidFill>
                <a:latin typeface="黑体" panose="02010609060101010101" pitchFamily="2" charset="-122"/>
                <a:ea typeface="黑体" panose="02010609060101010101" pitchFamily="2" charset="-122"/>
              </a:rPr>
              <a:t>年</a:t>
            </a:r>
            <a:r>
              <a:rPr lang="en-US" altLang="zh-CN" sz="2000" b="1" dirty="0" smtClean="0">
                <a:solidFill>
                  <a:srgbClr val="002060"/>
                </a:solidFill>
                <a:latin typeface="黑体" panose="02010609060101010101" pitchFamily="2" charset="-122"/>
                <a:ea typeface="黑体" panose="02010609060101010101" pitchFamily="2" charset="-122"/>
              </a:rPr>
              <a:t>03</a:t>
            </a:r>
            <a:r>
              <a:rPr lang="zh-CN" altLang="en-US" sz="2000" b="1" dirty="0" smtClean="0">
                <a:solidFill>
                  <a:srgbClr val="002060"/>
                </a:solidFill>
                <a:latin typeface="黑体" panose="02010609060101010101" pitchFamily="2" charset="-122"/>
                <a:ea typeface="黑体" panose="02010609060101010101" pitchFamily="2" charset="-122"/>
              </a:rPr>
              <a:t>月</a:t>
            </a:r>
            <a:endParaRPr lang="zh-CN" altLang="en-US" sz="2000" b="1" dirty="0" smtClean="0">
              <a:solidFill>
                <a:srgbClr val="002060"/>
              </a:solidFill>
              <a:latin typeface="黑体" panose="02010609060101010101" pitchFamily="2" charset="-122"/>
              <a:ea typeface="黑体" panose="02010609060101010101" pitchFamily="2" charset="-122"/>
            </a:endParaRPr>
          </a:p>
        </p:txBody>
      </p:sp>
      <p:sp>
        <p:nvSpPr>
          <p:cNvPr id="8195" name="灯片编号占位符 8"/>
          <p:cNvSpPr txBox="1">
            <a:spLocks noGrp="1" noChangeArrowheads="1"/>
          </p:cNvSpPr>
          <p:nvPr/>
        </p:nvSpPr>
        <p:spPr bwMode="auto">
          <a:xfrm>
            <a:off x="8631238" y="6492875"/>
            <a:ext cx="457200" cy="365125"/>
          </a:xfrm>
          <a:prstGeom prst="rect">
            <a:avLst/>
          </a:prstGeom>
          <a:noFill/>
          <a:ln w="9525">
            <a:noFill/>
            <a:miter lim="800000"/>
          </a:ln>
        </p:spPr>
        <p:txBody>
          <a:bodyPr/>
          <a:lstStyle/>
          <a:p>
            <a:pPr algn="r"/>
            <a:fld id="{29FD89B8-33EA-4CC6-97AE-F2FDE4C60810}" type="slidenum">
              <a:rPr lang="en-US" altLang="zh-CN" sz="1400">
                <a:solidFill>
                  <a:schemeClr val="bg1"/>
                </a:solidFill>
              </a:rPr>
            </a:fld>
            <a:endParaRPr lang="en-US" altLang="zh-CN" sz="1400">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nvGraphicFramePr>
        <p:xfrm>
          <a:off x="3581400" y="1981200"/>
          <a:ext cx="5029200" cy="1524000"/>
        </p:xfrm>
        <a:graphic>
          <a:graphicData uri="http://schemas.openxmlformats.org/drawingml/2006/table">
            <a:tbl>
              <a:tblPr>
                <a:tableStyleId>{D113A9D2-9D6B-4929-AA2D-F23B5EE8CBE7}</a:tableStyleId>
              </a:tblPr>
              <a:tblGrid>
                <a:gridCol w="1257300"/>
                <a:gridCol w="1257300"/>
                <a:gridCol w="1257300"/>
                <a:gridCol w="1257300"/>
              </a:tblGrid>
              <a:tr h="304800">
                <a:tc gridSpan="2">
                  <a:txBody>
                    <a:bodyPr/>
                    <a:lstStyle/>
                    <a:p>
                      <a:pPr algn="ctr">
                        <a:spcAft>
                          <a:spcPts val="0"/>
                        </a:spcAft>
                      </a:pPr>
                      <a:r>
                        <a:rPr lang="zh-CN" sz="1800" kern="100" dirty="0">
                          <a:solidFill>
                            <a:schemeClr val="tx1"/>
                          </a:solidFill>
                          <a:latin typeface="微软雅黑" panose="020B0503020204020204" pitchFamily="34" charset="-122"/>
                          <a:ea typeface="微软雅黑" panose="020B0503020204020204" pitchFamily="34" charset="-122"/>
                        </a:rPr>
                        <a:t>第一种缓释剂</a:t>
                      </a:r>
                      <a:endParaRPr lang="zh-CN" sz="18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cPr/>
                </a:tc>
                <a:tc gridSpan="2">
                  <a:txBody>
                    <a:bodyPr/>
                    <a:lstStyle/>
                    <a:p>
                      <a:pPr algn="ctr">
                        <a:spcAft>
                          <a:spcPts val="0"/>
                        </a:spcAft>
                      </a:pPr>
                      <a:r>
                        <a:rPr lang="zh-CN" sz="1800" kern="100">
                          <a:solidFill>
                            <a:schemeClr val="tx1"/>
                          </a:solidFill>
                          <a:latin typeface="微软雅黑" panose="020B0503020204020204" pitchFamily="34" charset="-122"/>
                          <a:ea typeface="微软雅黑" panose="020B0503020204020204" pitchFamily="34" charset="-122"/>
                        </a:rPr>
                        <a:t>第二种缓释剂</a:t>
                      </a:r>
                      <a:endParaRPr lang="zh-CN" sz="18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cPr/>
                </a:tc>
              </a:tr>
              <a:tr h="304800">
                <a:tc>
                  <a:txBody>
                    <a:bodyPr/>
                    <a:lstStyle/>
                    <a:p>
                      <a:pPr algn="ctr">
                        <a:spcAft>
                          <a:spcPts val="0"/>
                        </a:spcAft>
                      </a:pPr>
                      <a:r>
                        <a:rPr lang="zh-CN" sz="1600" kern="100" dirty="0">
                          <a:solidFill>
                            <a:schemeClr val="tx1"/>
                          </a:solidFill>
                          <a:latin typeface="微软雅黑" panose="020B0503020204020204" pitchFamily="34" charset="-122"/>
                          <a:ea typeface="微软雅黑" panose="020B0503020204020204" pitchFamily="34" charset="-122"/>
                        </a:rPr>
                        <a:t>编号</a:t>
                      </a:r>
                      <a:endParaRPr lang="zh-CN" sz="16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zh-CN" sz="1600" kern="100" dirty="0">
                          <a:solidFill>
                            <a:schemeClr val="tx1"/>
                          </a:solidFill>
                          <a:latin typeface="微软雅黑" panose="020B0503020204020204" pitchFamily="34" charset="-122"/>
                          <a:ea typeface="微软雅黑" panose="020B0503020204020204" pitchFamily="34" charset="-122"/>
                        </a:rPr>
                        <a:t>掺量</a:t>
                      </a:r>
                      <a:endParaRPr lang="zh-CN" sz="16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zh-CN" sz="1600" kern="100">
                          <a:solidFill>
                            <a:schemeClr val="tx1"/>
                          </a:solidFill>
                          <a:latin typeface="微软雅黑" panose="020B0503020204020204" pitchFamily="34" charset="-122"/>
                          <a:ea typeface="微软雅黑" panose="020B0503020204020204" pitchFamily="34" charset="-122"/>
                        </a:rPr>
                        <a:t>编号</a:t>
                      </a:r>
                      <a:endParaRPr lang="zh-CN" sz="16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zh-CN" sz="1600" kern="100">
                          <a:solidFill>
                            <a:schemeClr val="tx1"/>
                          </a:solidFill>
                          <a:latin typeface="微软雅黑" panose="020B0503020204020204" pitchFamily="34" charset="-122"/>
                          <a:ea typeface="微软雅黑" panose="020B0503020204020204" pitchFamily="34" charset="-122"/>
                        </a:rPr>
                        <a:t>掺量</a:t>
                      </a:r>
                      <a:endParaRPr lang="zh-CN" sz="16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r>
              <a:tr h="304800">
                <a:tc>
                  <a:txBody>
                    <a:bodyPr/>
                    <a:lstStyle/>
                    <a:p>
                      <a:pPr algn="ctr">
                        <a:spcAft>
                          <a:spcPts val="0"/>
                        </a:spcAft>
                      </a:pPr>
                      <a:r>
                        <a:rPr lang="en-US" sz="1600" kern="100">
                          <a:solidFill>
                            <a:schemeClr val="tx1"/>
                          </a:solidFill>
                          <a:latin typeface="微软雅黑" panose="020B0503020204020204" pitchFamily="34" charset="-122"/>
                          <a:ea typeface="微软雅黑" panose="020B0503020204020204" pitchFamily="34" charset="-122"/>
                        </a:rPr>
                        <a:t>1#</a:t>
                      </a:r>
                      <a:endParaRPr lang="zh-CN" sz="16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a:solidFill>
                            <a:schemeClr val="tx1"/>
                          </a:solidFill>
                          <a:latin typeface="微软雅黑" panose="020B0503020204020204" pitchFamily="34" charset="-122"/>
                          <a:ea typeface="微软雅黑" panose="020B0503020204020204" pitchFamily="34" charset="-122"/>
                        </a:rPr>
                        <a:t>10%</a:t>
                      </a:r>
                      <a:endParaRPr lang="zh-CN" sz="16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dirty="0" smtClean="0">
                          <a:solidFill>
                            <a:schemeClr val="tx1"/>
                          </a:solidFill>
                          <a:latin typeface="微软雅黑" panose="020B0503020204020204" pitchFamily="34" charset="-122"/>
                          <a:ea typeface="微软雅黑" panose="020B0503020204020204" pitchFamily="34" charset="-122"/>
                        </a:rPr>
                        <a:t>4#</a:t>
                      </a:r>
                      <a:endParaRPr lang="zh-CN" sz="16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dirty="0">
                          <a:solidFill>
                            <a:schemeClr val="tx1"/>
                          </a:solidFill>
                          <a:latin typeface="微软雅黑" panose="020B0503020204020204" pitchFamily="34" charset="-122"/>
                          <a:ea typeface="微软雅黑" panose="020B0503020204020204" pitchFamily="34" charset="-122"/>
                        </a:rPr>
                        <a:t>10%</a:t>
                      </a:r>
                      <a:endParaRPr lang="zh-CN" sz="16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r>
              <a:tr h="304800">
                <a:tc>
                  <a:txBody>
                    <a:bodyPr/>
                    <a:lstStyle/>
                    <a:p>
                      <a:pPr algn="ctr">
                        <a:spcAft>
                          <a:spcPts val="0"/>
                        </a:spcAft>
                      </a:pPr>
                      <a:r>
                        <a:rPr lang="en-US" sz="1600" kern="100">
                          <a:solidFill>
                            <a:schemeClr val="tx1"/>
                          </a:solidFill>
                          <a:latin typeface="微软雅黑" panose="020B0503020204020204" pitchFamily="34" charset="-122"/>
                          <a:ea typeface="微软雅黑" panose="020B0503020204020204" pitchFamily="34" charset="-122"/>
                        </a:rPr>
                        <a:t>2#</a:t>
                      </a:r>
                      <a:endParaRPr lang="zh-CN" sz="16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a:solidFill>
                            <a:schemeClr val="tx1"/>
                          </a:solidFill>
                          <a:latin typeface="微软雅黑" panose="020B0503020204020204" pitchFamily="34" charset="-122"/>
                          <a:ea typeface="微软雅黑" panose="020B0503020204020204" pitchFamily="34" charset="-122"/>
                        </a:rPr>
                        <a:t>20%</a:t>
                      </a:r>
                      <a:endParaRPr lang="zh-CN" sz="16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dirty="0" smtClean="0">
                          <a:solidFill>
                            <a:schemeClr val="tx1"/>
                          </a:solidFill>
                          <a:latin typeface="微软雅黑" panose="020B0503020204020204" pitchFamily="34" charset="-122"/>
                          <a:ea typeface="微软雅黑" panose="020B0503020204020204" pitchFamily="34" charset="-122"/>
                        </a:rPr>
                        <a:t>5#</a:t>
                      </a:r>
                      <a:endParaRPr lang="zh-CN" sz="16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dirty="0">
                          <a:solidFill>
                            <a:schemeClr val="tx1"/>
                          </a:solidFill>
                          <a:latin typeface="微软雅黑" panose="020B0503020204020204" pitchFamily="34" charset="-122"/>
                          <a:ea typeface="微软雅黑" panose="020B0503020204020204" pitchFamily="34" charset="-122"/>
                        </a:rPr>
                        <a:t>20%</a:t>
                      </a:r>
                      <a:endParaRPr lang="zh-CN" sz="16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r>
              <a:tr h="304800">
                <a:tc>
                  <a:txBody>
                    <a:bodyPr/>
                    <a:lstStyle/>
                    <a:p>
                      <a:pPr algn="ctr">
                        <a:spcAft>
                          <a:spcPts val="0"/>
                        </a:spcAft>
                      </a:pPr>
                      <a:r>
                        <a:rPr lang="en-US" sz="1600" kern="100">
                          <a:solidFill>
                            <a:schemeClr val="tx1"/>
                          </a:solidFill>
                          <a:latin typeface="微软雅黑" panose="020B0503020204020204" pitchFamily="34" charset="-122"/>
                          <a:ea typeface="微软雅黑" panose="020B0503020204020204" pitchFamily="34" charset="-122"/>
                        </a:rPr>
                        <a:t>3#</a:t>
                      </a:r>
                      <a:endParaRPr lang="zh-CN" sz="16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a:solidFill>
                            <a:schemeClr val="tx1"/>
                          </a:solidFill>
                          <a:latin typeface="微软雅黑" panose="020B0503020204020204" pitchFamily="34" charset="-122"/>
                          <a:ea typeface="微软雅黑" panose="020B0503020204020204" pitchFamily="34" charset="-122"/>
                        </a:rPr>
                        <a:t>30%</a:t>
                      </a:r>
                      <a:endParaRPr lang="zh-CN" sz="1600" kern="10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dirty="0" smtClean="0">
                          <a:solidFill>
                            <a:schemeClr val="tx1"/>
                          </a:solidFill>
                          <a:latin typeface="微软雅黑" panose="020B0503020204020204" pitchFamily="34" charset="-122"/>
                          <a:ea typeface="微软雅黑" panose="020B0503020204020204" pitchFamily="34" charset="-122"/>
                        </a:rPr>
                        <a:t>6#</a:t>
                      </a:r>
                      <a:endParaRPr lang="zh-CN" sz="16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1600" kern="100" dirty="0">
                          <a:solidFill>
                            <a:schemeClr val="tx1"/>
                          </a:solidFill>
                          <a:latin typeface="微软雅黑" panose="020B0503020204020204" pitchFamily="34" charset="-122"/>
                          <a:ea typeface="微软雅黑" panose="020B0503020204020204" pitchFamily="34" charset="-122"/>
                        </a:rPr>
                        <a:t>30%</a:t>
                      </a:r>
                      <a:endParaRPr lang="zh-CN" sz="1600"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r>
            </a:tbl>
          </a:graphicData>
        </a:graphic>
      </p:graphicFrame>
      <p:sp>
        <p:nvSpPr>
          <p:cNvPr id="7" name="Rectangle 1"/>
          <p:cNvSpPr>
            <a:spLocks noChangeArrowheads="1"/>
          </p:cNvSpPr>
          <p:nvPr/>
        </p:nvSpPr>
        <p:spPr bwMode="auto">
          <a:xfrm>
            <a:off x="762000" y="3761962"/>
            <a:ext cx="2743200" cy="169277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30000"/>
              </a:lnSpc>
              <a:spcBef>
                <a:spcPct val="0"/>
              </a:spcBef>
              <a:spcAft>
                <a:spcPct val="0"/>
              </a:spcAft>
              <a:buClrTx/>
              <a:buSzTx/>
              <a:buFontTx/>
              <a:buNone/>
            </a:pPr>
            <a:r>
              <a:rPr kumimoji="0" lang="zh-CN" altLang="en-US" sz="20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       投入水中计时，至完全溶解。用</a:t>
            </a:r>
            <a:r>
              <a:rPr lang="zh-CN" altLang="en-US" sz="2000" dirty="0">
                <a:latin typeface="微软雅黑" panose="020B0503020204020204" pitchFamily="34" charset="-122"/>
                <a:ea typeface="微软雅黑" panose="020B0503020204020204" pitchFamily="34" charset="-122"/>
              </a:rPr>
              <a:t>氯</a:t>
            </a:r>
            <a:r>
              <a:rPr kumimoji="0" lang="zh-CN" altLang="en-US" sz="20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离子含量快速测定仪分析氯离子析出快慢及浓度。</a:t>
            </a:r>
            <a:endParaRPr kumimoji="0" lang="zh-CN" altLang="en-US" sz="20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p:txBody>
      </p:sp>
      <p:pic>
        <p:nvPicPr>
          <p:cNvPr id="8" name="图片 7" descr="E:\2013年\抗凝冰\文章\样品1.jpg"/>
          <p:cNvPicPr/>
          <p:nvPr/>
        </p:nvPicPr>
        <p:blipFill>
          <a:blip r:embed="rId1" cstate="print"/>
          <a:srcRect/>
          <a:stretch>
            <a:fillRect/>
          </a:stretch>
        </p:blipFill>
        <p:spPr bwMode="auto">
          <a:xfrm>
            <a:off x="6172200" y="3810000"/>
            <a:ext cx="2338070" cy="1802765"/>
          </a:xfrm>
          <a:prstGeom prst="rect">
            <a:avLst/>
          </a:prstGeom>
          <a:noFill/>
          <a:ln w="9525">
            <a:noFill/>
            <a:miter lim="800000"/>
            <a:headEnd/>
            <a:tailEnd/>
          </a:ln>
        </p:spPr>
      </p:pic>
      <p:pic>
        <p:nvPicPr>
          <p:cNvPr id="9" name="图片 8" descr="E:\2013年\抗凝冰\文章\氯离子含量测定仪2.jpg"/>
          <p:cNvPicPr/>
          <p:nvPr/>
        </p:nvPicPr>
        <p:blipFill>
          <a:blip r:embed="rId2" cstate="print"/>
          <a:srcRect/>
          <a:stretch>
            <a:fillRect/>
          </a:stretch>
        </p:blipFill>
        <p:spPr bwMode="auto">
          <a:xfrm>
            <a:off x="3733800" y="3810000"/>
            <a:ext cx="2346325" cy="1802765"/>
          </a:xfrm>
          <a:prstGeom prst="rect">
            <a:avLst/>
          </a:prstGeom>
          <a:noFill/>
          <a:ln w="9525">
            <a:noFill/>
            <a:miter lim="800000"/>
            <a:headEnd/>
            <a:tailEnd/>
          </a:ln>
        </p:spPr>
      </p:pic>
      <p:sp>
        <p:nvSpPr>
          <p:cNvPr id="10"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2</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抗凝冰改性剂研制</a:t>
            </a:r>
            <a:endParaRPr lang="zh-CN" altLang="en-US" sz="3200" b="1" dirty="0">
              <a:solidFill>
                <a:schemeClr val="tx2">
                  <a:lumMod val="75000"/>
                </a:schemeClr>
              </a:solidFill>
              <a:ea typeface="华文中宋" panose="02010600040101010101" pitchFamily="2" charset="-122"/>
            </a:endParaRPr>
          </a:p>
        </p:txBody>
      </p:sp>
      <p:sp>
        <p:nvSpPr>
          <p:cNvPr id="11" name="AutoShape 14"/>
          <p:cNvSpPr>
            <a:spLocks noChangeArrowheads="1"/>
          </p:cNvSpPr>
          <p:nvPr/>
        </p:nvSpPr>
        <p:spPr bwMode="auto">
          <a:xfrm>
            <a:off x="381000" y="1793875"/>
            <a:ext cx="2695575" cy="568325"/>
          </a:xfrm>
          <a:prstGeom prst="roundRect">
            <a:avLst>
              <a:gd name="adj" fmla="val 16667"/>
            </a:avLst>
          </a:prstGeom>
          <a:noFill/>
          <a:ln w="19050" cap="rnd">
            <a:solidFill>
              <a:schemeClr val="tx1"/>
            </a:solidFill>
            <a:prstDash val="dashDot"/>
            <a:round/>
          </a:ln>
          <a:effectLst/>
        </p:spPr>
        <p:txBody>
          <a:bodyPr wrap="none" anchor="ctr"/>
          <a:lstStyle/>
          <a:p>
            <a:r>
              <a:rPr lang="zh-CN" altLang="en-US" sz="2000" b="1" dirty="0" smtClean="0">
                <a:solidFill>
                  <a:schemeClr val="tx2"/>
                </a:solidFill>
                <a:ea typeface="微软雅黑" panose="020B0503020204020204" pitchFamily="34" charset="-122"/>
              </a:rPr>
              <a:t>（</a:t>
            </a:r>
            <a:r>
              <a:rPr lang="en-US" altLang="zh-CN" sz="2000" b="1" dirty="0" smtClean="0">
                <a:solidFill>
                  <a:schemeClr val="tx2"/>
                </a:solidFill>
                <a:ea typeface="微软雅黑" panose="020B0503020204020204" pitchFamily="34" charset="-122"/>
              </a:rPr>
              <a:t>1</a:t>
            </a:r>
            <a:r>
              <a:rPr lang="zh-CN" altLang="en-US" sz="2000" b="1" dirty="0" smtClean="0">
                <a:solidFill>
                  <a:schemeClr val="tx2"/>
                </a:solidFill>
                <a:ea typeface="微软雅黑" panose="020B0503020204020204" pitchFamily="34" charset="-122"/>
              </a:rPr>
              <a:t>） 缓释性能研究</a:t>
            </a:r>
            <a:endParaRPr lang="en-US" altLang="zh-CN" sz="2000" b="1" dirty="0" smtClean="0">
              <a:solidFill>
                <a:schemeClr val="tx2"/>
              </a:solidFill>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custDataLst>
              <p:tags r:id="rId3"/>
            </p:custDataLst>
          </p:nvPr>
        </p:nvGraphicFramePr>
        <p:xfrm>
          <a:off x="426720" y="2786309"/>
          <a:ext cx="3428999" cy="2641036"/>
        </p:xfrm>
        <a:graphic>
          <a:graphicData uri="http://schemas.openxmlformats.org/drawingml/2006/table">
            <a:tbl>
              <a:tblPr/>
              <a:tblGrid>
                <a:gridCol w="1452814"/>
                <a:gridCol w="843702"/>
                <a:gridCol w="1132483"/>
              </a:tblGrid>
              <a:tr h="328229">
                <a:tc gridSpan="3">
                  <a:txBody>
                    <a:bodyPr/>
                    <a:lstStyle/>
                    <a:p>
                      <a:pPr algn="ctr">
                        <a:lnSpc>
                          <a:spcPct val="150000"/>
                        </a:lnSpc>
                        <a:spcAft>
                          <a:spcPts val="0"/>
                        </a:spcAft>
                      </a:pPr>
                      <a:r>
                        <a:rPr lang="zh-CN" sz="1400" b="1" kern="100" dirty="0">
                          <a:latin typeface="Times New Roman" panose="02020603050405020304"/>
                          <a:ea typeface="宋体" panose="02010600030101010101" pitchFamily="2" charset="-122"/>
                          <a:cs typeface="Times New Roman" panose="02020603050405020304"/>
                        </a:rPr>
                        <a:t>时间</a:t>
                      </a:r>
                      <a:r>
                        <a:rPr lang="en-US" sz="1400" b="1" kern="100" dirty="0">
                          <a:latin typeface="Times New Roman" panose="02020603050405020304"/>
                          <a:ea typeface="宋体" panose="02010600030101010101" pitchFamily="2" charset="-122"/>
                          <a:cs typeface="Times New Roman" panose="02020603050405020304"/>
                        </a:rPr>
                        <a:t>x=600s</a:t>
                      </a:r>
                      <a:endParaRPr lang="zh-CN" sz="1400" b="1" kern="100" dirty="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r>
              <a:tr h="328229">
                <a:tc>
                  <a:txBody>
                    <a:bodyPr/>
                    <a:lstStyle/>
                    <a:p>
                      <a:pPr algn="ctr">
                        <a:lnSpc>
                          <a:spcPct val="150000"/>
                        </a:lnSpc>
                        <a:spcAft>
                          <a:spcPts val="0"/>
                        </a:spcAft>
                      </a:pPr>
                      <a:r>
                        <a:rPr lang="zh-CN" sz="1400" b="1" kern="100">
                          <a:latin typeface="Times New Roman" panose="02020603050405020304"/>
                          <a:ea typeface="宋体" panose="02010600030101010101" pitchFamily="2" charset="-122"/>
                          <a:cs typeface="Times New Roman" panose="02020603050405020304"/>
                        </a:rPr>
                        <a:t>编号</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a:latin typeface="Times New Roman" panose="02020603050405020304"/>
                          <a:ea typeface="宋体" panose="02010600030101010101" pitchFamily="2" charset="-122"/>
                          <a:cs typeface="Times New Roman" panose="02020603050405020304"/>
                        </a:rPr>
                        <a:t>含量</a:t>
                      </a:r>
                      <a:r>
                        <a:rPr lang="en-US" sz="1400" b="1" kern="100">
                          <a:latin typeface="Times New Roman" panose="02020603050405020304"/>
                          <a:ea typeface="宋体" panose="02010600030101010101" pitchFamily="2" charset="-122"/>
                          <a:cs typeface="Times New Roman" panose="02020603050405020304"/>
                        </a:rPr>
                        <a:t>%</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latin typeface="Times New Roman" panose="02020603050405020304"/>
                          <a:ea typeface="宋体" panose="02010600030101010101" pitchFamily="2" charset="-122"/>
                          <a:cs typeface="Times New Roman" panose="02020603050405020304"/>
                        </a:rPr>
                        <a:t>浓度</a:t>
                      </a:r>
                      <a:r>
                        <a:rPr lang="en-US" sz="1400" b="1" kern="100" dirty="0">
                          <a:latin typeface="Times New Roman" panose="02020603050405020304"/>
                          <a:ea typeface="宋体" panose="02010600030101010101" pitchFamily="2" charset="-122"/>
                          <a:cs typeface="Times New Roman" panose="02020603050405020304"/>
                        </a:rPr>
                        <a:t>mol/L</a:t>
                      </a:r>
                      <a:endParaRPr lang="zh-CN" sz="1400" b="1" kern="100" dirty="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763">
                <a:tc>
                  <a:txBody>
                    <a:bodyPr/>
                    <a:lstStyle/>
                    <a:p>
                      <a:pPr algn="ctr">
                        <a:lnSpc>
                          <a:spcPct val="150000"/>
                        </a:lnSpc>
                        <a:spcAft>
                          <a:spcPts val="0"/>
                        </a:spcAft>
                      </a:pPr>
                      <a:r>
                        <a:rPr lang="en-US" sz="1400" b="1" kern="100" dirty="0">
                          <a:latin typeface="Times New Roman" panose="02020603050405020304"/>
                          <a:ea typeface="宋体" panose="02010600030101010101" pitchFamily="2" charset="-122"/>
                          <a:cs typeface="Times New Roman" panose="02020603050405020304"/>
                        </a:rPr>
                        <a:t>1#</a:t>
                      </a:r>
                      <a:endParaRPr lang="zh-CN" sz="1400" b="1" kern="100" dirty="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dirty="0">
                          <a:latin typeface="Times New Roman" panose="02020603050405020304"/>
                          <a:ea typeface="宋体" panose="02010600030101010101" pitchFamily="2" charset="-122"/>
                          <a:cs typeface="Times New Roman" panose="02020603050405020304"/>
                        </a:rPr>
                        <a:t>0.4279</a:t>
                      </a:r>
                      <a:endParaRPr lang="zh-CN" sz="1400" b="1" kern="100" dirty="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0.0117</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763">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2#</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0.5419</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0.0142</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763">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3#</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0.4910</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0.0135</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763">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4#</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0.4194</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dirty="0">
                          <a:latin typeface="Times New Roman" panose="02020603050405020304"/>
                          <a:ea typeface="宋体" panose="02010600030101010101" pitchFamily="2" charset="-122"/>
                          <a:cs typeface="Times New Roman" panose="02020603050405020304"/>
                        </a:rPr>
                        <a:t>0.0147</a:t>
                      </a:r>
                      <a:endParaRPr lang="zh-CN" sz="1400" b="1" kern="100" dirty="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763">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5#</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0.4886</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dirty="0">
                          <a:latin typeface="Times New Roman" panose="02020603050405020304"/>
                          <a:ea typeface="宋体" panose="02010600030101010101" pitchFamily="2" charset="-122"/>
                          <a:cs typeface="Times New Roman" panose="02020603050405020304"/>
                        </a:rPr>
                        <a:t>0.0362</a:t>
                      </a:r>
                      <a:endParaRPr lang="zh-CN" sz="1400" b="1" kern="100" dirty="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763">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6#</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a:latin typeface="Times New Roman" panose="02020603050405020304"/>
                          <a:ea typeface="宋体" panose="02010600030101010101" pitchFamily="2" charset="-122"/>
                          <a:cs typeface="Times New Roman" panose="02020603050405020304"/>
                        </a:rPr>
                        <a:t>0.4465</a:t>
                      </a:r>
                      <a:endParaRPr lang="zh-CN" sz="1400" b="1" kern="10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kern="100" dirty="0">
                          <a:latin typeface="Times New Roman" panose="02020603050405020304"/>
                          <a:ea typeface="宋体" panose="02010600030101010101" pitchFamily="2" charset="-122"/>
                          <a:cs typeface="Times New Roman" panose="02020603050405020304"/>
                        </a:rPr>
                        <a:t>0.0153</a:t>
                      </a:r>
                      <a:endParaRPr lang="zh-CN" sz="1400" b="1" kern="100" dirty="0">
                        <a:latin typeface="Times New Roman" panose="02020603050405020304"/>
                        <a:ea typeface="宋体" panose="02010600030101010101" pitchFamily="2" charset="-122"/>
                        <a:cs typeface="Times New Roman" panose="02020603050405020304"/>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304800" y="2362129"/>
            <a:ext cx="3672800" cy="338554"/>
          </a:xfrm>
          <a:prstGeom prst="rect">
            <a:avLst/>
          </a:prstGeom>
          <a:noFill/>
          <a:ln w="9525">
            <a:noFill/>
            <a:miter lim="800000"/>
          </a:ln>
          <a:effectLst/>
        </p:spPr>
        <p:txBody>
          <a:bodyPr vert="horz" wrap="none" lIns="91440" tIns="45720" rIns="91440" bIns="45720" numCol="1" anchor="ctr" anchorCtr="0" compatLnSpc="1">
            <a:spAutoFit/>
          </a:bodyPr>
          <a:lstStyle/>
          <a:p>
            <a:pPr lvl="0" algn="ctr"/>
            <a:r>
              <a:rPr lang="zh-CN" altLang="zh-CN" sz="1600" b="1" dirty="0" smtClean="0">
                <a:latin typeface="宋体" panose="02010600030101010101" pitchFamily="2" charset="-122"/>
                <a:ea typeface="宋体" panose="02010600030101010101" pitchFamily="2" charset="-122"/>
                <a:cs typeface="Times New Roman" panose="02020603050405020304" pitchFamily="18" charset="0"/>
              </a:rPr>
              <a:t>各样品同一时刻氯离子含量及浓度对比</a:t>
            </a:r>
            <a:endParaRPr kumimoji="0" lang="zh-CN" altLang="en-US" sz="16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p:txBody>
      </p:sp>
      <p:graphicFrame>
        <p:nvGraphicFramePr>
          <p:cNvPr id="6" name="图表 5"/>
          <p:cNvGraphicFramePr/>
          <p:nvPr/>
        </p:nvGraphicFramePr>
        <p:xfrm>
          <a:off x="4191000" y="4761230"/>
          <a:ext cx="2616200" cy="189928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7" name="图表 6"/>
          <p:cNvGraphicFramePr/>
          <p:nvPr/>
        </p:nvGraphicFramePr>
        <p:xfrm>
          <a:off x="6858000" y="4761230"/>
          <a:ext cx="2129155" cy="1907540"/>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组合 16"/>
          <p:cNvGrpSpPr/>
          <p:nvPr/>
        </p:nvGrpSpPr>
        <p:grpSpPr>
          <a:xfrm>
            <a:off x="4810760" y="126365"/>
            <a:ext cx="6156643" cy="4674235"/>
            <a:chOff x="340995" y="1676400"/>
            <a:chExt cx="6156643" cy="4674235"/>
          </a:xfrm>
        </p:grpSpPr>
        <p:sp>
          <p:nvSpPr>
            <p:cNvPr id="10" name="流程图: 可选过程 9"/>
            <p:cNvSpPr/>
            <p:nvPr/>
          </p:nvSpPr>
          <p:spPr>
            <a:xfrm>
              <a:off x="340995" y="2014855"/>
              <a:ext cx="4091940" cy="4335780"/>
            </a:xfrm>
            <a:prstGeom prst="flowChartAlternateProcess">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3500000" scaled="1"/>
              <a:tileRect/>
            </a:gradFill>
            <a:ln>
              <a:noFill/>
            </a:ln>
            <a:scene3d>
              <a:camera prst="orthographicFront"/>
              <a:lightRig rig="threePt" dir="t"/>
            </a:scene3d>
            <a:sp3d>
              <a:bevelT prst="angle"/>
            </a:sp3d>
          </p:spPr>
          <p:style>
            <a:lnRef idx="1">
              <a:schemeClr val="accent2"/>
            </a:lnRef>
            <a:fillRef idx="2">
              <a:schemeClr val="accent2"/>
            </a:fillRef>
            <a:effectRef idx="1">
              <a:schemeClr val="accent2"/>
            </a:effectRef>
            <a:fontRef idx="minor">
              <a:schemeClr val="dk1"/>
            </a:fontRef>
          </p:style>
          <p:txBody>
            <a:bodyPr anchor="ctr"/>
            <a:lstStyle/>
            <a:p>
              <a:pPr algn="just">
                <a:lnSpc>
                  <a:spcPct val="130000"/>
                </a:lnSpc>
                <a:buClr>
                  <a:srgbClr val="008000"/>
                </a:buClr>
                <a:buSzPct val="70000"/>
              </a:pPr>
              <a:r>
                <a:rPr lang="en-US" altLang="zh-CN" sz="1400" dirty="0" smtClean="0">
                  <a:latin typeface="微软雅黑" panose="020B0503020204020204" pitchFamily="34" charset="-122"/>
                  <a:ea typeface="微软雅黑" panose="020B0503020204020204" pitchFamily="34" charset="-122"/>
                </a:rPr>
                <a:t> </a:t>
              </a:r>
              <a:endParaRPr lang="en-US" altLang="zh-CN" sz="14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endParaRPr lang="en-US" altLang="zh-CN" sz="14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pPr>
              <a:endParaRPr lang="en-US" altLang="zh-CN" sz="14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r>
                <a:rPr lang="en-US" altLang="zh-CN" sz="1400" dirty="0" smtClean="0">
                  <a:latin typeface="微软雅黑" panose="020B0503020204020204" pitchFamily="34" charset="-122"/>
                  <a:ea typeface="微软雅黑" panose="020B0503020204020204" pitchFamily="34" charset="-122"/>
                </a:rPr>
                <a:t> 2#</a:t>
              </a:r>
              <a:r>
                <a:rPr lang="zh-CN" altLang="en-US" sz="1400" dirty="0" smtClean="0">
                  <a:latin typeface="微软雅黑" panose="020B0503020204020204" pitchFamily="34" charset="-122"/>
                  <a:ea typeface="微软雅黑" panose="020B0503020204020204" pitchFamily="34" charset="-122"/>
                </a:rPr>
                <a:t>样品在</a:t>
              </a:r>
              <a:r>
                <a:rPr lang="en-US" altLang="zh-CN" sz="1400" dirty="0" smtClean="0">
                  <a:latin typeface="微软雅黑" panose="020B0503020204020204" pitchFamily="34" charset="-122"/>
                  <a:ea typeface="微软雅黑" panose="020B0503020204020204" pitchFamily="34" charset="-122"/>
                </a:rPr>
                <a:t>600</a:t>
              </a:r>
              <a:r>
                <a:rPr lang="zh-CN" altLang="en-US" sz="1400" dirty="0" smtClean="0">
                  <a:latin typeface="微软雅黑" panose="020B0503020204020204" pitchFamily="34" charset="-122"/>
                  <a:ea typeface="微软雅黑" panose="020B0503020204020204" pitchFamily="34" charset="-122"/>
                </a:rPr>
                <a:t>秒时的氯离子含量最高，但溶解速率较快，不到</a:t>
              </a:r>
              <a:r>
                <a:rPr lang="en-US" altLang="zh-CN" sz="1400" dirty="0" smtClean="0">
                  <a:latin typeface="微软雅黑" panose="020B0503020204020204" pitchFamily="34" charset="-122"/>
                  <a:ea typeface="微软雅黑" panose="020B0503020204020204" pitchFamily="34" charset="-122"/>
                </a:rPr>
                <a:t>800s</a:t>
              </a:r>
              <a:r>
                <a:rPr lang="zh-CN" altLang="en-US" sz="1400" dirty="0" smtClean="0">
                  <a:latin typeface="微软雅黑" panose="020B0503020204020204" pitchFamily="34" charset="-122"/>
                  <a:ea typeface="微软雅黑" panose="020B0503020204020204" pitchFamily="34" charset="-122"/>
                </a:rPr>
                <a:t>，说明缓释剂效果不佳。</a:t>
              </a:r>
              <a:endParaRPr lang="en-US" altLang="zh-CN" sz="14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endParaRPr lang="en-US" altLang="zh-CN" sz="10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r>
                <a:rPr lang="en-US" altLang="zh-CN" sz="1400" dirty="0" smtClean="0">
                  <a:latin typeface="微软雅黑" panose="020B0503020204020204" pitchFamily="34" charset="-122"/>
                  <a:ea typeface="微软雅黑" panose="020B0503020204020204" pitchFamily="34" charset="-122"/>
                </a:rPr>
                <a:t> 6#</a:t>
              </a:r>
              <a:r>
                <a:rPr lang="zh-CN" altLang="en-US" sz="1400" dirty="0" smtClean="0">
                  <a:latin typeface="微软雅黑" panose="020B0503020204020204" pitchFamily="34" charset="-122"/>
                  <a:ea typeface="微软雅黑" panose="020B0503020204020204" pitchFamily="34" charset="-122"/>
                </a:rPr>
                <a:t>样品的最终溶解时间最长，但水中氯离子含量及浓度较低，说明过长的缓释效果影响了除冰功能性的发挥。</a:t>
              </a:r>
              <a:endParaRPr lang="en-US" altLang="zh-CN" sz="14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endParaRPr lang="en-US" altLang="zh-CN" sz="10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r>
                <a:rPr lang="en-US" altLang="zh-CN" sz="1400" dirty="0" smtClean="0">
                  <a:latin typeface="微软雅黑" panose="020B0503020204020204" pitchFamily="34" charset="-122"/>
                  <a:ea typeface="微软雅黑" panose="020B0503020204020204" pitchFamily="34" charset="-122"/>
                </a:rPr>
                <a:t>5#</a:t>
              </a:r>
              <a:r>
                <a:rPr lang="zh-CN" altLang="en-US" sz="1400" dirty="0" smtClean="0">
                  <a:latin typeface="微软雅黑" panose="020B0503020204020204" pitchFamily="34" charset="-122"/>
                  <a:ea typeface="微软雅黑" panose="020B0503020204020204" pitchFamily="34" charset="-122"/>
                </a:rPr>
                <a:t>样品的最终溶解时间略低于</a:t>
              </a:r>
              <a:r>
                <a:rPr lang="en-US" altLang="zh-CN" sz="1400" dirty="0" smtClean="0">
                  <a:latin typeface="微软雅黑" panose="020B0503020204020204" pitchFamily="34" charset="-122"/>
                  <a:ea typeface="微软雅黑" panose="020B0503020204020204" pitchFamily="34" charset="-122"/>
                </a:rPr>
                <a:t>6#</a:t>
              </a:r>
              <a:r>
                <a:rPr lang="zh-CN" altLang="en-US" sz="1400" dirty="0" smtClean="0">
                  <a:latin typeface="微软雅黑" panose="020B0503020204020204" pitchFamily="34" charset="-122"/>
                  <a:ea typeface="微软雅黑" panose="020B0503020204020204" pitchFamily="34" charset="-122"/>
                </a:rPr>
                <a:t>样品，为</a:t>
              </a:r>
              <a:r>
                <a:rPr lang="en-US" altLang="zh-CN" sz="1400" dirty="0" smtClean="0">
                  <a:latin typeface="微软雅黑" panose="020B0503020204020204" pitchFamily="34" charset="-122"/>
                  <a:ea typeface="微软雅黑" panose="020B0503020204020204" pitchFamily="34" charset="-122"/>
                </a:rPr>
                <a:t>1000</a:t>
              </a:r>
              <a:r>
                <a:rPr lang="zh-CN" altLang="en-US" sz="1400" dirty="0" smtClean="0">
                  <a:latin typeface="微软雅黑" panose="020B0503020204020204" pitchFamily="34" charset="-122"/>
                  <a:ea typeface="微软雅黑" panose="020B0503020204020204" pitchFamily="34" charset="-122"/>
                </a:rPr>
                <a:t>秒。在同一时间（</a:t>
              </a:r>
              <a:r>
                <a:rPr lang="en-US" altLang="zh-CN" sz="1400" dirty="0" smtClean="0">
                  <a:latin typeface="微软雅黑" panose="020B0503020204020204" pitchFamily="34" charset="-122"/>
                  <a:ea typeface="微软雅黑" panose="020B0503020204020204" pitchFamily="34" charset="-122"/>
                </a:rPr>
                <a:t>600</a:t>
              </a:r>
              <a:r>
                <a:rPr lang="zh-CN" altLang="en-US" sz="1400" dirty="0" smtClean="0">
                  <a:latin typeface="微软雅黑" panose="020B0503020204020204" pitchFamily="34" charset="-122"/>
                  <a:ea typeface="微软雅黑" panose="020B0503020204020204" pitchFamily="34" charset="-122"/>
                </a:rPr>
                <a:t>秒时），其氯离子浓度最高。说明其缓释效果较好，盐化物含量丰富。</a:t>
              </a:r>
              <a:endParaRPr lang="en-US" altLang="zh-CN" sz="14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endParaRPr lang="en-US" altLang="zh-CN" sz="10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r>
                <a:rPr lang="en-US" altLang="zh-CN" sz="1400" dirty="0" smtClean="0">
                  <a:latin typeface="微软雅黑" panose="020B0503020204020204" pitchFamily="34" charset="-122"/>
                  <a:ea typeface="微软雅黑" panose="020B0503020204020204" pitchFamily="34" charset="-122"/>
                </a:rPr>
                <a:t> 5#</a:t>
              </a:r>
              <a:r>
                <a:rPr lang="zh-CN" altLang="en-US" sz="1400" dirty="0" smtClean="0">
                  <a:latin typeface="微软雅黑" panose="020B0503020204020204" pitchFamily="34" charset="-122"/>
                  <a:ea typeface="微软雅黑" panose="020B0503020204020204" pitchFamily="34" charset="-122"/>
                </a:rPr>
                <a:t>样品是最终选定的样品，其盐化物与缓释剂的调配比例适中。</a:t>
              </a:r>
              <a:endParaRPr lang="en-US" altLang="zh-CN" sz="14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endParaRPr lang="en-US" altLang="zh-CN" sz="1400" dirty="0" smtClean="0">
                <a:latin typeface="微软雅黑" panose="020B0503020204020204" pitchFamily="34" charset="-122"/>
                <a:ea typeface="微软雅黑" panose="020B0503020204020204" pitchFamily="34" charset="-122"/>
              </a:endParaRPr>
            </a:p>
            <a:p>
              <a:pPr algn="just">
                <a:lnSpc>
                  <a:spcPct val="130000"/>
                </a:lnSpc>
                <a:buClr>
                  <a:srgbClr val="008000"/>
                </a:buClr>
                <a:buSzPct val="70000"/>
                <a:buFont typeface="Wingdings" panose="05000000000000000000" pitchFamily="2" charset="2"/>
                <a:buChar char="p"/>
              </a:pPr>
              <a:endParaRPr lang="en-US" altLang="zh-CN" sz="1400" dirty="0" smtClean="0">
                <a:latin typeface="微软雅黑" panose="020B0503020204020204" pitchFamily="34" charset="-122"/>
                <a:ea typeface="微软雅黑" panose="020B0503020204020204" pitchFamily="34" charset="-122"/>
              </a:endParaRPr>
            </a:p>
          </p:txBody>
        </p:sp>
        <p:sp>
          <p:nvSpPr>
            <p:cNvPr id="11" name="TextBox 1"/>
            <p:cNvSpPr txBox="1">
              <a:spLocks noChangeArrowheads="1"/>
            </p:cNvSpPr>
            <p:nvPr/>
          </p:nvSpPr>
          <p:spPr bwMode="auto">
            <a:xfrm>
              <a:off x="4876800" y="1676400"/>
              <a:ext cx="1620838" cy="338554"/>
            </a:xfrm>
            <a:prstGeom prst="rect">
              <a:avLst/>
            </a:prstGeom>
            <a:noFill/>
            <a:ln w="9525">
              <a:noFill/>
              <a:miter lim="800000"/>
            </a:ln>
          </p:spPr>
          <p:txBody>
            <a:bodyPr>
              <a:spAutoFit/>
            </a:bodyPr>
            <a:lstStyle/>
            <a:p>
              <a:r>
                <a:rPr lang="zh-CN" altLang="en-US" sz="1600" dirty="0" smtClean="0">
                  <a:solidFill>
                    <a:srgbClr val="0000CC"/>
                  </a:solidFill>
                  <a:latin typeface="微软雅黑" panose="020B0503020204020204" pitchFamily="34" charset="-122"/>
                  <a:ea typeface="微软雅黑" panose="020B0503020204020204" pitchFamily="34" charset="-122"/>
                </a:rPr>
                <a:t>试验结论</a:t>
              </a:r>
              <a:endParaRPr lang="zh-CN" altLang="en-US" sz="1600" dirty="0">
                <a:solidFill>
                  <a:srgbClr val="0000CC"/>
                </a:solidFill>
                <a:latin typeface="微软雅黑" panose="020B0503020204020204" pitchFamily="34" charset="-122"/>
                <a:ea typeface="微软雅黑" panose="020B0503020204020204" pitchFamily="34" charset="-122"/>
              </a:endParaRPr>
            </a:p>
          </p:txBody>
        </p:sp>
      </p:grpSp>
      <p:sp>
        <p:nvSpPr>
          <p:cNvPr id="13" name="圆角矩形 12"/>
          <p:cNvSpPr/>
          <p:nvPr/>
        </p:nvSpPr>
        <p:spPr>
          <a:xfrm>
            <a:off x="254635" y="1495425"/>
            <a:ext cx="4112260" cy="781050"/>
          </a:xfrm>
          <a:prstGeom prst="round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zh-CN" altLang="zh-CN" sz="1200" dirty="0" smtClean="0">
                <a:solidFill>
                  <a:schemeClr val="tx1"/>
                </a:solidFill>
                <a:latin typeface="微软雅黑" panose="020B0503020204020204" pitchFamily="34" charset="-122"/>
                <a:ea typeface="微软雅黑" panose="020B0503020204020204" pitchFamily="34" charset="-122"/>
              </a:rPr>
              <a:t>缓释剂的掺加，有助于降低盐分子的析出速率，从而提高抗凝冰改性剂的耐久性</a:t>
            </a:r>
            <a:r>
              <a:rPr lang="zh-CN" altLang="en-US" sz="1200" dirty="0" smtClean="0">
                <a:solidFill>
                  <a:schemeClr val="tx1"/>
                </a:solidFill>
                <a:latin typeface="微软雅黑" panose="020B0503020204020204" pitchFamily="34" charset="-122"/>
                <a:ea typeface="微软雅黑" panose="020B0503020204020204" pitchFamily="34" charset="-122"/>
              </a:rPr>
              <a:t>。</a:t>
            </a:r>
            <a:r>
              <a:rPr lang="zh-CN" altLang="zh-CN" sz="1200" dirty="0" smtClean="0">
                <a:solidFill>
                  <a:schemeClr val="tx1"/>
                </a:solidFill>
                <a:latin typeface="微软雅黑" panose="020B0503020204020204" pitchFamily="34" charset="-122"/>
                <a:ea typeface="微软雅黑" panose="020B0503020204020204" pitchFamily="34" charset="-122"/>
              </a:rPr>
              <a:t>同时，氯离子含量未有明显降低，保证了抗凝冰改性剂的功能性</a:t>
            </a:r>
            <a:r>
              <a:rPr lang="zh-CN" altLang="en-US" sz="1200" dirty="0" smtClean="0">
                <a:solidFill>
                  <a:schemeClr val="tx1"/>
                </a:solidFill>
                <a:latin typeface="微软雅黑" panose="020B0503020204020204" pitchFamily="34" charset="-122"/>
                <a:ea typeface="微软雅黑" panose="020B0503020204020204" pitchFamily="34" charset="-122"/>
              </a:rPr>
              <a:t>。</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2" name="Text Box 4"/>
          <p:cNvSpPr txBox="1">
            <a:spLocks noChangeArrowheads="1"/>
          </p:cNvSpPr>
          <p:nvPr/>
        </p:nvSpPr>
        <p:spPr bwMode="auto">
          <a:xfrm>
            <a:off x="990600" y="12065"/>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2</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抗凝冰改性剂研制</a:t>
            </a:r>
            <a:endParaRPr lang="zh-CN" altLang="en-US" sz="3200" b="1" dirty="0">
              <a:solidFill>
                <a:schemeClr val="tx2">
                  <a:lumMod val="75000"/>
                </a:schemeClr>
              </a:solidFill>
              <a:ea typeface="华文中宋" panose="02010600040101010101" pitchFamily="2" charset="-122"/>
            </a:endParaRPr>
          </a:p>
        </p:txBody>
      </p:sp>
      <p:sp>
        <p:nvSpPr>
          <p:cNvPr id="18" name="AutoShape 14"/>
          <p:cNvSpPr>
            <a:spLocks noChangeArrowheads="1"/>
          </p:cNvSpPr>
          <p:nvPr/>
        </p:nvSpPr>
        <p:spPr bwMode="auto">
          <a:xfrm>
            <a:off x="1371600" y="762000"/>
            <a:ext cx="2668905" cy="568325"/>
          </a:xfrm>
          <a:prstGeom prst="roundRect">
            <a:avLst>
              <a:gd name="adj" fmla="val 16667"/>
            </a:avLst>
          </a:prstGeom>
          <a:noFill/>
          <a:ln w="19050" cap="rnd">
            <a:solidFill>
              <a:schemeClr val="tx1"/>
            </a:solidFill>
            <a:prstDash val="dashDot"/>
            <a:round/>
          </a:ln>
          <a:effectLst/>
        </p:spPr>
        <p:txBody>
          <a:bodyPr wrap="none" anchor="ctr"/>
          <a:lstStyle/>
          <a:p>
            <a:r>
              <a:rPr lang="zh-CN" altLang="en-US" sz="2000" b="1" dirty="0" smtClean="0">
                <a:solidFill>
                  <a:schemeClr val="tx2"/>
                </a:solidFill>
                <a:ea typeface="微软雅黑" panose="020B0503020204020204" pitchFamily="34" charset="-122"/>
              </a:rPr>
              <a:t>（</a:t>
            </a:r>
            <a:r>
              <a:rPr lang="en-US" altLang="zh-CN" sz="2000" b="1" dirty="0" smtClean="0">
                <a:solidFill>
                  <a:schemeClr val="tx2"/>
                </a:solidFill>
                <a:ea typeface="微软雅黑" panose="020B0503020204020204" pitchFamily="34" charset="-122"/>
              </a:rPr>
              <a:t>1</a:t>
            </a:r>
            <a:r>
              <a:rPr lang="zh-CN" altLang="en-US" sz="2000" b="1" dirty="0" smtClean="0">
                <a:solidFill>
                  <a:schemeClr val="tx2"/>
                </a:solidFill>
                <a:ea typeface="微软雅黑" panose="020B0503020204020204" pitchFamily="34" charset="-122"/>
              </a:rPr>
              <a:t>）缓释性能研究</a:t>
            </a:r>
            <a:endParaRPr lang="en-US" altLang="zh-CN" sz="2000" b="1" dirty="0" smtClean="0">
              <a:solidFill>
                <a:schemeClr val="tx2"/>
              </a:solidFill>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横卷形 4"/>
          <p:cNvSpPr/>
          <p:nvPr/>
        </p:nvSpPr>
        <p:spPr>
          <a:xfrm>
            <a:off x="381000" y="3124200"/>
            <a:ext cx="3276600" cy="2514600"/>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buFont typeface="Wingdings" panose="05000000000000000000" pitchFamily="2" charset="2"/>
              <a:buChar char="Ø"/>
            </a:pPr>
            <a:r>
              <a:rPr lang="zh-CN" altLang="en-US" sz="2000" b="1" dirty="0" smtClean="0">
                <a:solidFill>
                  <a:srgbClr val="000000"/>
                </a:solidFill>
                <a:latin typeface="华文楷体" panose="02010600040101010101" pitchFamily="2" charset="-122"/>
                <a:ea typeface="华文楷体" panose="02010600040101010101" pitchFamily="2" charset="-122"/>
              </a:rPr>
              <a:t>利用冻融劈裂试验确定掺量</a:t>
            </a:r>
            <a:endParaRPr lang="en-US" altLang="zh-CN" sz="2000" b="1" dirty="0" smtClean="0">
              <a:solidFill>
                <a:srgbClr val="000000"/>
              </a:solidFill>
              <a:effectLst/>
              <a:latin typeface="华文楷体" panose="02010600040101010101" pitchFamily="2" charset="-122"/>
              <a:ea typeface="华文楷体" panose="02010600040101010101" pitchFamily="2" charset="-122"/>
            </a:endParaRPr>
          </a:p>
          <a:p>
            <a:pPr>
              <a:buFont typeface="Wingdings" panose="05000000000000000000" pitchFamily="2" charset="2"/>
              <a:buChar char="Ø"/>
            </a:pPr>
            <a:r>
              <a:rPr lang="en-US" altLang="zh-CN" sz="2000" b="1" dirty="0" smtClean="0">
                <a:solidFill>
                  <a:srgbClr val="000000"/>
                </a:solidFill>
                <a:latin typeface="华文楷体" panose="02010600040101010101" pitchFamily="2" charset="-122"/>
                <a:ea typeface="华文楷体" panose="02010600040101010101" pitchFamily="2" charset="-122"/>
              </a:rPr>
              <a:t>2%</a:t>
            </a:r>
            <a:r>
              <a:rPr lang="zh-CN" altLang="en-US" sz="2000" b="1" dirty="0" smtClean="0">
                <a:solidFill>
                  <a:srgbClr val="000000"/>
                </a:solidFill>
                <a:latin typeface="华文楷体" panose="02010600040101010101" pitchFamily="2" charset="-122"/>
                <a:ea typeface="华文楷体" panose="02010600040101010101" pitchFamily="2" charset="-122"/>
              </a:rPr>
              <a:t>、</a:t>
            </a:r>
            <a:r>
              <a:rPr lang="en-US" altLang="zh-CN" sz="2000" b="1" dirty="0">
                <a:solidFill>
                  <a:srgbClr val="000000"/>
                </a:solidFill>
                <a:latin typeface="华文楷体" panose="02010600040101010101" pitchFamily="2" charset="-122"/>
                <a:ea typeface="华文楷体" panose="02010600040101010101" pitchFamily="2" charset="-122"/>
              </a:rPr>
              <a:t>5</a:t>
            </a:r>
            <a:r>
              <a:rPr lang="en-US" altLang="zh-CN" sz="2000" b="1" dirty="0" smtClean="0">
                <a:solidFill>
                  <a:srgbClr val="000000"/>
                </a:solidFill>
                <a:latin typeface="华文楷体" panose="02010600040101010101" pitchFamily="2" charset="-122"/>
                <a:ea typeface="华文楷体" panose="02010600040101010101" pitchFamily="2" charset="-122"/>
              </a:rPr>
              <a:t>%</a:t>
            </a:r>
            <a:r>
              <a:rPr lang="zh-CN" altLang="en-US" sz="2000" b="1" dirty="0" smtClean="0">
                <a:solidFill>
                  <a:srgbClr val="000000"/>
                </a:solidFill>
                <a:latin typeface="华文楷体" panose="02010600040101010101" pitchFamily="2" charset="-122"/>
                <a:ea typeface="华文楷体" panose="02010600040101010101" pitchFamily="2" charset="-122"/>
              </a:rPr>
              <a:t>、</a:t>
            </a:r>
            <a:r>
              <a:rPr lang="en-US" altLang="zh-CN" sz="2000" b="1" dirty="0" smtClean="0">
                <a:solidFill>
                  <a:srgbClr val="000000"/>
                </a:solidFill>
                <a:latin typeface="华文楷体" panose="02010600040101010101" pitchFamily="2" charset="-122"/>
                <a:ea typeface="华文楷体" panose="02010600040101010101" pitchFamily="2" charset="-122"/>
              </a:rPr>
              <a:t>6%</a:t>
            </a:r>
            <a:r>
              <a:rPr lang="zh-CN" altLang="en-US" sz="2000" b="1" dirty="0">
                <a:solidFill>
                  <a:srgbClr val="000000"/>
                </a:solidFill>
                <a:latin typeface="华文楷体" panose="02010600040101010101" pitchFamily="2" charset="-122"/>
                <a:ea typeface="华文楷体" panose="02010600040101010101" pitchFamily="2" charset="-122"/>
              </a:rPr>
              <a:t>三</a:t>
            </a:r>
            <a:r>
              <a:rPr lang="zh-CN" altLang="en-US" sz="2000" b="1" dirty="0" smtClean="0">
                <a:solidFill>
                  <a:srgbClr val="000000"/>
                </a:solidFill>
                <a:latin typeface="华文楷体" panose="02010600040101010101" pitchFamily="2" charset="-122"/>
                <a:ea typeface="华文楷体" panose="02010600040101010101" pitchFamily="2" charset="-122"/>
              </a:rPr>
              <a:t>个掺量绘制曲线图</a:t>
            </a:r>
            <a:endParaRPr lang="en-US" altLang="zh-CN" sz="2000" b="1" dirty="0" smtClean="0">
              <a:solidFill>
                <a:srgbClr val="000000"/>
              </a:solidFill>
              <a:latin typeface="华文楷体" panose="02010600040101010101" pitchFamily="2" charset="-122"/>
              <a:ea typeface="华文楷体" panose="02010600040101010101" pitchFamily="2" charset="-122"/>
            </a:endParaRPr>
          </a:p>
          <a:p>
            <a:pPr>
              <a:buFont typeface="Wingdings" panose="05000000000000000000" pitchFamily="2" charset="2"/>
              <a:buChar char="Ø"/>
            </a:pPr>
            <a:r>
              <a:rPr lang="zh-CN" altLang="en-US" sz="2000" b="1" dirty="0" smtClean="0">
                <a:solidFill>
                  <a:srgbClr val="000000"/>
                </a:solidFill>
                <a:latin typeface="华文楷体" panose="02010600040101010101" pitchFamily="2" charset="-122"/>
                <a:ea typeface="华文楷体" panose="02010600040101010101" pitchFamily="2" charset="-122"/>
              </a:rPr>
              <a:t>由图，</a:t>
            </a:r>
            <a:r>
              <a:rPr lang="en-US" altLang="zh-CN" sz="2000" b="1" dirty="0" smtClean="0">
                <a:solidFill>
                  <a:srgbClr val="000000"/>
                </a:solidFill>
                <a:latin typeface="华文楷体" panose="02010600040101010101" pitchFamily="2" charset="-122"/>
                <a:ea typeface="华文楷体" panose="02010600040101010101" pitchFamily="2" charset="-122"/>
              </a:rPr>
              <a:t>5%</a:t>
            </a:r>
            <a:r>
              <a:rPr lang="zh-CN" altLang="en-US" sz="2000" b="1" dirty="0" smtClean="0">
                <a:solidFill>
                  <a:srgbClr val="000000"/>
                </a:solidFill>
                <a:latin typeface="华文楷体" panose="02010600040101010101" pitchFamily="2" charset="-122"/>
                <a:ea typeface="华文楷体" panose="02010600040101010101" pitchFamily="2" charset="-122"/>
              </a:rPr>
              <a:t>时为最佳掺量</a:t>
            </a:r>
            <a:endParaRPr lang="zh-CN" altLang="en-US" sz="2000" b="1" dirty="0">
              <a:solidFill>
                <a:srgbClr val="000000"/>
              </a:solidFill>
              <a:effectLst/>
              <a:latin typeface="华文楷体" panose="02010600040101010101" pitchFamily="2" charset="-122"/>
              <a:ea typeface="华文楷体" panose="02010600040101010101" pitchFamily="2" charset="-122"/>
            </a:endParaRPr>
          </a:p>
        </p:txBody>
      </p:sp>
      <p:graphicFrame>
        <p:nvGraphicFramePr>
          <p:cNvPr id="6" name="图表 5"/>
          <p:cNvGraphicFramePr/>
          <p:nvPr/>
        </p:nvGraphicFramePr>
        <p:xfrm>
          <a:off x="3962400" y="1676400"/>
          <a:ext cx="4572000" cy="2743200"/>
        </p:xfrm>
        <a:graphic>
          <a:graphicData uri="http://schemas.openxmlformats.org/drawingml/2006/chart">
            <c:chart xmlns:c="http://schemas.openxmlformats.org/drawingml/2006/chart" xmlns:r="http://schemas.openxmlformats.org/officeDocument/2006/relationships" r:id="rId1"/>
          </a:graphicData>
        </a:graphic>
      </p:graphicFrame>
      <p:sp>
        <p:nvSpPr>
          <p:cNvPr id="8" name="Rectangle 1"/>
          <p:cNvSpPr>
            <a:spLocks noChangeArrowheads="1"/>
          </p:cNvSpPr>
          <p:nvPr/>
        </p:nvSpPr>
        <p:spPr bwMode="auto">
          <a:xfrm>
            <a:off x="4343400" y="4724400"/>
            <a:ext cx="4419600" cy="1384995"/>
          </a:xfrm>
          <a:prstGeom prst="rect">
            <a:avLst/>
          </a:prstGeom>
          <a:noFill/>
          <a:ln w="9525">
            <a:noFill/>
            <a:miter lim="800000"/>
          </a:ln>
          <a:effectLst/>
        </p:spPr>
        <p:txBody>
          <a:bodyPr vert="horz" wrap="square" lIns="91440" tIns="45720" rIns="91440" bIns="45720" numCol="1" anchor="ctr" anchorCtr="0" compatLnSpc="1">
            <a:spAutoFit/>
          </a:bodyPr>
          <a:lstStyle/>
          <a:p>
            <a:pPr algn="just">
              <a:lnSpc>
                <a:spcPct val="150000"/>
              </a:lnSpc>
              <a:buFont typeface="Wingdings" panose="05000000000000000000" pitchFamily="2" charset="2"/>
              <a:buChar char="ü"/>
            </a:pPr>
            <a:r>
              <a:rPr lang="en-US" altLang="zh-CN" sz="1400" dirty="0" smtClean="0"/>
              <a:t> </a:t>
            </a:r>
            <a:r>
              <a:rPr lang="zh-CN" altLang="zh-CN" sz="1400" dirty="0" smtClean="0"/>
              <a:t>随</a:t>
            </a:r>
            <a:r>
              <a:rPr lang="zh-CN" altLang="en-US" sz="1400" dirty="0" smtClean="0"/>
              <a:t>抗</a:t>
            </a:r>
            <a:r>
              <a:rPr lang="zh-CN" altLang="zh-CN" sz="1400" dirty="0" smtClean="0"/>
              <a:t>凝冰材料的添加，冻融循环后的强度逐渐增大</a:t>
            </a:r>
            <a:r>
              <a:rPr lang="zh-CN" altLang="en-US" sz="1400" dirty="0" smtClean="0"/>
              <a:t>。</a:t>
            </a:r>
            <a:endParaRPr lang="en-US" altLang="zh-CN" sz="1400" dirty="0" smtClean="0"/>
          </a:p>
          <a:p>
            <a:pPr algn="just">
              <a:lnSpc>
                <a:spcPct val="150000"/>
              </a:lnSpc>
              <a:buFont typeface="Wingdings" panose="05000000000000000000" pitchFamily="2" charset="2"/>
              <a:buChar char="ü"/>
            </a:pPr>
            <a:r>
              <a:rPr lang="en-US" altLang="zh-CN" sz="1400" dirty="0" smtClean="0"/>
              <a:t> </a:t>
            </a:r>
            <a:r>
              <a:rPr lang="zh-CN" altLang="en-US" sz="1400" dirty="0" smtClean="0"/>
              <a:t>这是因为抗</a:t>
            </a:r>
            <a:r>
              <a:rPr lang="zh-CN" altLang="zh-CN" sz="1400" dirty="0" smtClean="0"/>
              <a:t>凝冰材料的强度起到一定的作用，导致加入抗凝冰材料</a:t>
            </a:r>
            <a:r>
              <a:rPr lang="zh-CN" altLang="en-US" sz="1400" dirty="0" smtClean="0"/>
              <a:t>后</a:t>
            </a:r>
            <a:r>
              <a:rPr lang="zh-CN" altLang="zh-CN" sz="1400" dirty="0" smtClean="0"/>
              <a:t>的强度</a:t>
            </a:r>
            <a:r>
              <a:rPr lang="zh-CN" altLang="en-US" sz="1400" dirty="0" smtClean="0"/>
              <a:t>比未加时</a:t>
            </a:r>
            <a:r>
              <a:rPr lang="zh-CN" altLang="zh-CN" sz="1400" dirty="0" smtClean="0"/>
              <a:t>高</a:t>
            </a:r>
            <a:r>
              <a:rPr lang="zh-CN" altLang="en-US" sz="1400" dirty="0" smtClean="0"/>
              <a:t>。</a:t>
            </a:r>
            <a:endParaRPr lang="en-US" altLang="zh-CN" sz="1400" dirty="0" smtClean="0"/>
          </a:p>
          <a:p>
            <a:pPr algn="just">
              <a:lnSpc>
                <a:spcPct val="150000"/>
              </a:lnSpc>
              <a:buFont typeface="Wingdings" panose="05000000000000000000" pitchFamily="2" charset="2"/>
              <a:buChar char="ü"/>
            </a:pPr>
            <a:r>
              <a:rPr lang="en-US" altLang="zh-CN" sz="1400" dirty="0" smtClean="0"/>
              <a:t> </a:t>
            </a:r>
            <a:r>
              <a:rPr lang="zh-CN" altLang="zh-CN" sz="1400" dirty="0" smtClean="0"/>
              <a:t>这种趋势</a:t>
            </a:r>
            <a:r>
              <a:rPr lang="zh-CN" altLang="en-US" sz="1400" dirty="0" smtClean="0"/>
              <a:t>直至掺量为</a:t>
            </a:r>
            <a:r>
              <a:rPr lang="en-US" altLang="zh-CN" sz="1400" dirty="0" smtClean="0"/>
              <a:t>5%</a:t>
            </a:r>
            <a:r>
              <a:rPr lang="zh-CN" altLang="en-US" sz="1400" dirty="0" smtClean="0"/>
              <a:t>时达到顶峰。</a:t>
            </a:r>
            <a:endParaRPr lang="zh-CN" altLang="zh-CN" sz="1400" dirty="0" smtClean="0"/>
          </a:p>
        </p:txBody>
      </p:sp>
      <p:sp>
        <p:nvSpPr>
          <p:cNvPr id="9"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smtClean="0">
                <a:solidFill>
                  <a:schemeClr val="tx2">
                    <a:lumMod val="75000"/>
                  </a:schemeClr>
                </a:solidFill>
                <a:ea typeface="华文中宋" panose="02010600040101010101" pitchFamily="2" charset="-122"/>
              </a:rPr>
              <a:t>2 .</a:t>
            </a:r>
            <a:r>
              <a:rPr lang="zh-CN" altLang="en-US" sz="3200" b="1" dirty="0" smtClean="0">
                <a:solidFill>
                  <a:schemeClr val="tx2">
                    <a:lumMod val="75000"/>
                  </a:schemeClr>
                </a:solidFill>
                <a:ea typeface="华文中宋" panose="02010600040101010101" pitchFamily="2" charset="-122"/>
              </a:rPr>
              <a:t>抗凝冰改性剂研制</a:t>
            </a:r>
            <a:endParaRPr lang="zh-CN" altLang="en-US" sz="3200" b="1" dirty="0">
              <a:solidFill>
                <a:schemeClr val="tx2">
                  <a:lumMod val="75000"/>
                </a:schemeClr>
              </a:solidFill>
              <a:ea typeface="华文中宋" panose="02010600040101010101" pitchFamily="2" charset="-122"/>
            </a:endParaRPr>
          </a:p>
        </p:txBody>
      </p:sp>
      <p:sp>
        <p:nvSpPr>
          <p:cNvPr id="10" name="AutoShape 14"/>
          <p:cNvSpPr>
            <a:spLocks noChangeArrowheads="1"/>
          </p:cNvSpPr>
          <p:nvPr/>
        </p:nvSpPr>
        <p:spPr bwMode="auto">
          <a:xfrm>
            <a:off x="381000" y="1793875"/>
            <a:ext cx="1828800" cy="568325"/>
          </a:xfrm>
          <a:prstGeom prst="roundRect">
            <a:avLst>
              <a:gd name="adj" fmla="val 16667"/>
            </a:avLst>
          </a:prstGeom>
          <a:noFill/>
          <a:ln w="19050" cap="rnd">
            <a:solidFill>
              <a:schemeClr val="tx1"/>
            </a:solidFill>
            <a:prstDash val="dashDot"/>
            <a:round/>
          </a:ln>
          <a:effectLst/>
        </p:spPr>
        <p:txBody>
          <a:bodyPr wrap="none" anchor="ctr"/>
          <a:lstStyle/>
          <a:p>
            <a:r>
              <a:rPr lang="zh-CN" altLang="en-US" sz="2000" b="1" dirty="0" smtClean="0">
                <a:solidFill>
                  <a:schemeClr val="tx2"/>
                </a:solidFill>
                <a:ea typeface="微软雅黑" panose="020B0503020204020204" pitchFamily="34" charset="-122"/>
              </a:rPr>
              <a:t>（</a:t>
            </a:r>
            <a:r>
              <a:rPr lang="en-US" altLang="zh-CN" sz="2000" b="1" dirty="0" smtClean="0">
                <a:solidFill>
                  <a:schemeClr val="tx2"/>
                </a:solidFill>
                <a:ea typeface="微软雅黑" panose="020B0503020204020204" pitchFamily="34" charset="-122"/>
              </a:rPr>
              <a:t>2</a:t>
            </a:r>
            <a:r>
              <a:rPr lang="zh-CN" altLang="en-US" sz="2000" b="1" dirty="0" smtClean="0">
                <a:solidFill>
                  <a:schemeClr val="tx2"/>
                </a:solidFill>
                <a:ea typeface="微软雅黑" panose="020B0503020204020204" pitchFamily="34" charset="-122"/>
              </a:rPr>
              <a:t>）掺量确定</a:t>
            </a:r>
            <a:endParaRPr lang="en-US" altLang="zh-CN" sz="2000" b="1" dirty="0" smtClean="0">
              <a:solidFill>
                <a:schemeClr val="tx2"/>
              </a:solidFill>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5" name="Picture 1" descr="C:\Documents and Settings\dell\Application Data\Tencent\Users\67503830\QQ\WinTemp\RichOle\Q(2B1FL9QQ{ZJI_Y[Y8JQJQ.jpg"/>
          <p:cNvPicPr>
            <a:picLocks noChangeAspect="1" noChangeArrowheads="1"/>
          </p:cNvPicPr>
          <p:nvPr/>
        </p:nvPicPr>
        <p:blipFill>
          <a:blip r:embed="rId1" cstate="print"/>
          <a:srcRect/>
          <a:stretch>
            <a:fillRect/>
          </a:stretch>
        </p:blipFill>
        <p:spPr bwMode="auto">
          <a:xfrm>
            <a:off x="4572000" y="2819400"/>
            <a:ext cx="1981200" cy="1600200"/>
          </a:xfrm>
          <a:prstGeom prst="rect">
            <a:avLst/>
          </a:prstGeom>
          <a:noFill/>
        </p:spPr>
      </p:pic>
      <p:pic>
        <p:nvPicPr>
          <p:cNvPr id="4" name="图片 3" descr="C:\Documents and Settings\dell\Application Data\Tencent\Users\67503830\QQ\WinTemp\RichOle\YVGY{M`H3(8(YT}JW28V88H.jpg"/>
          <p:cNvPicPr/>
          <p:nvPr/>
        </p:nvPicPr>
        <p:blipFill>
          <a:blip r:embed="rId2" cstate="print"/>
          <a:srcRect/>
          <a:stretch>
            <a:fillRect/>
          </a:stretch>
        </p:blipFill>
        <p:spPr bwMode="auto">
          <a:xfrm>
            <a:off x="6477000" y="2819400"/>
            <a:ext cx="2076450" cy="1609725"/>
          </a:xfrm>
          <a:prstGeom prst="rect">
            <a:avLst/>
          </a:prstGeom>
          <a:noFill/>
          <a:ln w="9525">
            <a:noFill/>
            <a:miter lim="800000"/>
            <a:headEnd/>
            <a:tailEnd/>
          </a:ln>
        </p:spPr>
      </p:pic>
      <p:sp>
        <p:nvSpPr>
          <p:cNvPr id="5" name="AutoShape 14"/>
          <p:cNvSpPr>
            <a:spLocks noChangeArrowheads="1"/>
          </p:cNvSpPr>
          <p:nvPr/>
        </p:nvSpPr>
        <p:spPr bwMode="auto">
          <a:xfrm>
            <a:off x="609600" y="1793875"/>
            <a:ext cx="3200400" cy="568325"/>
          </a:xfrm>
          <a:prstGeom prst="roundRect">
            <a:avLst>
              <a:gd name="adj" fmla="val 16667"/>
            </a:avLst>
          </a:prstGeom>
          <a:noFill/>
          <a:ln w="19050" cap="rnd">
            <a:solidFill>
              <a:schemeClr val="tx1"/>
            </a:solidFill>
            <a:prstDash val="dashDot"/>
            <a:round/>
          </a:ln>
          <a:effectLst/>
        </p:spPr>
        <p:txBody>
          <a:bodyPr wrap="none" anchor="ctr"/>
          <a:lstStyle/>
          <a:p>
            <a:pPr algn="ctr"/>
            <a:r>
              <a:rPr lang="zh-CN" altLang="en-US" sz="2000" b="1" dirty="0" smtClean="0">
                <a:solidFill>
                  <a:schemeClr val="tx2"/>
                </a:solidFill>
                <a:ea typeface="微软雅黑" panose="020B0503020204020204" pitchFamily="34" charset="-122"/>
              </a:rPr>
              <a:t>（</a:t>
            </a:r>
            <a:r>
              <a:rPr lang="en-US" altLang="zh-CN" sz="2000" b="1" dirty="0" smtClean="0">
                <a:solidFill>
                  <a:schemeClr val="tx2"/>
                </a:solidFill>
                <a:ea typeface="微软雅黑" panose="020B0503020204020204" pitchFamily="34" charset="-122"/>
              </a:rPr>
              <a:t>1</a:t>
            </a:r>
            <a:r>
              <a:rPr lang="zh-CN" altLang="en-US" sz="2000" b="1" dirty="0" smtClean="0">
                <a:solidFill>
                  <a:schemeClr val="tx2"/>
                </a:solidFill>
                <a:ea typeface="微软雅黑" panose="020B0503020204020204" pitchFamily="34" charset="-122"/>
              </a:rPr>
              <a:t>）  融雪抗凝冰效果试验</a:t>
            </a:r>
            <a:endParaRPr lang="en-US" altLang="zh-CN" sz="2000" b="1" dirty="0" smtClean="0">
              <a:solidFill>
                <a:schemeClr val="tx2"/>
              </a:solidFill>
              <a:ea typeface="微软雅黑" panose="020B0503020204020204" pitchFamily="34" charset="-122"/>
            </a:endParaRPr>
          </a:p>
        </p:txBody>
      </p:sp>
      <p:sp>
        <p:nvSpPr>
          <p:cNvPr id="6" name="Rectangle 1"/>
          <p:cNvSpPr>
            <a:spLocks noChangeArrowheads="1"/>
          </p:cNvSpPr>
          <p:nvPr/>
        </p:nvSpPr>
        <p:spPr bwMode="auto">
          <a:xfrm>
            <a:off x="533400" y="2686109"/>
            <a:ext cx="3657600" cy="1292662"/>
          </a:xfrm>
          <a:prstGeom prst="rect">
            <a:avLst/>
          </a:prstGeom>
          <a:noFill/>
          <a:ln w="9525">
            <a:noFill/>
            <a:miter lim="800000"/>
          </a:ln>
          <a:effectLst/>
        </p:spPr>
        <p:txBody>
          <a:bodyPr vert="horz" wrap="square" lIns="91440" tIns="45720" rIns="91440" bIns="45720" numCol="1" anchor="ctr" anchorCtr="0" compatLnSpc="1">
            <a:spAutoFit/>
          </a:bodyPr>
          <a:lstStyle/>
          <a:p>
            <a:pPr algn="just">
              <a:lnSpc>
                <a:spcPct val="130000"/>
              </a:lnSpc>
            </a:pPr>
            <a:r>
              <a:rPr lang="zh-CN" altLang="en-US" sz="2000" dirty="0" smtClean="0">
                <a:solidFill>
                  <a:srgbClr val="C00000"/>
                </a:solidFill>
                <a:latin typeface="微软雅黑" panose="020B0503020204020204" pitchFamily="34" charset="-122"/>
                <a:ea typeface="微软雅黑" panose="020B0503020204020204" pitchFamily="34" charset="-122"/>
              </a:rPr>
              <a:t>试验方法：</a:t>
            </a:r>
            <a:r>
              <a:rPr lang="en-US" altLang="zh-CN" sz="2000" dirty="0" smtClean="0">
                <a:solidFill>
                  <a:srgbClr val="C00000"/>
                </a:solidFill>
                <a:latin typeface="微软雅黑" panose="020B0503020204020204" pitchFamily="34" charset="-122"/>
                <a:ea typeface="微软雅黑" panose="020B0503020204020204" pitchFamily="34" charset="-122"/>
              </a:rPr>
              <a:t>       </a:t>
            </a:r>
            <a:r>
              <a:rPr lang="en-US" altLang="zh-CN" sz="2000" dirty="0" smtClean="0">
                <a:latin typeface="微软雅黑" panose="020B0503020204020204" pitchFamily="34" charset="-122"/>
                <a:ea typeface="微软雅黑" panose="020B0503020204020204" pitchFamily="34" charset="-122"/>
              </a:rPr>
              <a:t>      </a:t>
            </a:r>
            <a:endParaRPr lang="en-US" altLang="zh-CN" sz="2000" dirty="0" smtClean="0">
              <a:latin typeface="微软雅黑" panose="020B0503020204020204" pitchFamily="34" charset="-122"/>
              <a:ea typeface="微软雅黑" panose="020B0503020204020204" pitchFamily="34" charset="-122"/>
            </a:endParaRPr>
          </a:p>
          <a:p>
            <a:pPr algn="just">
              <a:lnSpc>
                <a:spcPct val="130000"/>
              </a:lnSpc>
            </a:pPr>
            <a:r>
              <a:rPr lang="en-US" altLang="zh-CN" sz="2000" dirty="0" smtClean="0">
                <a:latin typeface="微软雅黑" panose="020B0503020204020204" pitchFamily="34" charset="-122"/>
                <a:ea typeface="微软雅黑" panose="020B0503020204020204" pitchFamily="34" charset="-122"/>
              </a:rPr>
              <a:t>       </a:t>
            </a:r>
            <a:r>
              <a:rPr lang="zh-CN" altLang="zh-CN" sz="2000" dirty="0" smtClean="0">
                <a:latin typeface="微软雅黑" panose="020B0503020204020204" pitchFamily="34" charset="-122"/>
                <a:ea typeface="微软雅黑" panose="020B0503020204020204" pitchFamily="34" charset="-122"/>
              </a:rPr>
              <a:t>模拟冬季中到大雪降雪量</a:t>
            </a:r>
            <a:r>
              <a:rPr lang="zh-CN" altLang="en-US" sz="2000" dirty="0" smtClean="0">
                <a:latin typeface="微软雅黑" panose="020B0503020204020204" pitchFamily="34" charset="-122"/>
                <a:ea typeface="微软雅黑" panose="020B0503020204020204" pitchFamily="34" charset="-122"/>
              </a:rPr>
              <a:t>，</a:t>
            </a:r>
            <a:r>
              <a:rPr lang="zh-CN" altLang="zh-CN" sz="2000" dirty="0" smtClean="0">
                <a:latin typeface="微软雅黑" panose="020B0503020204020204" pitchFamily="34" charset="-122"/>
                <a:ea typeface="微软雅黑" panose="020B0503020204020204" pitchFamily="34" charset="-122"/>
              </a:rPr>
              <a:t>在车辙试件上撒布积雪</a:t>
            </a:r>
            <a:r>
              <a:rPr lang="zh-CN" altLang="en-US" sz="2000" dirty="0" smtClean="0">
                <a:latin typeface="微软雅黑" panose="020B0503020204020204" pitchFamily="34" charset="-122"/>
                <a:ea typeface="微软雅黑" panose="020B0503020204020204" pitchFamily="34" charset="-122"/>
              </a:rPr>
              <a:t>。</a:t>
            </a:r>
            <a:endParaRPr lang="zh-CN" altLang="zh-CN" sz="2000" dirty="0" smtClean="0">
              <a:latin typeface="微软雅黑" panose="020B0503020204020204" pitchFamily="34" charset="-122"/>
              <a:ea typeface="微软雅黑" panose="020B0503020204020204" pitchFamily="34" charset="-122"/>
            </a:endParaRPr>
          </a:p>
        </p:txBody>
      </p:sp>
      <p:sp>
        <p:nvSpPr>
          <p:cNvPr id="13"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3</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抗凝冰沥青混合料功能性研究</a:t>
            </a:r>
            <a:endParaRPr lang="zh-CN" altLang="en-US" sz="3200" b="1" dirty="0">
              <a:solidFill>
                <a:schemeClr val="tx2">
                  <a:lumMod val="75000"/>
                </a:schemeClr>
              </a:solidFill>
              <a:ea typeface="华文中宋" panose="02010600040101010101" pitchFamily="2" charset="-122"/>
            </a:endParaRPr>
          </a:p>
        </p:txBody>
      </p:sp>
      <p:sp>
        <p:nvSpPr>
          <p:cNvPr id="14" name="圆角矩形 13"/>
          <p:cNvSpPr/>
          <p:nvPr/>
        </p:nvSpPr>
        <p:spPr>
          <a:xfrm>
            <a:off x="1600200" y="4876800"/>
            <a:ext cx="5867400" cy="990600"/>
          </a:xfrm>
          <a:prstGeom prst="roundRect">
            <a:avLst/>
          </a:prstGeom>
          <a:gradFill flip="none" rotWithShape="1">
            <a:gsLst>
              <a:gs pos="0">
                <a:srgbClr val="66FF99"/>
              </a:gs>
              <a:gs pos="39999">
                <a:srgbClr val="66FF99"/>
              </a:gs>
              <a:gs pos="70000">
                <a:srgbClr val="00B0F0"/>
              </a:gs>
              <a:gs pos="100000">
                <a:srgbClr val="FFEBFA"/>
              </a:gs>
            </a:gsLst>
            <a:lin ang="135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30000"/>
              </a:lnSpc>
            </a:pPr>
            <a:endParaRPr lang="en-US" altLang="zh-CN" sz="2000" dirty="0" smtClean="0">
              <a:solidFill>
                <a:srgbClr val="000000"/>
              </a:solidFill>
              <a:latin typeface="微软雅黑" panose="020B0503020204020204" pitchFamily="34" charset="-122"/>
              <a:ea typeface="微软雅黑" panose="020B0503020204020204" pitchFamily="34" charset="-122"/>
            </a:endParaRPr>
          </a:p>
          <a:p>
            <a:pPr lvl="0" algn="ctr">
              <a:lnSpc>
                <a:spcPct val="130000"/>
              </a:lnSpc>
            </a:pPr>
            <a:r>
              <a:rPr lang="zh-CN" altLang="zh-CN" sz="2000" dirty="0" smtClean="0">
                <a:solidFill>
                  <a:srgbClr val="000000"/>
                </a:solidFill>
                <a:latin typeface="微软雅黑" panose="020B0503020204020204" pitchFamily="34" charset="-122"/>
                <a:ea typeface="微软雅黑" panose="020B0503020204020204" pitchFamily="34" charset="-122"/>
              </a:rPr>
              <a:t>经过数十次的抗凝冰融雪试验，除冰效果显著。</a:t>
            </a:r>
            <a:endParaRPr lang="zh-CN" altLang="zh-CN" sz="2000" dirty="0" smtClean="0">
              <a:solidFill>
                <a:srgbClr val="000000"/>
              </a:solidFill>
              <a:latin typeface="微软雅黑" panose="020B0503020204020204" pitchFamily="34" charset="-122"/>
              <a:ea typeface="微软雅黑" panose="020B0503020204020204" pitchFamily="34" charset="-122"/>
            </a:endParaRPr>
          </a:p>
          <a:p>
            <a:pPr algn="ctr">
              <a:lnSpc>
                <a:spcPct val="120000"/>
              </a:lnSpc>
            </a:pPr>
            <a:endParaRPr lang="zh-CN" altLang="en-US" sz="20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4"/>
          <p:cNvSpPr>
            <a:spLocks noChangeArrowheads="1"/>
          </p:cNvSpPr>
          <p:nvPr/>
        </p:nvSpPr>
        <p:spPr bwMode="auto">
          <a:xfrm>
            <a:off x="533400" y="1717675"/>
            <a:ext cx="6248400" cy="568325"/>
          </a:xfrm>
          <a:prstGeom prst="roundRect">
            <a:avLst>
              <a:gd name="adj" fmla="val 16667"/>
            </a:avLst>
          </a:prstGeom>
          <a:noFill/>
          <a:ln w="19050" cap="rnd">
            <a:solidFill>
              <a:schemeClr val="tx1"/>
            </a:solidFill>
            <a:prstDash val="dashDot"/>
            <a:round/>
          </a:ln>
          <a:effectLst/>
        </p:spPr>
        <p:txBody>
          <a:bodyPr wrap="none" anchor="ctr"/>
          <a:lstStyle/>
          <a:p>
            <a:pPr lvl="0" algn="just"/>
            <a:r>
              <a:rPr lang="zh-CN" altLang="en-US" sz="2000" b="1" dirty="0" smtClean="0">
                <a:solidFill>
                  <a:schemeClr val="tx2"/>
                </a:solidFill>
                <a:ea typeface="微软雅黑" panose="020B0503020204020204" pitchFamily="34" charset="-122"/>
              </a:rPr>
              <a:t>（</a:t>
            </a:r>
            <a:r>
              <a:rPr lang="en-US" altLang="zh-CN" sz="2000" b="1" dirty="0" smtClean="0">
                <a:solidFill>
                  <a:schemeClr val="tx2"/>
                </a:solidFill>
                <a:ea typeface="微软雅黑" panose="020B0503020204020204" pitchFamily="34" charset="-122"/>
              </a:rPr>
              <a:t>2</a:t>
            </a:r>
            <a:r>
              <a:rPr lang="zh-CN" altLang="en-US" sz="2000" b="1" dirty="0" smtClean="0">
                <a:solidFill>
                  <a:schemeClr val="tx2"/>
                </a:solidFill>
                <a:ea typeface="微软雅黑" panose="020B0503020204020204" pitchFamily="34" charset="-122"/>
              </a:rPr>
              <a:t>）  抗凝冰</a:t>
            </a:r>
            <a:r>
              <a:rPr lang="zh-CN" altLang="zh-CN" sz="2000" b="1" dirty="0" smtClean="0">
                <a:solidFill>
                  <a:schemeClr val="tx2"/>
                </a:solidFill>
                <a:ea typeface="微软雅黑" panose="020B0503020204020204" pitchFamily="34" charset="-122"/>
              </a:rPr>
              <a:t>耐久性试验</a:t>
            </a:r>
            <a:r>
              <a:rPr lang="en-US" altLang="zh-CN" sz="2000" b="1" dirty="0" smtClean="0">
                <a:solidFill>
                  <a:schemeClr val="tx2"/>
                </a:solidFill>
                <a:ea typeface="微软雅黑" panose="020B0503020204020204" pitchFamily="34" charset="-122"/>
              </a:rPr>
              <a:t>  --  </a:t>
            </a:r>
            <a:r>
              <a:rPr lang="zh-CN" altLang="zh-CN" sz="2000" b="1" dirty="0" smtClean="0">
                <a:solidFill>
                  <a:schemeClr val="tx2"/>
                </a:solidFill>
                <a:ea typeface="微软雅黑" panose="020B0503020204020204" pitchFamily="34" charset="-122"/>
              </a:rPr>
              <a:t>氯离子浓度含量变化监测</a:t>
            </a:r>
            <a:endParaRPr lang="zh-CN" altLang="zh-CN" sz="2000" b="1" dirty="0" smtClean="0">
              <a:solidFill>
                <a:schemeClr val="tx2"/>
              </a:solidFill>
              <a:ea typeface="微软雅黑" panose="020B0503020204020204" pitchFamily="34" charset="-122"/>
            </a:endParaRPr>
          </a:p>
        </p:txBody>
      </p:sp>
      <p:sp>
        <p:nvSpPr>
          <p:cNvPr id="5" name="Rectangle 1"/>
          <p:cNvSpPr>
            <a:spLocks noChangeArrowheads="1"/>
          </p:cNvSpPr>
          <p:nvPr/>
        </p:nvSpPr>
        <p:spPr bwMode="auto">
          <a:xfrm>
            <a:off x="609600" y="2608588"/>
            <a:ext cx="3352800" cy="2573012"/>
          </a:xfrm>
          <a:prstGeom prst="rect">
            <a:avLst/>
          </a:prstGeom>
          <a:noFill/>
          <a:ln w="9525">
            <a:noFill/>
            <a:miter lim="800000"/>
          </a:ln>
          <a:effectLst/>
        </p:spPr>
        <p:txBody>
          <a:bodyPr vert="horz" wrap="square" lIns="91440" tIns="45720" rIns="91440" bIns="45720" numCol="1" anchor="ctr" anchorCtr="0" compatLnSpc="1">
            <a:spAutoFit/>
          </a:bodyPr>
          <a:lstStyle/>
          <a:p>
            <a:pPr algn="ctr">
              <a:lnSpc>
                <a:spcPct val="130000"/>
              </a:lnSpc>
            </a:pPr>
            <a:r>
              <a:rPr lang="zh-CN" altLang="en-US" dirty="0" smtClean="0">
                <a:solidFill>
                  <a:srgbClr val="C00000"/>
                </a:solidFill>
                <a:latin typeface="微软雅黑" panose="020B0503020204020204" pitchFamily="34" charset="-122"/>
                <a:ea typeface="微软雅黑" panose="020B0503020204020204" pitchFamily="34" charset="-122"/>
              </a:rPr>
              <a:t>浸泡法：</a:t>
            </a:r>
            <a:r>
              <a:rPr lang="en-US" altLang="zh-CN" dirty="0" smtClean="0">
                <a:solidFill>
                  <a:srgbClr val="C00000"/>
                </a:solidFill>
                <a:latin typeface="微软雅黑" panose="020B0503020204020204" pitchFamily="34" charset="-122"/>
                <a:ea typeface="微软雅黑" panose="020B0503020204020204" pitchFamily="34" charset="-122"/>
              </a:rPr>
              <a:t>       </a:t>
            </a: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30000"/>
              </a:lnSpc>
            </a:pPr>
            <a:r>
              <a:rPr lang="en-US" altLang="zh-CN" dirty="0" smtClean="0">
                <a:latin typeface="微软雅黑" panose="020B0503020204020204" pitchFamily="34" charset="-122"/>
                <a:ea typeface="微软雅黑" panose="020B0503020204020204" pitchFamily="34" charset="-122"/>
              </a:rPr>
              <a:t>       </a:t>
            </a:r>
            <a:r>
              <a:rPr lang="zh-CN" altLang="zh-CN" dirty="0" smtClean="0">
                <a:latin typeface="微软雅黑" panose="020B0503020204020204" pitchFamily="34" charset="-122"/>
                <a:ea typeface="微软雅黑" panose="020B0503020204020204" pitchFamily="34" charset="-122"/>
              </a:rPr>
              <a:t>将抗凝冰马歇尔试件，在常温下全部泡入水中，</a:t>
            </a:r>
            <a:r>
              <a:rPr lang="en-US" altLang="zh-CN" dirty="0" smtClean="0">
                <a:latin typeface="微软雅黑" panose="020B0503020204020204" pitchFamily="34" charset="-122"/>
                <a:ea typeface="微软雅黑" panose="020B0503020204020204" pitchFamily="34" charset="-122"/>
              </a:rPr>
              <a:t>24h/</a:t>
            </a:r>
            <a:r>
              <a:rPr lang="zh-CN" altLang="en-US" dirty="0" smtClean="0">
                <a:latin typeface="微软雅黑" panose="020B0503020204020204" pitchFamily="34" charset="-122"/>
                <a:ea typeface="微软雅黑" panose="020B0503020204020204" pitchFamily="34" charset="-122"/>
              </a:rPr>
              <a:t>天</a:t>
            </a:r>
            <a:r>
              <a:rPr lang="zh-CN" alt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20</a:t>
            </a:r>
            <a:r>
              <a:rPr lang="zh-CN" altLang="zh-CN" dirty="0" smtClean="0">
                <a:latin typeface="微软雅黑" panose="020B0503020204020204" pitchFamily="34" charset="-122"/>
                <a:ea typeface="微软雅黑" panose="020B0503020204020204" pitchFamily="34" charset="-122"/>
              </a:rPr>
              <a:t>天。每天测一次氯离子浓度，氯离子浓度不断析出，最终达到一个平稳峰值</a:t>
            </a:r>
            <a:r>
              <a:rPr lang="zh-CN" altLang="en-US"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（试件中残留的盐化物将通过车辆碾压析出）</a:t>
            </a:r>
            <a:endParaRPr lang="zh-CN" altLang="zh-CN" sz="1600" dirty="0" smtClean="0">
              <a:latin typeface="微软雅黑" panose="020B0503020204020204" pitchFamily="34" charset="-122"/>
              <a:ea typeface="微软雅黑" panose="020B0503020204020204" pitchFamily="34" charset="-122"/>
            </a:endParaRPr>
          </a:p>
        </p:txBody>
      </p:sp>
      <p:sp>
        <p:nvSpPr>
          <p:cNvPr id="12" name="圆角矩形 11"/>
          <p:cNvSpPr/>
          <p:nvPr/>
        </p:nvSpPr>
        <p:spPr>
          <a:xfrm>
            <a:off x="1600200" y="5562600"/>
            <a:ext cx="5867400" cy="990600"/>
          </a:xfrm>
          <a:prstGeom prst="roundRect">
            <a:avLst/>
          </a:prstGeom>
          <a:gradFill flip="none" rotWithShape="1">
            <a:gsLst>
              <a:gs pos="0">
                <a:srgbClr val="66FF99"/>
              </a:gs>
              <a:gs pos="39999">
                <a:srgbClr val="66FF99"/>
              </a:gs>
              <a:gs pos="70000">
                <a:srgbClr val="00B0F0"/>
              </a:gs>
              <a:gs pos="100000">
                <a:srgbClr val="FFEBFA"/>
              </a:gs>
            </a:gsLst>
            <a:lin ang="135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30000"/>
              </a:lnSpc>
            </a:pPr>
            <a:endParaRPr lang="en-US" altLang="zh-CN" sz="2000" dirty="0" smtClean="0">
              <a:solidFill>
                <a:srgbClr val="000000"/>
              </a:solidFill>
              <a:latin typeface="微软雅黑" panose="020B0503020204020204" pitchFamily="34" charset="-122"/>
              <a:ea typeface="微软雅黑" panose="020B0503020204020204" pitchFamily="34" charset="-122"/>
            </a:endParaRPr>
          </a:p>
          <a:p>
            <a:pPr lvl="0" algn="ctr">
              <a:lnSpc>
                <a:spcPct val="130000"/>
              </a:lnSpc>
            </a:pPr>
            <a:r>
              <a:rPr lang="zh-CN" altLang="zh-CN" sz="2000" dirty="0" smtClean="0">
                <a:solidFill>
                  <a:srgbClr val="000000"/>
                </a:solidFill>
                <a:latin typeface="微软雅黑" panose="020B0503020204020204" pitchFamily="34" charset="-122"/>
                <a:ea typeface="微软雅黑" panose="020B0503020204020204" pitchFamily="34" charset="-122"/>
              </a:rPr>
              <a:t>在浸泡条件下，不会再导致氯离子的持续流失</a:t>
            </a:r>
            <a:r>
              <a:rPr lang="zh-CN" altLang="en-US" sz="2000" dirty="0" smtClean="0">
                <a:solidFill>
                  <a:srgbClr val="000000"/>
                </a:solidFill>
                <a:latin typeface="微软雅黑" panose="020B0503020204020204" pitchFamily="34" charset="-122"/>
                <a:ea typeface="微软雅黑" panose="020B0503020204020204" pitchFamily="34" charset="-122"/>
              </a:rPr>
              <a:t>。</a:t>
            </a:r>
            <a:r>
              <a:rPr lang="zh-CN" altLang="zh-CN" sz="2000" dirty="0" smtClean="0">
                <a:solidFill>
                  <a:srgbClr val="000000"/>
                </a:solidFill>
                <a:latin typeface="微软雅黑" panose="020B0503020204020204" pitchFamily="34" charset="-122"/>
                <a:ea typeface="微软雅黑" panose="020B0503020204020204" pitchFamily="34" charset="-122"/>
              </a:rPr>
              <a:t>自融冰改性剂具有一定的耐久性</a:t>
            </a:r>
            <a:endParaRPr lang="zh-CN" altLang="en-US" sz="2000" dirty="0" smtClean="0">
              <a:solidFill>
                <a:schemeClr val="tx1"/>
              </a:solidFill>
              <a:latin typeface="微软雅黑" panose="020B0503020204020204" pitchFamily="34" charset="-122"/>
              <a:ea typeface="微软雅黑" panose="020B0503020204020204" pitchFamily="34" charset="-122"/>
            </a:endParaRPr>
          </a:p>
          <a:p>
            <a:pPr algn="ctr">
              <a:lnSpc>
                <a:spcPct val="120000"/>
              </a:lnSpc>
            </a:pPr>
            <a:endParaRPr lang="zh-CN" altLang="en-US" sz="2000" dirty="0">
              <a:solidFill>
                <a:schemeClr val="tx1"/>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4800600" y="2743200"/>
            <a:ext cx="3857652" cy="2214578"/>
            <a:chOff x="1214414" y="3571876"/>
            <a:chExt cx="3857652" cy="2214578"/>
          </a:xfrm>
        </p:grpSpPr>
        <p:grpSp>
          <p:nvGrpSpPr>
            <p:cNvPr id="19" name="组合 18"/>
            <p:cNvGrpSpPr/>
            <p:nvPr/>
          </p:nvGrpSpPr>
          <p:grpSpPr>
            <a:xfrm>
              <a:off x="1214414" y="3571876"/>
              <a:ext cx="2571768" cy="2000264"/>
              <a:chOff x="4071934" y="4714884"/>
              <a:chExt cx="2714644" cy="1928826"/>
            </a:xfrm>
          </p:grpSpPr>
          <p:sp>
            <p:nvSpPr>
              <p:cNvPr id="24" name="立方体 23"/>
              <p:cNvSpPr/>
              <p:nvPr/>
            </p:nvSpPr>
            <p:spPr>
              <a:xfrm rot="10800000">
                <a:off x="4071934" y="4714884"/>
                <a:ext cx="2714644" cy="1928826"/>
              </a:xfrm>
              <a:prstGeom prst="cube">
                <a:avLst/>
              </a:prstGeom>
              <a:solidFill>
                <a:schemeClr val="accent1"/>
              </a:solidFill>
              <a:ln>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25" name="流程图: 磁盘 24"/>
              <p:cNvSpPr/>
              <p:nvPr/>
            </p:nvSpPr>
            <p:spPr>
              <a:xfrm>
                <a:off x="4929190" y="4929198"/>
                <a:ext cx="1071570" cy="1571636"/>
              </a:xfrm>
              <a:prstGeom prst="flowChartMagneticDisk">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grpSp>
        <p:cxnSp>
          <p:nvCxnSpPr>
            <p:cNvPr id="20" name="直接箭头连接符 19"/>
            <p:cNvCxnSpPr/>
            <p:nvPr/>
          </p:nvCxnSpPr>
          <p:spPr>
            <a:xfrm>
              <a:off x="2643174" y="4714884"/>
              <a:ext cx="1214446" cy="57150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内容占位符 9"/>
            <p:cNvSpPr txBox="1"/>
            <p:nvPr/>
          </p:nvSpPr>
          <p:spPr bwMode="gray">
            <a:xfrm>
              <a:off x="3786182" y="5214950"/>
              <a:ext cx="928694" cy="571504"/>
            </a:xfrm>
            <a:prstGeom prst="rect">
              <a:avLst/>
            </a:prstGeom>
            <a:noFill/>
            <a:ln w="3175">
              <a:solidFill>
                <a:schemeClr val="tx1"/>
              </a:solidFill>
              <a:prstDash val="dashDot"/>
              <a:miter lim="800000"/>
            </a:ln>
            <a:effectLst/>
          </p:spPr>
          <p:txBody>
            <a:bodyPr vert="horz" wrap="square" lIns="91440" tIns="45720" rIns="91440" bIns="45720" numCol="1" anchor="t" anchorCtr="0" compatLnSpc="1"/>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R="0" lvl="0" defTabSz="914400" rtl="0" eaLnBrk="1" fontAlgn="base" latinLnBrk="0" hangingPunct="1">
                <a:lnSpc>
                  <a:spcPct val="100000"/>
                </a:lnSpc>
                <a:spcBef>
                  <a:spcPct val="20000"/>
                </a:spcBef>
                <a:spcAft>
                  <a:spcPct val="0"/>
                </a:spcAft>
                <a:buClr>
                  <a:schemeClr val="tx2"/>
                </a:buClr>
                <a:buSzTx/>
                <a:defRPr/>
              </a:pPr>
              <a:r>
                <a:rPr kumimoji="0" lang="zh-CN" altLang="en-US" sz="1400" b="0" i="0" u="none" strike="noStrike" kern="0" cap="none" spc="0" normalizeH="0" baseline="0" noProof="0" dirty="0" smtClean="0">
                  <a:ln>
                    <a:noFill/>
                  </a:ln>
                  <a:solidFill>
                    <a:schemeClr val="tx1"/>
                  </a:solidFill>
                  <a:effectLst/>
                  <a:uLnTx/>
                  <a:uFillTx/>
                  <a:latin typeface="+mn-lt"/>
                  <a:ea typeface="+mn-ea"/>
                  <a:cs typeface="+mn-cs"/>
                </a:rPr>
                <a:t>抗凝冰马歇尔试件</a:t>
              </a:r>
              <a:endParaRPr kumimoji="0" lang="zh-CN" altLang="en-US" sz="1400" b="0" i="0" u="none" strike="noStrike" kern="0" cap="none" spc="0" normalizeH="0" baseline="0" noProof="0" dirty="0" smtClean="0">
                <a:ln>
                  <a:noFill/>
                </a:ln>
                <a:solidFill>
                  <a:schemeClr val="tx1"/>
                </a:solidFill>
                <a:effectLst/>
                <a:uLnTx/>
                <a:uFillTx/>
                <a:latin typeface="+mn-lt"/>
                <a:ea typeface="+mn-ea"/>
                <a:cs typeface="+mn-cs"/>
              </a:endParaRPr>
            </a:p>
          </p:txBody>
        </p:sp>
        <p:cxnSp>
          <p:nvCxnSpPr>
            <p:cNvPr id="22" name="直接箭头连接符 21"/>
            <p:cNvCxnSpPr/>
            <p:nvPr/>
          </p:nvCxnSpPr>
          <p:spPr>
            <a:xfrm>
              <a:off x="3214678" y="4572008"/>
              <a:ext cx="107157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内容占位符 9"/>
            <p:cNvSpPr txBox="1"/>
            <p:nvPr/>
          </p:nvSpPr>
          <p:spPr bwMode="gray">
            <a:xfrm>
              <a:off x="4286248" y="4357694"/>
              <a:ext cx="785818" cy="571504"/>
            </a:xfrm>
            <a:prstGeom prst="rect">
              <a:avLst/>
            </a:prstGeom>
            <a:noFill/>
            <a:ln w="3175">
              <a:solidFill>
                <a:schemeClr val="tx1"/>
              </a:solidFill>
              <a:prstDash val="dashDot"/>
              <a:miter lim="800000"/>
            </a:ln>
            <a:effectLst/>
          </p:spPr>
          <p:txBody>
            <a:bodyPr vert="horz" wrap="square" lIns="91440" tIns="45720" rIns="91440" bIns="45720" numCol="1" anchor="t" anchorCtr="0" compatLnSpc="1"/>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R="0" lvl="0" defTabSz="914400" rtl="0" eaLnBrk="1" fontAlgn="base" latinLnBrk="0" hangingPunct="1">
                <a:lnSpc>
                  <a:spcPct val="100000"/>
                </a:lnSpc>
                <a:spcBef>
                  <a:spcPct val="20000"/>
                </a:spcBef>
                <a:spcAft>
                  <a:spcPct val="0"/>
                </a:spcAft>
                <a:buClr>
                  <a:schemeClr val="tx2"/>
                </a:buClr>
                <a:buSzTx/>
                <a:defRPr/>
              </a:pPr>
              <a:r>
                <a:rPr kumimoji="0" lang="zh-CN" altLang="en-US" sz="1400" b="0" i="0" u="none" strike="noStrike" kern="0" cap="none" spc="0" normalizeH="0" baseline="0" noProof="0" dirty="0" smtClean="0">
                  <a:ln>
                    <a:noFill/>
                  </a:ln>
                  <a:solidFill>
                    <a:schemeClr val="tx1"/>
                  </a:solidFill>
                  <a:effectLst/>
                  <a:uLnTx/>
                  <a:uFillTx/>
                  <a:latin typeface="+mn-lt"/>
                  <a:ea typeface="+mn-ea"/>
                  <a:cs typeface="+mn-cs"/>
                </a:rPr>
                <a:t>室温</a:t>
              </a:r>
              <a:endParaRPr kumimoji="0" lang="en-US" altLang="zh-CN" sz="1400" b="0" i="0" u="none" strike="noStrike" kern="0" cap="none" spc="0" normalizeH="0" baseline="0" noProof="0" dirty="0" smtClean="0">
                <a:ln>
                  <a:noFill/>
                </a:ln>
                <a:solidFill>
                  <a:schemeClr val="tx1"/>
                </a:solidFill>
                <a:effectLst/>
                <a:uLnTx/>
                <a:uFillTx/>
                <a:latin typeface="+mn-lt"/>
                <a:ea typeface="+mn-ea"/>
                <a:cs typeface="+mn-cs"/>
              </a:endParaRPr>
            </a:p>
            <a:p>
              <a:pPr marR="0" lvl="0" defTabSz="914400" rtl="0" eaLnBrk="1" fontAlgn="base" latinLnBrk="0" hangingPunct="1">
                <a:lnSpc>
                  <a:spcPct val="100000"/>
                </a:lnSpc>
                <a:spcBef>
                  <a:spcPct val="20000"/>
                </a:spcBef>
                <a:spcAft>
                  <a:spcPct val="0"/>
                </a:spcAft>
                <a:buClr>
                  <a:schemeClr val="tx2"/>
                </a:buClr>
                <a:buSzTx/>
                <a:defRPr/>
              </a:pPr>
              <a:r>
                <a:rPr kumimoji="0" lang="zh-CN" altLang="en-US" sz="1400" b="0" i="0" u="none" strike="noStrike" kern="0" cap="none" spc="0" normalizeH="0" baseline="0" noProof="0" dirty="0" smtClean="0">
                  <a:ln>
                    <a:noFill/>
                  </a:ln>
                  <a:solidFill>
                    <a:schemeClr val="tx1"/>
                  </a:solidFill>
                  <a:effectLst/>
                  <a:uLnTx/>
                  <a:uFillTx/>
                  <a:latin typeface="+mn-lt"/>
                  <a:ea typeface="+mn-ea"/>
                  <a:cs typeface="+mn-cs"/>
                </a:rPr>
                <a:t>纯净水</a:t>
              </a:r>
              <a:endParaRPr kumimoji="0" lang="zh-CN" altLang="en-US" sz="1400" b="0" i="0" u="none" strike="noStrike" kern="0" cap="none" spc="0" normalizeH="0" baseline="0" noProof="0" dirty="0" smtClean="0">
                <a:ln>
                  <a:noFill/>
                </a:ln>
                <a:solidFill>
                  <a:schemeClr val="tx1"/>
                </a:solidFill>
                <a:effectLst/>
                <a:uLnTx/>
                <a:uFillTx/>
                <a:latin typeface="+mn-lt"/>
                <a:ea typeface="+mn-ea"/>
                <a:cs typeface="+mn-cs"/>
              </a:endParaRPr>
            </a:p>
          </p:txBody>
        </p:sp>
      </p:grpSp>
      <p:graphicFrame>
        <p:nvGraphicFramePr>
          <p:cNvPr id="6" name="图表 5"/>
          <p:cNvGraphicFramePr/>
          <p:nvPr/>
        </p:nvGraphicFramePr>
        <p:xfrm>
          <a:off x="4267200" y="2362200"/>
          <a:ext cx="4419600" cy="3124200"/>
        </p:xfrm>
        <a:graphic>
          <a:graphicData uri="http://schemas.openxmlformats.org/drawingml/2006/chart">
            <c:chart xmlns:c="http://schemas.openxmlformats.org/drawingml/2006/chart" xmlns:r="http://schemas.openxmlformats.org/officeDocument/2006/relationships" r:id="rId1"/>
          </a:graphicData>
        </a:graphic>
      </p:graphicFrame>
      <p:sp>
        <p:nvSpPr>
          <p:cNvPr id="15"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3</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抗凝冰沥青混合料功能性研究</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09600" y="2644777"/>
            <a:ext cx="3352800" cy="2613023"/>
          </a:xfrm>
          <a:prstGeom prst="rect">
            <a:avLst/>
          </a:prstGeom>
          <a:noFill/>
          <a:ln w="9525">
            <a:noFill/>
            <a:miter lim="800000"/>
          </a:ln>
          <a:effectLst/>
        </p:spPr>
        <p:txBody>
          <a:bodyPr vert="horz" wrap="square" lIns="91440" tIns="45720" rIns="91440" bIns="45720" numCol="1" anchor="ctr" anchorCtr="0" compatLnSpc="1">
            <a:spAutoFit/>
          </a:bodyPr>
          <a:lstStyle/>
          <a:p>
            <a:pPr algn="ctr">
              <a:lnSpc>
                <a:spcPct val="130000"/>
              </a:lnSpc>
            </a:pPr>
            <a:r>
              <a:rPr lang="zh-CN" altLang="en-US" dirty="0" smtClean="0">
                <a:solidFill>
                  <a:srgbClr val="C00000"/>
                </a:solidFill>
                <a:latin typeface="微软雅黑" panose="020B0503020204020204" pitchFamily="34" charset="-122"/>
                <a:ea typeface="微软雅黑" panose="020B0503020204020204" pitchFamily="34" charset="-122"/>
              </a:rPr>
              <a:t>冲淋法：</a:t>
            </a:r>
            <a:r>
              <a:rPr lang="en-US" altLang="zh-CN" dirty="0" smtClean="0">
                <a:solidFill>
                  <a:srgbClr val="C00000"/>
                </a:solidFill>
                <a:latin typeface="微软雅黑" panose="020B0503020204020204" pitchFamily="34" charset="-122"/>
                <a:ea typeface="微软雅黑" panose="020B0503020204020204" pitchFamily="34" charset="-122"/>
              </a:rPr>
              <a:t>       </a:t>
            </a: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30000"/>
              </a:lnSpc>
            </a:pPr>
            <a:r>
              <a:rPr lang="zh-CN" altLang="en-US" dirty="0" smtClean="0">
                <a:latin typeface="微软雅黑" panose="020B0503020204020204" pitchFamily="34" charset="-122"/>
                <a:ea typeface="微软雅黑" panose="020B0503020204020204" pitchFamily="34" charset="-122"/>
              </a:rPr>
              <a:t>        将抗凝冰</a:t>
            </a:r>
            <a:r>
              <a:rPr lang="zh-CN" altLang="zh-CN" dirty="0" smtClean="0">
                <a:latin typeface="微软雅黑" panose="020B0503020204020204" pitchFamily="34" charset="-122"/>
                <a:ea typeface="微软雅黑" panose="020B0503020204020204" pitchFamily="34" charset="-122"/>
              </a:rPr>
              <a:t>车辙板试件浸泡于温度分别为</a:t>
            </a:r>
            <a:r>
              <a:rPr lang="en-US" altLang="zh-CN" dirty="0" smtClean="0">
                <a:latin typeface="微软雅黑" panose="020B0503020204020204" pitchFamily="34" charset="-122"/>
                <a:ea typeface="微软雅黑" panose="020B0503020204020204" pitchFamily="34" charset="-122"/>
              </a:rPr>
              <a:t>-10</a:t>
            </a:r>
            <a:r>
              <a:rPr lang="zh-CN" alt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0</a:t>
            </a:r>
            <a:r>
              <a:rPr lang="zh-CN" alt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5℃</a:t>
            </a:r>
            <a:r>
              <a:rPr lang="zh-CN" alt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15</a:t>
            </a:r>
            <a:r>
              <a:rPr lang="zh-CN" alt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25</a:t>
            </a:r>
            <a:r>
              <a:rPr lang="zh-CN" alt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35</a:t>
            </a:r>
            <a:r>
              <a:rPr lang="zh-CN" altLang="zh-CN" dirty="0" smtClean="0">
                <a:latin typeface="微软雅黑" panose="020B0503020204020204" pitchFamily="34" charset="-122"/>
                <a:ea typeface="微软雅黑" panose="020B0503020204020204" pitchFamily="34" charset="-122"/>
              </a:rPr>
              <a:t>℃的水中。按照</a:t>
            </a:r>
            <a:r>
              <a:rPr lang="zh-CN" altLang="en-US" dirty="0" smtClean="0">
                <a:latin typeface="微软雅黑" panose="020B0503020204020204" pitchFamily="34" charset="-122"/>
                <a:ea typeface="微软雅黑" panose="020B0503020204020204" pitchFamily="34" charset="-122"/>
              </a:rPr>
              <a:t>试验段</a:t>
            </a:r>
            <a:r>
              <a:rPr lang="zh-CN" altLang="zh-CN" dirty="0" smtClean="0">
                <a:latin typeface="微软雅黑" panose="020B0503020204020204" pitchFamily="34" charset="-122"/>
                <a:ea typeface="微软雅黑" panose="020B0503020204020204" pitchFamily="34" charset="-122"/>
              </a:rPr>
              <a:t>年平均降雨量</a:t>
            </a:r>
            <a:r>
              <a:rPr lang="zh-CN" altLang="en-US" dirty="0" smtClean="0">
                <a:latin typeface="微软雅黑" panose="020B0503020204020204" pitchFamily="34" charset="-122"/>
                <a:ea typeface="微软雅黑" panose="020B0503020204020204" pitchFamily="34" charset="-122"/>
              </a:rPr>
              <a:t>分</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次</a:t>
            </a:r>
            <a:r>
              <a:rPr lang="zh-CN" altLang="zh-CN" dirty="0" smtClean="0">
                <a:latin typeface="微软雅黑" panose="020B0503020204020204" pitchFamily="34" charset="-122"/>
                <a:ea typeface="微软雅黑" panose="020B0503020204020204" pitchFamily="34" charset="-122"/>
              </a:rPr>
              <a:t>给车辙板喷水，</a:t>
            </a:r>
            <a:r>
              <a:rPr lang="zh-CN" altLang="en-US" dirty="0" smtClean="0">
                <a:latin typeface="微软雅黑" panose="020B0503020204020204" pitchFamily="34" charset="-122"/>
                <a:ea typeface="微软雅黑" panose="020B0503020204020204" pitchFamily="34" charset="-122"/>
              </a:rPr>
              <a:t>每次</a:t>
            </a:r>
            <a:r>
              <a:rPr lang="zh-CN" altLang="zh-CN" dirty="0" smtClean="0">
                <a:latin typeface="微软雅黑" panose="020B0503020204020204" pitchFamily="34" charset="-122"/>
                <a:ea typeface="微软雅黑" panose="020B0503020204020204" pitchFamily="34" charset="-122"/>
              </a:rPr>
              <a:t>测定水中的氯离子含量。</a:t>
            </a:r>
            <a:endParaRPr lang="zh-CN" altLang="zh-CN" dirty="0" smtClean="0">
              <a:latin typeface="微软雅黑" panose="020B0503020204020204" pitchFamily="34" charset="-122"/>
              <a:ea typeface="微软雅黑" panose="020B0503020204020204" pitchFamily="34" charset="-122"/>
            </a:endParaRPr>
          </a:p>
        </p:txBody>
      </p:sp>
      <p:graphicFrame>
        <p:nvGraphicFramePr>
          <p:cNvPr id="5" name="图表 4"/>
          <p:cNvGraphicFramePr/>
          <p:nvPr/>
        </p:nvGraphicFramePr>
        <p:xfrm>
          <a:off x="4038600" y="2514600"/>
          <a:ext cx="4800600" cy="3714776"/>
        </p:xfrm>
        <a:graphic>
          <a:graphicData uri="http://schemas.openxmlformats.org/drawingml/2006/chart">
            <c:chart xmlns:c="http://schemas.openxmlformats.org/drawingml/2006/chart" xmlns:r="http://schemas.openxmlformats.org/officeDocument/2006/relationships" r:id="rId1"/>
          </a:graphicData>
        </a:graphic>
      </p:graphicFrame>
      <p:grpSp>
        <p:nvGrpSpPr>
          <p:cNvPr id="16" name="组合 15"/>
          <p:cNvGrpSpPr/>
          <p:nvPr/>
        </p:nvGrpSpPr>
        <p:grpSpPr>
          <a:xfrm>
            <a:off x="685800" y="1219200"/>
            <a:ext cx="8085455" cy="4876799"/>
            <a:chOff x="533400" y="914400"/>
            <a:chExt cx="8085455" cy="4876799"/>
          </a:xfrm>
        </p:grpSpPr>
        <p:grpSp>
          <p:nvGrpSpPr>
            <p:cNvPr id="6" name="组合 7"/>
            <p:cNvGrpSpPr/>
            <p:nvPr/>
          </p:nvGrpSpPr>
          <p:grpSpPr>
            <a:xfrm>
              <a:off x="533400" y="2133600"/>
              <a:ext cx="3402531" cy="3657599"/>
              <a:chOff x="5436096" y="1772816"/>
              <a:chExt cx="3206605" cy="2984753"/>
            </a:xfrm>
          </p:grpSpPr>
          <p:grpSp>
            <p:nvGrpSpPr>
              <p:cNvPr id="7" name="组合 15"/>
              <p:cNvGrpSpPr/>
              <p:nvPr/>
            </p:nvGrpSpPr>
            <p:grpSpPr>
              <a:xfrm>
                <a:off x="5436096" y="1772816"/>
                <a:ext cx="3169844" cy="2921763"/>
                <a:chOff x="6660233" y="2204864"/>
                <a:chExt cx="1685925" cy="2238375"/>
              </a:xfrm>
            </p:grpSpPr>
            <p:grpSp>
              <p:nvGrpSpPr>
                <p:cNvPr id="9" name="Group 4"/>
                <p:cNvGrpSpPr/>
                <p:nvPr/>
              </p:nvGrpSpPr>
              <p:grpSpPr bwMode="auto">
                <a:xfrm>
                  <a:off x="6660233" y="2204864"/>
                  <a:ext cx="1685925" cy="2238375"/>
                  <a:chOff x="528" y="1392"/>
                  <a:chExt cx="1062" cy="1410"/>
                </a:xfrm>
              </p:grpSpPr>
              <p:sp>
                <p:nvSpPr>
                  <p:cNvPr id="11" name="AutoShape 5"/>
                  <p:cNvSpPr>
                    <a:spLocks noChangeArrowheads="1"/>
                  </p:cNvSpPr>
                  <p:nvPr/>
                </p:nvSpPr>
                <p:spPr bwMode="gray">
                  <a:xfrm>
                    <a:off x="528" y="1392"/>
                    <a:ext cx="1062" cy="1410"/>
                  </a:xfrm>
                  <a:prstGeom prst="roundRect">
                    <a:avLst>
                      <a:gd name="adj" fmla="val 16667"/>
                    </a:avLst>
                  </a:prstGeom>
                  <a:solidFill>
                    <a:schemeClr val="accent1"/>
                  </a:solidFill>
                  <a:ln w="38100">
                    <a:solidFill>
                      <a:schemeClr val="bg1"/>
                    </a:solidFill>
                    <a:round/>
                  </a:ln>
                  <a:effectLst>
                    <a:outerShdw dist="107763" dir="2700000" algn="ctr" rotWithShape="0">
                      <a:srgbClr val="808080">
                        <a:alpha val="50000"/>
                      </a:srgbClr>
                    </a:outerShdw>
                  </a:effectLst>
                </p:spPr>
                <p:txBody>
                  <a:bodyPr wrap="none" anchor="ctr"/>
                  <a:lstStyle/>
                  <a:p>
                    <a:endParaRPr lang="zh-CN" altLang="en-US"/>
                  </a:p>
                </p:txBody>
              </p:sp>
              <p:sp>
                <p:nvSpPr>
                  <p:cNvPr id="12" name="AutoShape 6"/>
                  <p:cNvSpPr>
                    <a:spLocks noChangeArrowheads="1"/>
                  </p:cNvSpPr>
                  <p:nvPr/>
                </p:nvSpPr>
                <p:spPr bwMode="gray">
                  <a:xfrm>
                    <a:off x="576" y="1392"/>
                    <a:ext cx="965" cy="254"/>
                  </a:xfrm>
                  <a:prstGeom prst="roundRect">
                    <a:avLst>
                      <a:gd name="adj" fmla="val 50000"/>
                    </a:avLst>
                  </a:prstGeom>
                  <a:gradFill rotWithShape="1">
                    <a:gsLst>
                      <a:gs pos="0">
                        <a:schemeClr val="bg1"/>
                      </a:gs>
                      <a:gs pos="100000">
                        <a:schemeClr val="accent1"/>
                      </a:gs>
                    </a:gsLst>
                    <a:lin ang="5400000" scaled="1"/>
                  </a:gradFill>
                  <a:ln w="9525">
                    <a:noFill/>
                    <a:round/>
                  </a:ln>
                  <a:effectLst/>
                </p:spPr>
                <p:txBody>
                  <a:bodyPr wrap="none" anchor="ctr"/>
                  <a:lstStyle/>
                  <a:p>
                    <a:endParaRPr lang="zh-CN" altLang="en-US"/>
                  </a:p>
                </p:txBody>
              </p:sp>
            </p:grpSp>
            <p:sp>
              <p:nvSpPr>
                <p:cNvPr id="10" name="TextBox 9"/>
                <p:cNvSpPr txBox="1"/>
                <p:nvPr/>
              </p:nvSpPr>
              <p:spPr>
                <a:xfrm>
                  <a:off x="6876256" y="2636912"/>
                  <a:ext cx="1296144" cy="369332"/>
                </a:xfrm>
                <a:prstGeom prst="rect">
                  <a:avLst/>
                </a:prstGeom>
                <a:noFill/>
              </p:spPr>
              <p:txBody>
                <a:bodyPr wrap="square" rtlCol="0">
                  <a:spAutoFit/>
                </a:bodyPr>
                <a:lstStyle/>
                <a:p>
                  <a:endParaRPr lang="zh-CN" altLang="en-US" dirty="0"/>
                </a:p>
              </p:txBody>
            </p:sp>
          </p:grpSp>
          <p:sp>
            <p:nvSpPr>
              <p:cNvPr id="8" name="矩形 7"/>
              <p:cNvSpPr/>
              <p:nvPr/>
            </p:nvSpPr>
            <p:spPr>
              <a:xfrm>
                <a:off x="5505264" y="2030072"/>
                <a:ext cx="3137437" cy="2727497"/>
              </a:xfrm>
              <a:prstGeom prst="rect">
                <a:avLst/>
              </a:prstGeom>
            </p:spPr>
            <p:txBody>
              <a:bodyPr wrap="square">
                <a:spAutoFit/>
              </a:bodyPr>
              <a:lstStyle/>
              <a:p>
                <a:pPr marL="342900" indent="-342900">
                  <a:lnSpc>
                    <a:spcPct val="150000"/>
                  </a:lnSpc>
                  <a:buAutoNum type="arabicPeriod"/>
                </a:pPr>
                <a:r>
                  <a:rPr lang="zh-CN" altLang="en-US" sz="1400" dirty="0" smtClean="0">
                    <a:solidFill>
                      <a:schemeClr val="tx2"/>
                    </a:solidFill>
                    <a:latin typeface="微软雅黑" panose="020B0503020204020204" pitchFamily="34" charset="-122"/>
                    <a:ea typeface="微软雅黑" panose="020B0503020204020204" pitchFamily="34" charset="-122"/>
                  </a:rPr>
                  <a:t>随着每次冲淋，溶液中氯离子含量逐渐增加，说明在路面淋雨状态下，氯离子含量会相应有部分流失。</a:t>
                </a:r>
                <a:endParaRPr lang="en-US" altLang="zh-CN" sz="1400" dirty="0" smtClean="0">
                  <a:solidFill>
                    <a:schemeClr val="tx2"/>
                  </a:solidFill>
                  <a:latin typeface="微软雅黑" panose="020B0503020204020204" pitchFamily="34" charset="-122"/>
                  <a:ea typeface="微软雅黑" panose="020B0503020204020204" pitchFamily="34" charset="-122"/>
                </a:endParaRPr>
              </a:p>
              <a:p>
                <a:pPr marL="342900" indent="-342900">
                  <a:lnSpc>
                    <a:spcPct val="150000"/>
                  </a:lnSpc>
                  <a:buAutoNum type="arabicPeriod"/>
                </a:pPr>
                <a:r>
                  <a:rPr lang="zh-CN" altLang="en-US" sz="1400" dirty="0" smtClean="0">
                    <a:solidFill>
                      <a:schemeClr val="tx2"/>
                    </a:solidFill>
                    <a:latin typeface="微软雅黑" panose="020B0503020204020204" pitchFamily="34" charset="-122"/>
                    <a:ea typeface="微软雅黑" panose="020B0503020204020204" pitchFamily="34" charset="-122"/>
                  </a:rPr>
                  <a:t>经过了一年降雨的集中冲淋后，车辙板中，仍然有自融冰改性剂的存在，说明年降雨量，并未使其全部被溶解，因此认为不会对冬季融冰造成决定性的影响。</a:t>
                </a:r>
                <a:endParaRPr lang="zh-CN" altLang="en-US" sz="1400" dirty="0" smtClean="0">
                  <a:solidFill>
                    <a:schemeClr val="tx2"/>
                  </a:solidFill>
                  <a:latin typeface="微软雅黑" panose="020B0503020204020204" pitchFamily="34" charset="-122"/>
                  <a:ea typeface="微软雅黑" panose="020B0503020204020204" pitchFamily="34" charset="-122"/>
                </a:endParaRPr>
              </a:p>
              <a:p>
                <a:pPr marL="342900" indent="-342900">
                  <a:lnSpc>
                    <a:spcPct val="150000"/>
                  </a:lnSpc>
                  <a:buAutoNum type="arabicPeriod"/>
                </a:pPr>
                <a:r>
                  <a:rPr lang="zh-CN" altLang="en-US" sz="1400" dirty="0" smtClean="0">
                    <a:solidFill>
                      <a:schemeClr val="tx2"/>
                    </a:solidFill>
                    <a:latin typeface="微软雅黑" panose="020B0503020204020204" pitchFamily="34" charset="-122"/>
                    <a:ea typeface="微软雅黑" panose="020B0503020204020204" pitchFamily="34" charset="-122"/>
                  </a:rPr>
                  <a:t>夏季高温天气，在淋雨的情况下未能造成自融冰改性剂的大量析出。</a:t>
                </a:r>
                <a:endParaRPr lang="zh-CN" altLang="en-US" sz="1400" dirty="0" smtClean="0">
                  <a:solidFill>
                    <a:schemeClr val="tx2"/>
                  </a:solidFill>
                  <a:latin typeface="微软雅黑" panose="020B0503020204020204" pitchFamily="34" charset="-122"/>
                  <a:ea typeface="微软雅黑" panose="020B0503020204020204" pitchFamily="34" charset="-122"/>
                </a:endParaRPr>
              </a:p>
            </p:txBody>
          </p:sp>
        </p:grpSp>
        <p:pic>
          <p:nvPicPr>
            <p:cNvPr id="15" name="Picture 1" descr="C:\Documents and Settings\dell\Application Data\Tencent\Users\67503830\QQ\WinTemp\RichOle\(HI29B`V`U2Q0G()0)N}%)U.jpg"/>
            <p:cNvPicPr>
              <a:picLocks noChangeAspect="1" noChangeArrowheads="1"/>
            </p:cNvPicPr>
            <p:nvPr/>
          </p:nvPicPr>
          <p:blipFill>
            <a:blip r:embed="rId2" cstate="print"/>
            <a:srcRect/>
            <a:stretch>
              <a:fillRect/>
            </a:stretch>
          </p:blipFill>
          <p:spPr bwMode="auto">
            <a:xfrm>
              <a:off x="7086600" y="914400"/>
              <a:ext cx="1532255" cy="1336040"/>
            </a:xfrm>
            <a:prstGeom prst="rect">
              <a:avLst/>
            </a:prstGeom>
            <a:noFill/>
          </p:spPr>
        </p:pic>
      </p:grpSp>
      <p:sp>
        <p:nvSpPr>
          <p:cNvPr id="17" name="AutoShape 14"/>
          <p:cNvSpPr>
            <a:spLocks noChangeArrowheads="1"/>
          </p:cNvSpPr>
          <p:nvPr/>
        </p:nvSpPr>
        <p:spPr bwMode="auto">
          <a:xfrm>
            <a:off x="533400" y="1717675"/>
            <a:ext cx="6248400" cy="568325"/>
          </a:xfrm>
          <a:prstGeom prst="roundRect">
            <a:avLst>
              <a:gd name="adj" fmla="val 16667"/>
            </a:avLst>
          </a:prstGeom>
          <a:noFill/>
          <a:ln w="19050" cap="rnd">
            <a:solidFill>
              <a:schemeClr val="tx1"/>
            </a:solidFill>
            <a:prstDash val="dashDot"/>
            <a:round/>
          </a:ln>
          <a:effectLst/>
        </p:spPr>
        <p:txBody>
          <a:bodyPr wrap="none" anchor="ctr"/>
          <a:lstStyle/>
          <a:p>
            <a:pPr lvl="0" algn="just"/>
            <a:r>
              <a:rPr lang="zh-CN" altLang="en-US" sz="2000" b="1" dirty="0" smtClean="0">
                <a:solidFill>
                  <a:schemeClr val="tx2"/>
                </a:solidFill>
                <a:ea typeface="微软雅黑" panose="020B0503020204020204" pitchFamily="34" charset="-122"/>
              </a:rPr>
              <a:t>（</a:t>
            </a:r>
            <a:r>
              <a:rPr lang="en-US" altLang="zh-CN" sz="2000" b="1" dirty="0" smtClean="0">
                <a:solidFill>
                  <a:schemeClr val="tx2"/>
                </a:solidFill>
                <a:ea typeface="微软雅黑" panose="020B0503020204020204" pitchFamily="34" charset="-122"/>
              </a:rPr>
              <a:t>2</a:t>
            </a:r>
            <a:r>
              <a:rPr lang="zh-CN" altLang="en-US" sz="2000" b="1" dirty="0" smtClean="0">
                <a:solidFill>
                  <a:schemeClr val="tx2"/>
                </a:solidFill>
                <a:ea typeface="微软雅黑" panose="020B0503020204020204" pitchFamily="34" charset="-122"/>
              </a:rPr>
              <a:t>）  抗凝冰</a:t>
            </a:r>
            <a:r>
              <a:rPr lang="zh-CN" altLang="zh-CN" sz="2000" b="1" dirty="0" smtClean="0">
                <a:solidFill>
                  <a:schemeClr val="tx2"/>
                </a:solidFill>
                <a:ea typeface="微软雅黑" panose="020B0503020204020204" pitchFamily="34" charset="-122"/>
              </a:rPr>
              <a:t>耐久性试验</a:t>
            </a:r>
            <a:r>
              <a:rPr lang="en-US" altLang="zh-CN" sz="2000" b="1" dirty="0" smtClean="0">
                <a:solidFill>
                  <a:schemeClr val="tx2"/>
                </a:solidFill>
                <a:ea typeface="微软雅黑" panose="020B0503020204020204" pitchFamily="34" charset="-122"/>
              </a:rPr>
              <a:t>  --  </a:t>
            </a:r>
            <a:r>
              <a:rPr lang="zh-CN" altLang="zh-CN" sz="2000" b="1" dirty="0" smtClean="0">
                <a:solidFill>
                  <a:schemeClr val="tx2"/>
                </a:solidFill>
                <a:ea typeface="微软雅黑" panose="020B0503020204020204" pitchFamily="34" charset="-122"/>
              </a:rPr>
              <a:t>氯离子浓度含量变化监测</a:t>
            </a:r>
            <a:endParaRPr lang="zh-CN" altLang="zh-CN" sz="2000" b="1" dirty="0" smtClean="0">
              <a:solidFill>
                <a:schemeClr val="tx2"/>
              </a:solidFill>
              <a:ea typeface="微软雅黑" panose="020B0503020204020204" pitchFamily="34" charset="-122"/>
            </a:endParaRPr>
          </a:p>
        </p:txBody>
      </p:sp>
      <p:sp>
        <p:nvSpPr>
          <p:cNvPr id="19"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3</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抗凝冰沥青混合料功能性研究</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304800" y="1905000"/>
          <a:ext cx="5257801" cy="4749608"/>
        </p:xfrm>
        <a:graphic>
          <a:graphicData uri="http://schemas.openxmlformats.org/drawingml/2006/table">
            <a:tbl>
              <a:tblPr/>
              <a:tblGrid>
                <a:gridCol w="914557"/>
                <a:gridCol w="764728"/>
                <a:gridCol w="764128"/>
                <a:gridCol w="764728"/>
                <a:gridCol w="683220"/>
                <a:gridCol w="683220"/>
                <a:gridCol w="683220"/>
              </a:tblGrid>
              <a:tr h="304800">
                <a:tc>
                  <a:txBody>
                    <a:bodyPr/>
                    <a:lstStyle/>
                    <a:p>
                      <a:pPr algn="ctr">
                        <a:lnSpc>
                          <a:spcPct val="15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温度</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200" b="0" kern="100" dirty="0">
                          <a:latin typeface="Times New Roman" panose="02020603050405020304"/>
                          <a:ea typeface="宋体" panose="02010600030101010101" pitchFamily="2" charset="-122"/>
                          <a:cs typeface="Times New Roman" panose="02020603050405020304"/>
                        </a:rPr>
                        <a:t>-10</a:t>
                      </a:r>
                      <a:r>
                        <a:rPr lang="zh-CN" sz="1200" b="0" kern="100" dirty="0">
                          <a:latin typeface="Times New Roman" panose="02020603050405020304"/>
                          <a:ea typeface="宋体" panose="02010600030101010101" pitchFamily="2" charset="-122"/>
                          <a:cs typeface="宋体" panose="02010600030101010101" pitchFamily="2" charset="-122"/>
                        </a:rPr>
                        <a:t>℃</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200" b="0" kern="100">
                          <a:latin typeface="Times New Roman" panose="02020603050405020304"/>
                          <a:ea typeface="宋体" panose="02010600030101010101" pitchFamily="2" charset="-122"/>
                          <a:cs typeface="Times New Roman" panose="02020603050405020304"/>
                        </a:rPr>
                        <a:t>0</a:t>
                      </a:r>
                      <a:r>
                        <a:rPr lang="zh-CN" sz="1200" b="0" kern="100">
                          <a:latin typeface="Times New Roman" panose="02020603050405020304"/>
                          <a:ea typeface="宋体" panose="02010600030101010101" pitchFamily="2" charset="-122"/>
                          <a:cs typeface="宋体" panose="02010600030101010101" pitchFamily="2" charset="-122"/>
                        </a:rPr>
                        <a:t>℃</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200" b="0" kern="100" dirty="0">
                          <a:latin typeface="Times New Roman" panose="02020603050405020304"/>
                          <a:ea typeface="宋体" panose="02010600030101010101" pitchFamily="2" charset="-122"/>
                          <a:cs typeface="Times New Roman" panose="02020603050405020304"/>
                        </a:rPr>
                        <a:t>5</a:t>
                      </a:r>
                      <a:r>
                        <a:rPr lang="zh-CN" sz="1200" b="0" kern="100" dirty="0">
                          <a:latin typeface="Times New Roman" panose="02020603050405020304"/>
                          <a:ea typeface="宋体" panose="02010600030101010101" pitchFamily="2" charset="-122"/>
                          <a:cs typeface="宋体" panose="02010600030101010101" pitchFamily="2" charset="-122"/>
                        </a:rPr>
                        <a:t>℃</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200" b="0" kern="100">
                          <a:latin typeface="Times New Roman" panose="02020603050405020304"/>
                          <a:ea typeface="宋体" panose="02010600030101010101" pitchFamily="2" charset="-122"/>
                          <a:cs typeface="Times New Roman" panose="02020603050405020304"/>
                        </a:rPr>
                        <a:t>15</a:t>
                      </a:r>
                      <a:r>
                        <a:rPr lang="zh-CN" sz="1200" b="0" kern="100">
                          <a:latin typeface="Times New Roman" panose="02020603050405020304"/>
                          <a:ea typeface="宋体" panose="02010600030101010101" pitchFamily="2" charset="-122"/>
                          <a:cs typeface="宋体" panose="02010600030101010101" pitchFamily="2" charset="-122"/>
                        </a:rPr>
                        <a:t>℃</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200" b="0" kern="100">
                          <a:latin typeface="Times New Roman" panose="02020603050405020304"/>
                          <a:ea typeface="宋体" panose="02010600030101010101" pitchFamily="2" charset="-122"/>
                          <a:cs typeface="Times New Roman" panose="02020603050405020304"/>
                        </a:rPr>
                        <a:t>25</a:t>
                      </a:r>
                      <a:r>
                        <a:rPr lang="zh-CN" sz="1200" b="0" kern="100">
                          <a:latin typeface="Times New Roman" panose="02020603050405020304"/>
                          <a:ea typeface="宋体" panose="02010600030101010101" pitchFamily="2" charset="-122"/>
                          <a:cs typeface="宋体" panose="02010600030101010101" pitchFamily="2" charset="-122"/>
                        </a:rPr>
                        <a:t>℃</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200" b="0" kern="100">
                          <a:latin typeface="Times New Roman" panose="02020603050405020304"/>
                          <a:ea typeface="宋体" panose="02010600030101010101" pitchFamily="2" charset="-122"/>
                          <a:cs typeface="Times New Roman" panose="02020603050405020304"/>
                        </a:rPr>
                        <a:t>35</a:t>
                      </a:r>
                      <a:r>
                        <a:rPr lang="zh-CN" sz="1200" b="0" kern="100">
                          <a:latin typeface="Times New Roman" panose="02020603050405020304"/>
                          <a:ea typeface="宋体" panose="02010600030101010101" pitchFamily="2" charset="-122"/>
                          <a:cs typeface="宋体" panose="02010600030101010101" pitchFamily="2" charset="-122"/>
                        </a:rPr>
                        <a:t>℃</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003">
                <a:tc>
                  <a:txBody>
                    <a:bodyPr/>
                    <a:lstStyle/>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自融冰改性剂流失总量</a:t>
                      </a:r>
                      <a:r>
                        <a:rPr lang="en-US" sz="1200" b="0" kern="100" dirty="0">
                          <a:latin typeface="Times New Roman" panose="02020603050405020304"/>
                          <a:ea typeface="宋体" panose="02010600030101010101" pitchFamily="2" charset="-122"/>
                          <a:cs typeface="Times New Roman" panose="02020603050405020304"/>
                        </a:rPr>
                        <a:t>mol/L</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0.013591</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9850"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0.009401</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9850"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0.010315</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0.010788</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0.009761</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0.009683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003">
                <a:tc>
                  <a:txBody>
                    <a:bodyPr/>
                    <a:lstStyle/>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自融冰改性剂流失质量</a:t>
                      </a:r>
                      <a:r>
                        <a:rPr lang="en-US" sz="1200" b="0" kern="100" dirty="0">
                          <a:latin typeface="Times New Roman" panose="02020603050405020304"/>
                          <a:ea typeface="宋体" panose="02010600030101010101" pitchFamily="2" charset="-122"/>
                          <a:cs typeface="Times New Roman" panose="02020603050405020304"/>
                        </a:rPr>
                        <a:t>g/L</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0.482481</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0.333736</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0.366183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0.382974</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0.346516</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0.343747</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5540">
                <a:tc>
                  <a:txBody>
                    <a:bodyPr/>
                    <a:lstStyle/>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冲淋</a:t>
                      </a:r>
                      <a:r>
                        <a:rPr lang="en-US" sz="1200" b="0" kern="100" dirty="0">
                          <a:latin typeface="Times New Roman" panose="02020603050405020304"/>
                          <a:ea typeface="宋体" panose="02010600030101010101" pitchFamily="2" charset="-122"/>
                          <a:cs typeface="Times New Roman" panose="02020603050405020304"/>
                        </a:rPr>
                        <a:t>72L</a:t>
                      </a:r>
                      <a:r>
                        <a:rPr lang="zh-CN" sz="1200" b="0" kern="100" dirty="0">
                          <a:latin typeface="Times New Roman" panose="02020603050405020304"/>
                          <a:ea typeface="宋体" panose="02010600030101010101" pitchFamily="2" charset="-122"/>
                          <a:cs typeface="Times New Roman" panose="02020603050405020304"/>
                        </a:rPr>
                        <a:t>水后流失的自融冰改性剂质量</a:t>
                      </a:r>
                      <a:r>
                        <a:rPr lang="en-US" sz="1200" b="0" kern="100" dirty="0">
                          <a:latin typeface="Times New Roman" panose="02020603050405020304"/>
                          <a:ea typeface="宋体" panose="02010600030101010101" pitchFamily="2" charset="-122"/>
                          <a:cs typeface="Times New Roman" panose="02020603050405020304"/>
                        </a:rPr>
                        <a:t>g</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34.7386</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24.02896</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26.36514</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27.57413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24.94912</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24.74975</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003">
                <a:tc>
                  <a:txBody>
                    <a:bodyPr/>
                    <a:lstStyle/>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自融冰改性剂残余量</a:t>
                      </a:r>
                      <a:r>
                        <a:rPr lang="en-US" sz="1200" b="0" kern="100" dirty="0">
                          <a:latin typeface="Times New Roman" panose="02020603050405020304"/>
                          <a:ea typeface="宋体" panose="02010600030101010101" pitchFamily="2" charset="-122"/>
                          <a:cs typeface="Times New Roman" panose="02020603050405020304"/>
                        </a:rPr>
                        <a:t>g</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516.5114</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527.221</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524.8849</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523.6759</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526.3009</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526.5003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003">
                <a:tc>
                  <a:txBody>
                    <a:bodyPr/>
                    <a:lstStyle/>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残余量所占试件总重百分比</a:t>
                      </a:r>
                      <a:r>
                        <a:rPr lang="en-US" sz="1200" b="0" kern="100" dirty="0">
                          <a:latin typeface="Times New Roman" panose="02020603050405020304"/>
                          <a:ea typeface="宋体" panose="02010600030101010101" pitchFamily="2" charset="-122"/>
                          <a:cs typeface="Times New Roman" panose="02020603050405020304"/>
                        </a:rPr>
                        <a:t>%</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4.92%</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5.02%</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5.00%</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4.99%</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5.01%</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5.01%</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003">
                <a:tc>
                  <a:txBody>
                    <a:bodyPr/>
                    <a:lstStyle/>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流失量所占试件总重百分比</a:t>
                      </a:r>
                      <a:r>
                        <a:rPr lang="en-US" sz="1200" b="0" kern="100" dirty="0">
                          <a:latin typeface="Times New Roman" panose="02020603050405020304"/>
                          <a:ea typeface="宋体" panose="02010600030101010101" pitchFamily="2" charset="-122"/>
                          <a:cs typeface="Times New Roman" panose="02020603050405020304"/>
                        </a:rPr>
                        <a:t>%</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0.23%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0.25%</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0.26%</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0.24%</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0.24%</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509">
                <a:tc>
                  <a:txBody>
                    <a:bodyPr/>
                    <a:lstStyle/>
                    <a:p>
                      <a:pPr algn="ctr">
                        <a:lnSpc>
                          <a:spcPct val="150000"/>
                        </a:lnSpc>
                        <a:spcBef>
                          <a:spcPts val="600"/>
                        </a:spcBef>
                        <a:spcAft>
                          <a:spcPts val="0"/>
                        </a:spcAft>
                      </a:pPr>
                      <a:r>
                        <a:rPr lang="zh-CN" sz="1200" b="1" kern="100" dirty="0">
                          <a:solidFill>
                            <a:srgbClr val="3333FF"/>
                          </a:solidFill>
                          <a:latin typeface="Times New Roman" panose="02020603050405020304"/>
                          <a:ea typeface="宋体" panose="02010600030101010101" pitchFamily="2" charset="-122"/>
                          <a:cs typeface="Times New Roman" panose="02020603050405020304"/>
                        </a:rPr>
                        <a:t>持续年限</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14.9</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21.8</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20.1</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19.2</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20.9</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20.9</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 Box 19"/>
          <p:cNvSpPr txBox="1">
            <a:spLocks noChangeArrowheads="1"/>
          </p:cNvSpPr>
          <p:nvPr/>
        </p:nvSpPr>
        <p:spPr bwMode="auto">
          <a:xfrm>
            <a:off x="838200" y="1447800"/>
            <a:ext cx="4114800" cy="338554"/>
          </a:xfrm>
          <a:prstGeom prst="rect">
            <a:avLst/>
          </a:prstGeom>
          <a:noFill/>
          <a:ln w="9525" algn="ctr">
            <a:noFill/>
            <a:miter lim="800000"/>
          </a:ln>
          <a:effectLst/>
        </p:spPr>
        <p:txBody>
          <a:bodyPr wrap="square">
            <a:spAutoFit/>
          </a:bodyPr>
          <a:lstStyle/>
          <a:p>
            <a:pPr algn="ctr" eaLnBrk="0" hangingPunct="0"/>
            <a:r>
              <a:rPr lang="zh-CN" altLang="en-US" sz="1600" b="1" dirty="0" smtClean="0">
                <a:solidFill>
                  <a:srgbClr val="000000"/>
                </a:solidFill>
                <a:latin typeface="微软雅黑" panose="020B0503020204020204" pitchFamily="34" charset="-122"/>
                <a:ea typeface="微软雅黑" panose="020B0503020204020204" pitchFamily="34" charset="-122"/>
              </a:rPr>
              <a:t>抗凝冰改性剂残余量分析及持续年限预测</a:t>
            </a:r>
            <a:endParaRPr lang="en-US" altLang="zh-CN" sz="1600" b="1" dirty="0">
              <a:solidFill>
                <a:srgbClr val="000000"/>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5849620" y="1066800"/>
            <a:ext cx="3188335" cy="3587115"/>
            <a:chOff x="5849620" y="1066800"/>
            <a:chExt cx="3188335" cy="3587115"/>
          </a:xfrm>
        </p:grpSpPr>
        <p:sp>
          <p:nvSpPr>
            <p:cNvPr id="12" name="横卷形 11"/>
            <p:cNvSpPr/>
            <p:nvPr/>
          </p:nvSpPr>
          <p:spPr>
            <a:xfrm>
              <a:off x="6154153" y="1066800"/>
              <a:ext cx="2456447" cy="1828800"/>
            </a:xfrm>
            <a:prstGeom prst="horizontalScroll">
              <a:avLst/>
            </a:prstGeom>
            <a:gradFill flip="none" rotWithShape="1">
              <a:gsLst>
                <a:gs pos="0">
                  <a:srgbClr val="9966FF">
                    <a:tint val="66000"/>
                    <a:satMod val="160000"/>
                  </a:srgbClr>
                </a:gs>
                <a:gs pos="50000">
                  <a:srgbClr val="9966FF">
                    <a:tint val="44500"/>
                    <a:satMod val="160000"/>
                  </a:srgbClr>
                </a:gs>
                <a:gs pos="100000">
                  <a:srgbClr val="9966FF">
                    <a:tint val="23500"/>
                    <a:satMod val="160000"/>
                  </a:srgbClr>
                </a:gs>
              </a:gsLst>
              <a:path path="circle">
                <a:fillToRect l="50000" t="50000" r="50000" b="50000"/>
              </a:path>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zh-CN" altLang="en-US" sz="2000" b="1" dirty="0" smtClean="0">
                  <a:solidFill>
                    <a:srgbClr val="000000"/>
                  </a:solidFill>
                  <a:effectLst/>
                  <a:latin typeface="华文楷体" panose="02010600040101010101" pitchFamily="2" charset="-122"/>
                  <a:ea typeface="华文楷体" panose="02010600040101010101" pitchFamily="2" charset="-122"/>
                </a:rPr>
                <a:t>夏季少流失</a:t>
              </a:r>
              <a:endParaRPr lang="en-US" altLang="zh-CN" sz="2000" b="1" dirty="0" smtClean="0">
                <a:solidFill>
                  <a:srgbClr val="000000"/>
                </a:solidFill>
                <a:effectLst/>
                <a:latin typeface="华文楷体" panose="02010600040101010101" pitchFamily="2" charset="-122"/>
                <a:ea typeface="华文楷体" panose="02010600040101010101" pitchFamily="2" charset="-122"/>
              </a:endParaRPr>
            </a:p>
            <a:p>
              <a:pPr algn="ctr">
                <a:lnSpc>
                  <a:spcPct val="150000"/>
                </a:lnSpc>
              </a:pPr>
              <a:r>
                <a:rPr lang="zh-CN" altLang="en-US" sz="2000" b="1" dirty="0" smtClean="0">
                  <a:solidFill>
                    <a:srgbClr val="000000"/>
                  </a:solidFill>
                  <a:effectLst/>
                  <a:latin typeface="华文楷体" panose="02010600040101010101" pitchFamily="2" charset="-122"/>
                  <a:ea typeface="华文楷体" panose="02010600040101010101" pitchFamily="2" charset="-122"/>
                </a:rPr>
                <a:t>冬季自融冰</a:t>
              </a:r>
              <a:endParaRPr lang="zh-CN" altLang="en-US" sz="2000" b="1" dirty="0">
                <a:solidFill>
                  <a:srgbClr val="000000"/>
                </a:solidFill>
                <a:effectLst/>
                <a:latin typeface="华文楷体" panose="02010600040101010101" pitchFamily="2" charset="-122"/>
                <a:ea typeface="华文楷体" panose="02010600040101010101" pitchFamily="2" charset="-122"/>
              </a:endParaRPr>
            </a:p>
          </p:txBody>
        </p:sp>
        <p:sp>
          <p:nvSpPr>
            <p:cNvPr id="16" name="圆角矩形 15"/>
            <p:cNvSpPr/>
            <p:nvPr/>
          </p:nvSpPr>
          <p:spPr>
            <a:xfrm>
              <a:off x="5849620" y="3324225"/>
              <a:ext cx="3188335" cy="1329690"/>
            </a:xfrm>
            <a:prstGeom prst="roundRect">
              <a:avLst/>
            </a:prstGeom>
            <a:gradFill flip="none" rotWithShape="1">
              <a:gsLst>
                <a:gs pos="0">
                  <a:srgbClr val="66FF99"/>
                </a:gs>
                <a:gs pos="39999">
                  <a:srgbClr val="66FF99"/>
                </a:gs>
                <a:gs pos="70000">
                  <a:srgbClr val="00B0F0"/>
                </a:gs>
                <a:gs pos="100000">
                  <a:srgbClr val="FFEBFA"/>
                </a:gs>
              </a:gsLst>
              <a:lin ang="135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30000"/>
                </a:lnSpc>
              </a:pPr>
              <a:endParaRPr lang="en-US" altLang="zh-CN" sz="2000" dirty="0" smtClean="0">
                <a:solidFill>
                  <a:srgbClr val="000000"/>
                </a:solidFill>
                <a:latin typeface="微软雅黑" panose="020B0503020204020204" pitchFamily="34" charset="-122"/>
                <a:ea typeface="微软雅黑" panose="020B0503020204020204" pitchFamily="34" charset="-122"/>
              </a:endParaRPr>
            </a:p>
            <a:p>
              <a:pPr lvl="0" algn="ctr">
                <a:lnSpc>
                  <a:spcPct val="130000"/>
                </a:lnSpc>
              </a:pPr>
              <a:r>
                <a:rPr lang="zh-CN" altLang="en-US" sz="1400" dirty="0" smtClean="0">
                  <a:solidFill>
                    <a:schemeClr val="tx1"/>
                  </a:solidFill>
                  <a:latin typeface="微软雅黑" panose="020B0503020204020204" pitchFamily="34" charset="-122"/>
                  <a:ea typeface="微软雅黑" panose="020B0503020204020204" pitchFamily="34" charset="-122"/>
                </a:rPr>
                <a:t>按照每年流失量计算，自融冰改性剂能持续释放</a:t>
              </a:r>
              <a:r>
                <a:rPr lang="en-US" altLang="en-US" sz="1400" dirty="0" smtClean="0">
                  <a:solidFill>
                    <a:schemeClr val="tx1"/>
                  </a:solidFill>
                  <a:latin typeface="微软雅黑" panose="020B0503020204020204" pitchFamily="34" charset="-122"/>
                  <a:ea typeface="微软雅黑" panose="020B0503020204020204" pitchFamily="34" charset="-122"/>
                </a:rPr>
                <a:t>14~20</a:t>
              </a:r>
              <a:r>
                <a:rPr lang="zh-CN" altLang="en-US" sz="1400" dirty="0" smtClean="0">
                  <a:solidFill>
                    <a:schemeClr val="tx1"/>
                  </a:solidFill>
                  <a:latin typeface="微软雅黑" panose="020B0503020204020204" pitchFamily="34" charset="-122"/>
                  <a:ea typeface="微软雅黑" panose="020B0503020204020204" pitchFamily="34" charset="-122"/>
                </a:rPr>
                <a:t>年不等，可认为自融冰改性剂具有一定的耐久性，能够满足路面使用年限的要求。</a:t>
              </a:r>
              <a:endParaRPr lang="zh-CN" altLang="en-US" sz="1400" dirty="0" smtClean="0">
                <a:solidFill>
                  <a:schemeClr val="tx1"/>
                </a:solidFill>
                <a:latin typeface="微软雅黑" panose="020B0503020204020204" pitchFamily="34" charset="-122"/>
                <a:ea typeface="微软雅黑" panose="020B0503020204020204" pitchFamily="34" charset="-122"/>
              </a:endParaRPr>
            </a:p>
            <a:p>
              <a:pPr algn="ctr">
                <a:lnSpc>
                  <a:spcPct val="120000"/>
                </a:lnSpc>
              </a:pPr>
              <a:endParaRPr lang="zh-CN" altLang="en-US" sz="1400" dirty="0">
                <a:solidFill>
                  <a:schemeClr val="tx1"/>
                </a:solidFill>
                <a:latin typeface="微软雅黑" panose="020B0503020204020204" pitchFamily="34" charset="-122"/>
                <a:ea typeface="微软雅黑" panose="020B0503020204020204" pitchFamily="34" charset="-122"/>
              </a:endParaRPr>
            </a:p>
          </p:txBody>
        </p:sp>
      </p:grpSp>
      <p:sp>
        <p:nvSpPr>
          <p:cNvPr id="9"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3</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抗凝冰沥青混合料功能性研究</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4"/>
          <p:cNvSpPr>
            <a:spLocks noChangeArrowheads="1"/>
          </p:cNvSpPr>
          <p:nvPr/>
        </p:nvSpPr>
        <p:spPr bwMode="auto">
          <a:xfrm>
            <a:off x="304800" y="1905000"/>
            <a:ext cx="3810000" cy="762000"/>
          </a:xfrm>
          <a:prstGeom prst="roundRect">
            <a:avLst>
              <a:gd name="adj" fmla="val 16667"/>
            </a:avLst>
          </a:prstGeom>
          <a:noFill/>
          <a:ln w="19050" cap="rnd">
            <a:solidFill>
              <a:schemeClr val="tx1"/>
            </a:solidFill>
            <a:prstDash val="dashDot"/>
            <a:round/>
          </a:ln>
          <a:effectLst/>
        </p:spPr>
        <p:txBody>
          <a:bodyPr wrap="none" anchor="ctr"/>
          <a:lstStyle/>
          <a:p>
            <a:pPr algn="just"/>
            <a:r>
              <a:rPr lang="zh-CN" altLang="en-US" sz="2000" b="1" dirty="0" smtClean="0">
                <a:solidFill>
                  <a:schemeClr val="tx2"/>
                </a:solidFill>
                <a:ea typeface="微软雅黑" panose="020B0503020204020204" pitchFamily="34" charset="-122"/>
              </a:rPr>
              <a:t>（</a:t>
            </a:r>
            <a:r>
              <a:rPr lang="en-US" altLang="zh-CN" sz="2000" b="1" dirty="0" smtClean="0">
                <a:solidFill>
                  <a:schemeClr val="tx2"/>
                </a:solidFill>
                <a:ea typeface="微软雅黑" panose="020B0503020204020204" pitchFamily="34" charset="-122"/>
              </a:rPr>
              <a:t>1</a:t>
            </a:r>
            <a:r>
              <a:rPr lang="zh-CN" altLang="en-US" sz="2000" b="1" dirty="0" smtClean="0">
                <a:solidFill>
                  <a:schemeClr val="tx2"/>
                </a:solidFill>
                <a:ea typeface="微软雅黑" panose="020B0503020204020204" pitchFamily="34" charset="-122"/>
              </a:rPr>
              <a:t>）</a:t>
            </a:r>
            <a:r>
              <a:rPr lang="en-US" altLang="zh-CN" sz="2000" b="1" dirty="0" smtClean="0">
                <a:solidFill>
                  <a:schemeClr val="tx2"/>
                </a:solidFill>
                <a:ea typeface="微软雅黑" panose="020B0503020204020204" pitchFamily="34" charset="-122"/>
              </a:rPr>
              <a:t>  </a:t>
            </a:r>
            <a:r>
              <a:rPr lang="zh-CN" altLang="en-US" sz="2000" b="1" dirty="0" smtClean="0">
                <a:solidFill>
                  <a:schemeClr val="tx2"/>
                </a:solidFill>
                <a:ea typeface="微软雅黑" panose="020B0503020204020204" pitchFamily="34" charset="-122"/>
              </a:rPr>
              <a:t>基于堆积密度理论的</a:t>
            </a:r>
            <a:endParaRPr lang="en-US" altLang="zh-CN" sz="2000" b="1" dirty="0" smtClean="0">
              <a:solidFill>
                <a:schemeClr val="tx2"/>
              </a:solidFill>
              <a:ea typeface="微软雅黑" panose="020B0503020204020204" pitchFamily="34" charset="-122"/>
            </a:endParaRPr>
          </a:p>
          <a:p>
            <a:pPr algn="just"/>
            <a:r>
              <a:rPr lang="zh-CN" altLang="en-US" sz="2000" b="1" dirty="0" smtClean="0">
                <a:solidFill>
                  <a:schemeClr val="tx2"/>
                </a:solidFill>
                <a:ea typeface="微软雅黑" panose="020B0503020204020204" pitchFamily="34" charset="-122"/>
              </a:rPr>
              <a:t>              配合比设计方法</a:t>
            </a:r>
            <a:endParaRPr lang="zh-CN" altLang="zh-CN" sz="2000" b="1" dirty="0" smtClean="0">
              <a:solidFill>
                <a:schemeClr val="tx2"/>
              </a:solidFill>
              <a:ea typeface="微软雅黑" panose="020B0503020204020204" pitchFamily="34" charset="-122"/>
            </a:endParaRPr>
          </a:p>
        </p:txBody>
      </p:sp>
      <p:sp>
        <p:nvSpPr>
          <p:cNvPr id="21"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4</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抗凝冰沥青混合料路用性能</a:t>
            </a:r>
            <a:r>
              <a:rPr lang="zh-CN" altLang="en-US" sz="3200" b="1" dirty="0">
                <a:solidFill>
                  <a:schemeClr val="tx2">
                    <a:lumMod val="75000"/>
                  </a:schemeClr>
                </a:solidFill>
                <a:ea typeface="华文中宋" panose="02010600040101010101" pitchFamily="2" charset="-122"/>
              </a:rPr>
              <a:t>验证</a:t>
            </a:r>
            <a:endParaRPr lang="zh-CN" altLang="en-US" sz="3200" b="1" dirty="0">
              <a:solidFill>
                <a:schemeClr val="tx2">
                  <a:lumMod val="75000"/>
                </a:schemeClr>
              </a:solidFill>
              <a:ea typeface="华文中宋" panose="02010600040101010101" pitchFamily="2" charset="-122"/>
            </a:endParaRPr>
          </a:p>
        </p:txBody>
      </p:sp>
      <p:grpSp>
        <p:nvGrpSpPr>
          <p:cNvPr id="25" name="组合 24"/>
          <p:cNvGrpSpPr/>
          <p:nvPr/>
        </p:nvGrpSpPr>
        <p:grpSpPr>
          <a:xfrm>
            <a:off x="533400" y="3886200"/>
            <a:ext cx="7607300" cy="2789239"/>
            <a:chOff x="762000" y="3429000"/>
            <a:chExt cx="7607300" cy="2789239"/>
          </a:xfrm>
        </p:grpSpPr>
        <p:grpSp>
          <p:nvGrpSpPr>
            <p:cNvPr id="26" name="组合 10"/>
            <p:cNvGrpSpPr/>
            <p:nvPr/>
          </p:nvGrpSpPr>
          <p:grpSpPr>
            <a:xfrm>
              <a:off x="762000" y="3429000"/>
              <a:ext cx="7607300" cy="2789239"/>
              <a:chOff x="762000" y="3429000"/>
              <a:chExt cx="7607300" cy="2789239"/>
            </a:xfrm>
          </p:grpSpPr>
          <p:sp>
            <p:nvSpPr>
              <p:cNvPr id="28" name="Freeform 36"/>
              <p:cNvSpPr/>
              <p:nvPr/>
            </p:nvSpPr>
            <p:spPr bwMode="gray">
              <a:xfrm>
                <a:off x="762000" y="3429000"/>
                <a:ext cx="7607300" cy="2789239"/>
              </a:xfrm>
              <a:custGeom>
                <a:avLst/>
                <a:gdLst/>
                <a:ahLst/>
                <a:cxnLst>
                  <a:cxn ang="0">
                    <a:pos x="3724" y="288"/>
                  </a:cxn>
                  <a:cxn ang="0">
                    <a:pos x="1346" y="290"/>
                  </a:cxn>
                  <a:cxn ang="0">
                    <a:pos x="1246" y="258"/>
                  </a:cxn>
                  <a:cxn ang="0">
                    <a:pos x="1066" y="79"/>
                  </a:cxn>
                  <a:cxn ang="0">
                    <a:pos x="923" y="4"/>
                  </a:cxn>
                  <a:cxn ang="0">
                    <a:pos x="103" y="4"/>
                  </a:cxn>
                  <a:cxn ang="0">
                    <a:pos x="2" y="88"/>
                  </a:cxn>
                  <a:cxn ang="0">
                    <a:pos x="2" y="729"/>
                  </a:cxn>
                  <a:cxn ang="0">
                    <a:pos x="103" y="804"/>
                  </a:cxn>
                  <a:cxn ang="0">
                    <a:pos x="3688" y="804"/>
                  </a:cxn>
                  <a:cxn ang="0">
                    <a:pos x="3790" y="716"/>
                  </a:cxn>
                  <a:cxn ang="0">
                    <a:pos x="3790" y="356"/>
                  </a:cxn>
                  <a:cxn ang="0">
                    <a:pos x="3724" y="288"/>
                  </a:cxn>
                </a:cxnLst>
                <a:rect l="0" t="0" r="r" b="b"/>
                <a:pathLst>
                  <a:path w="3796" h="816">
                    <a:moveTo>
                      <a:pt x="3724" y="288"/>
                    </a:moveTo>
                    <a:cubicBezTo>
                      <a:pt x="2535" y="289"/>
                      <a:pt x="1346" y="290"/>
                      <a:pt x="1346" y="290"/>
                    </a:cubicBezTo>
                    <a:cubicBezTo>
                      <a:pt x="1304" y="288"/>
                      <a:pt x="1272" y="282"/>
                      <a:pt x="1246" y="258"/>
                    </a:cubicBezTo>
                    <a:cubicBezTo>
                      <a:pt x="1156" y="168"/>
                      <a:pt x="1066" y="79"/>
                      <a:pt x="1066" y="79"/>
                    </a:cubicBezTo>
                    <a:cubicBezTo>
                      <a:pt x="1034" y="48"/>
                      <a:pt x="1002" y="0"/>
                      <a:pt x="923" y="4"/>
                    </a:cubicBezTo>
                    <a:cubicBezTo>
                      <a:pt x="513" y="4"/>
                      <a:pt x="103" y="4"/>
                      <a:pt x="103" y="4"/>
                    </a:cubicBezTo>
                    <a:cubicBezTo>
                      <a:pt x="38" y="4"/>
                      <a:pt x="0" y="42"/>
                      <a:pt x="2" y="88"/>
                    </a:cubicBezTo>
                    <a:cubicBezTo>
                      <a:pt x="2" y="410"/>
                      <a:pt x="2" y="729"/>
                      <a:pt x="2" y="729"/>
                    </a:cubicBezTo>
                    <a:cubicBezTo>
                      <a:pt x="0" y="812"/>
                      <a:pt x="103" y="804"/>
                      <a:pt x="103" y="804"/>
                    </a:cubicBezTo>
                    <a:cubicBezTo>
                      <a:pt x="1895" y="804"/>
                      <a:pt x="3688" y="804"/>
                      <a:pt x="3688" y="804"/>
                    </a:cubicBezTo>
                    <a:cubicBezTo>
                      <a:pt x="3688" y="804"/>
                      <a:pt x="3794" y="816"/>
                      <a:pt x="3790" y="716"/>
                    </a:cubicBezTo>
                    <a:cubicBezTo>
                      <a:pt x="3790" y="536"/>
                      <a:pt x="3790" y="356"/>
                      <a:pt x="3790" y="356"/>
                    </a:cubicBezTo>
                    <a:cubicBezTo>
                      <a:pt x="3790" y="356"/>
                      <a:pt x="3796" y="288"/>
                      <a:pt x="3724" y="288"/>
                    </a:cubicBezTo>
                    <a:close/>
                  </a:path>
                </a:pathLst>
              </a:custGeom>
              <a:gradFill flip="none" rotWithShape="1">
                <a:gsLst>
                  <a:gs pos="0">
                    <a:srgbClr val="9933FF">
                      <a:tint val="66000"/>
                      <a:satMod val="160000"/>
                    </a:srgbClr>
                  </a:gs>
                  <a:gs pos="50000">
                    <a:srgbClr val="9933FF">
                      <a:tint val="44500"/>
                      <a:satMod val="160000"/>
                    </a:srgbClr>
                  </a:gs>
                  <a:gs pos="100000">
                    <a:srgbClr val="9933FF">
                      <a:tint val="23500"/>
                      <a:satMod val="160000"/>
                    </a:srgbClr>
                  </a:gs>
                </a:gsLst>
                <a:lin ang="0" scaled="1"/>
                <a:tileRect/>
              </a:gradFill>
              <a:ln w="9525">
                <a:noFill/>
                <a:round/>
              </a:ln>
              <a:effectLst>
                <a:outerShdw dist="35921" dir="2700000" algn="ctr" rotWithShape="0">
                  <a:schemeClr val="bg2"/>
                </a:outerShdw>
              </a:effectLst>
            </p:spPr>
            <p:txBody>
              <a:bodyPr/>
              <a:lstStyle/>
              <a:p>
                <a:pPr>
                  <a:defRPr/>
                </a:pPr>
                <a:endParaRPr lang="zh-CN" altLang="en-US"/>
              </a:p>
            </p:txBody>
          </p:sp>
          <p:sp>
            <p:nvSpPr>
              <p:cNvPr id="29" name="Text Box 20"/>
              <p:cNvSpPr txBox="1">
                <a:spLocks noChangeArrowheads="1"/>
              </p:cNvSpPr>
              <p:nvPr/>
            </p:nvSpPr>
            <p:spPr bwMode="gray">
              <a:xfrm>
                <a:off x="914400" y="4419600"/>
                <a:ext cx="7315200" cy="1754326"/>
              </a:xfrm>
              <a:prstGeom prst="rect">
                <a:avLst/>
              </a:prstGeom>
              <a:noFill/>
              <a:ln w="9525">
                <a:noFill/>
                <a:miter lim="800000"/>
              </a:ln>
              <a:effectLst/>
            </p:spPr>
            <p:txBody>
              <a:bodyPr wrap="square">
                <a:spAutoFit/>
              </a:bodyPr>
              <a:lstStyle/>
              <a:p>
                <a:pPr>
                  <a:lnSpc>
                    <a:spcPct val="120000"/>
                  </a:lnSpc>
                </a:pPr>
                <a:r>
                  <a:rPr lang="zh-CN" altLang="zh-CN" dirty="0" smtClean="0">
                    <a:latin typeface="微软雅黑" panose="020B0503020204020204" pitchFamily="34" charset="-122"/>
                    <a:ea typeface="微软雅黑" panose="020B0503020204020204" pitchFamily="34" charset="-122"/>
                  </a:rPr>
                  <a:t>浆体中分散的粉体颗粒表面包裹着一层沥青膜，将粉体颗粒及包裹它的沥青膜看作复合颗粒，从而把实际浆体中分散的颗粒体系转化成假想相互接触堆积的复合颗粒干粉体系。在此基础上用</a:t>
                </a:r>
                <a:r>
                  <a:rPr lang="en-US" altLang="zh-CN" dirty="0" smtClean="0">
                    <a:latin typeface="微软雅黑" panose="020B0503020204020204" pitchFamily="34" charset="-122"/>
                    <a:ea typeface="微软雅黑" panose="020B0503020204020204" pitchFamily="34" charset="-122"/>
                  </a:rPr>
                  <a:t>Stovall</a:t>
                </a:r>
                <a:r>
                  <a:rPr lang="zh-CN" altLang="zh-CN" dirty="0" smtClean="0">
                    <a:latin typeface="微软雅黑" panose="020B0503020204020204" pitchFamily="34" charset="-122"/>
                    <a:ea typeface="微软雅黑" panose="020B0503020204020204" pitchFamily="34" charset="-122"/>
                  </a:rPr>
                  <a:t>公式计算出复合颗粒的堆积密度，再通过一定的转化关系就可以最终得到沥青中集料颗粒的堆积密度。</a:t>
                </a:r>
                <a:endParaRPr lang="zh-CN" altLang="zh-CN" dirty="0">
                  <a:latin typeface="微软雅黑" panose="020B0503020204020204" pitchFamily="34" charset="-122"/>
                  <a:ea typeface="微软雅黑" panose="020B0503020204020204" pitchFamily="34" charset="-122"/>
                </a:endParaRPr>
              </a:p>
            </p:txBody>
          </p:sp>
        </p:grpSp>
        <p:sp>
          <p:nvSpPr>
            <p:cNvPr id="27" name="Rectangle 1"/>
            <p:cNvSpPr>
              <a:spLocks noChangeArrowheads="1"/>
            </p:cNvSpPr>
            <p:nvPr/>
          </p:nvSpPr>
          <p:spPr bwMode="auto">
            <a:xfrm>
              <a:off x="1143000" y="3733800"/>
              <a:ext cx="1295400" cy="453457"/>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ctr" defTabSz="914400" rtl="0" eaLnBrk="1" fontAlgn="base" latinLnBrk="0" hangingPunct="1">
                <a:lnSpc>
                  <a:spcPct val="130000"/>
                </a:lnSpc>
                <a:spcBef>
                  <a:spcPct val="0"/>
                </a:spcBef>
                <a:spcAft>
                  <a:spcPct val="0"/>
                </a:spcAft>
                <a:buClrTx/>
                <a:buSzTx/>
                <a:buFontTx/>
                <a:buNone/>
                <a:tabLst>
                  <a:tab pos="4432300" algn="ctr"/>
                </a:tabLst>
              </a:pPr>
              <a:r>
                <a:rPr kumimoji="0" lang="en-US" altLang="zh-CN" sz="2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A </a:t>
              </a:r>
              <a:r>
                <a:rPr kumimoji="0" lang="zh-CN" altLang="en-US" sz="2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原 理</a:t>
              </a:r>
              <a:endParaRPr kumimoji="0" lang="zh-CN" altLang="en-US" sz="2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p:txBody>
        </p:sp>
      </p:grpSp>
      <p:pic>
        <p:nvPicPr>
          <p:cNvPr id="30" name="图片 29"/>
          <p:cNvPicPr/>
          <p:nvPr/>
        </p:nvPicPr>
        <p:blipFill>
          <a:blip r:embed="rId1" cstate="print"/>
          <a:srcRect/>
          <a:stretch>
            <a:fillRect/>
          </a:stretch>
        </p:blipFill>
        <p:spPr bwMode="auto">
          <a:xfrm>
            <a:off x="4267200" y="1953753"/>
            <a:ext cx="4114800" cy="1981200"/>
          </a:xfrm>
          <a:prstGeom prst="rect">
            <a:avLst/>
          </a:prstGeom>
          <a:noFill/>
          <a:ln w="9525">
            <a:noFill/>
            <a:miter lim="800000"/>
            <a:headEnd/>
            <a:tailEnd/>
          </a:ln>
        </p:spPr>
      </p:pic>
      <p:sp>
        <p:nvSpPr>
          <p:cNvPr id="31" name="Rectangle 1"/>
          <p:cNvSpPr>
            <a:spLocks noChangeArrowheads="1"/>
          </p:cNvSpPr>
          <p:nvPr/>
        </p:nvSpPr>
        <p:spPr bwMode="auto">
          <a:xfrm>
            <a:off x="4191000" y="3944237"/>
            <a:ext cx="4343400" cy="93256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just" defTabSz="914400" rtl="0" eaLnBrk="1" fontAlgn="base" latinLnBrk="0" hangingPunct="1">
              <a:lnSpc>
                <a:spcPct val="130000"/>
              </a:lnSpc>
              <a:spcBef>
                <a:spcPct val="0"/>
              </a:spcBef>
              <a:spcAft>
                <a:spcPct val="0"/>
              </a:spcAft>
              <a:buClrTx/>
              <a:buSzTx/>
              <a:buFontTx/>
              <a:buNone/>
              <a:tabLst>
                <a:tab pos="4432300" algn="ctr"/>
              </a:tabLst>
            </a:pPr>
            <a:r>
              <a:rPr kumimoji="0" lang="en-US" altLang="zh-CN"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a:t>
            </a:r>
            <a:r>
              <a:rPr kumimoji="0" lang="zh-CN" altLang="en-US"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粉体颗粒  </a:t>
            </a:r>
            <a:r>
              <a:rPr kumimoji="0" lang="en-US" altLang="zh-CN"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沥青溶液  </a:t>
            </a:r>
            <a:r>
              <a:rPr kumimoji="0" lang="en-US" altLang="zh-CN"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假想沥青膜  </a:t>
            </a:r>
            <a:r>
              <a:rPr kumimoji="0" lang="en-US" altLang="zh-CN"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4-</a:t>
            </a:r>
            <a:r>
              <a:rPr kumimoji="0" lang="zh-CN" altLang="en-US"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复合颗粒</a:t>
            </a:r>
            <a:endParaRPr lang="en-US" altLang="zh-CN" sz="1400" dirty="0" smtClean="0">
              <a:latin typeface="Arial" panose="020B0604020202020204" pitchFamily="34" charset="0"/>
              <a:ea typeface="宋体" panose="02010600030101010101" pitchFamily="2" charset="-122"/>
            </a:endParaRPr>
          </a:p>
          <a:p>
            <a:pPr marL="0" marR="0" lvl="0" algn="just" defTabSz="914400" rtl="0" eaLnBrk="1" fontAlgn="base" latinLnBrk="0" hangingPunct="1">
              <a:lnSpc>
                <a:spcPct val="130000"/>
              </a:lnSpc>
              <a:spcBef>
                <a:spcPct val="0"/>
              </a:spcBef>
              <a:spcAft>
                <a:spcPct val="0"/>
              </a:spcAft>
              <a:buClrTx/>
              <a:buSzTx/>
              <a:buFontTx/>
              <a:buNone/>
              <a:tabLst>
                <a:tab pos="4432300" algn="ctr"/>
              </a:tabLst>
            </a:pPr>
            <a:r>
              <a:rPr lang="en-US" altLang="zh-CN" sz="1400" dirty="0" smtClean="0">
                <a:latin typeface="Arial" panose="020B0604020202020204" pitchFamily="34" charset="0"/>
                <a:ea typeface="宋体" panose="02010600030101010101" pitchFamily="2" charset="-122"/>
                <a:cs typeface="Times New Roman" panose="02020603050405020304" pitchFamily="18" charset="0"/>
              </a:rPr>
              <a:t>    </a:t>
            </a:r>
            <a:r>
              <a:rPr lang="en-US" altLang="zh-CN" sz="1400" dirty="0" smtClean="0">
                <a:latin typeface="Times New Roman" panose="02020603050405020304" pitchFamily="18" charset="0"/>
                <a:ea typeface="宋体" panose="02010600030101010101" pitchFamily="2" charset="-122"/>
                <a:cs typeface="Times New Roman" panose="02020603050405020304" pitchFamily="18" charset="0"/>
              </a:rPr>
              <a:t>(a)  </a:t>
            </a:r>
            <a:r>
              <a:rPr kumimoji="0" lang="zh-CN" altLang="en-US"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实际浆体体系                      </a:t>
            </a:r>
            <a:r>
              <a:rPr kumimoji="0" lang="en-US" altLang="zh-CN"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(b) </a:t>
            </a:r>
            <a:r>
              <a:rPr kumimoji="0" lang="zh-CN" altLang="en-US" sz="1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假想干粉体系</a:t>
            </a:r>
            <a:endParaRPr lang="en-US" altLang="zh-CN" sz="1400" dirty="0" smtClean="0">
              <a:latin typeface="Arial" panose="020B0604020202020204" pitchFamily="34" charset="0"/>
              <a:ea typeface="宋体" panose="02010600030101010101" pitchFamily="2" charset="-122"/>
            </a:endParaRPr>
          </a:p>
          <a:p>
            <a:pPr marL="0" marR="0" lvl="0" indent="304800" algn="just" defTabSz="914400" rtl="0" eaLnBrk="0" fontAlgn="base" latinLnBrk="0" hangingPunct="0">
              <a:lnSpc>
                <a:spcPct val="130000"/>
              </a:lnSpc>
              <a:spcBef>
                <a:spcPct val="0"/>
              </a:spcBef>
              <a:spcAft>
                <a:spcPct val="0"/>
              </a:spcAft>
              <a:buClrTx/>
              <a:buSzTx/>
              <a:tabLst>
                <a:tab pos="4432300" algn="ctr"/>
              </a:tabLst>
            </a:pPr>
            <a:r>
              <a:rPr kumimoji="0" lang="zh-CN" altLang="en-US" sz="1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堆积密度示意图</a:t>
            </a:r>
            <a:endParaRPr kumimoji="0" lang="zh-CN" altLang="en-US" sz="1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 descr="C:\Documents and Settings\dell\Application Data\Tencent\Users\67503830\QQ\WinTemp\RichOle\9GB~9{H~GHUI5ACFY8R9W7M.jpg"/>
          <p:cNvPicPr>
            <a:picLocks noChangeAspect="1" noChangeArrowheads="1"/>
          </p:cNvPicPr>
          <p:nvPr/>
        </p:nvPicPr>
        <p:blipFill>
          <a:blip r:embed="rId1" cstate="print"/>
          <a:srcRect/>
          <a:stretch>
            <a:fillRect/>
          </a:stretch>
        </p:blipFill>
        <p:spPr bwMode="auto">
          <a:xfrm>
            <a:off x="2303584" y="2209800"/>
            <a:ext cx="6611816" cy="3581400"/>
          </a:xfrm>
          <a:prstGeom prst="rect">
            <a:avLst/>
          </a:prstGeom>
          <a:noFill/>
          <a:ln>
            <a:solidFill>
              <a:schemeClr val="tx2">
                <a:lumMod val="60000"/>
                <a:lumOff val="40000"/>
              </a:schemeClr>
            </a:solidFill>
          </a:ln>
        </p:spPr>
      </p:pic>
      <p:grpSp>
        <p:nvGrpSpPr>
          <p:cNvPr id="29" name="组合 28"/>
          <p:cNvGrpSpPr/>
          <p:nvPr/>
        </p:nvGrpSpPr>
        <p:grpSpPr>
          <a:xfrm>
            <a:off x="457200" y="2667000"/>
            <a:ext cx="1905000" cy="1295400"/>
            <a:chOff x="457200" y="2667000"/>
            <a:chExt cx="1905000" cy="2362200"/>
          </a:xfrm>
        </p:grpSpPr>
        <p:sp>
          <p:nvSpPr>
            <p:cNvPr id="27" name="圆角矩形 26"/>
            <p:cNvSpPr/>
            <p:nvPr/>
          </p:nvSpPr>
          <p:spPr>
            <a:xfrm>
              <a:off x="457200" y="2667000"/>
              <a:ext cx="1752600" cy="2362200"/>
            </a:xfrm>
            <a:prstGeom prst="roundRect">
              <a:avLst/>
            </a:prstGeom>
            <a:gradFill flip="none" rotWithShape="1">
              <a:gsLst>
                <a:gs pos="0">
                  <a:srgbClr val="9933FF">
                    <a:tint val="66000"/>
                    <a:satMod val="160000"/>
                  </a:srgbClr>
                </a:gs>
                <a:gs pos="50000">
                  <a:srgbClr val="9933FF">
                    <a:tint val="44500"/>
                    <a:satMod val="160000"/>
                  </a:srgbClr>
                </a:gs>
                <a:gs pos="100000">
                  <a:srgbClr val="9933FF">
                    <a:tint val="23500"/>
                    <a:satMod val="160000"/>
                  </a:srgbClr>
                </a:gs>
              </a:gsLst>
              <a:lin ang="0" scaled="1"/>
              <a:tileRect/>
            </a:gradFill>
            <a:ln w="9525">
              <a:noFill/>
              <a:round/>
            </a:ln>
            <a:effectLst>
              <a:outerShdw dist="35921" dir="2700000" algn="ctr" rotWithShape="0">
                <a:schemeClr val="bg2"/>
              </a:outerShdw>
            </a:effectLst>
          </p:spPr>
          <p:txBody>
            <a:bodyPr/>
            <a:lstStyle/>
            <a:p>
              <a:pPr>
                <a:defRPr/>
              </a:pPr>
              <a:endParaRPr lang="zh-CN" altLang="en-US">
                <a:solidFill>
                  <a:schemeClr val="tx1"/>
                </a:solidFill>
                <a:latin typeface="Arial" panose="020B0604020202020204" pitchFamily="34" charset="0"/>
              </a:endParaRPr>
            </a:p>
          </p:txBody>
        </p:sp>
        <p:sp>
          <p:nvSpPr>
            <p:cNvPr id="28" name="Rectangle 1"/>
            <p:cNvSpPr>
              <a:spLocks noChangeArrowheads="1"/>
            </p:cNvSpPr>
            <p:nvPr/>
          </p:nvSpPr>
          <p:spPr bwMode="auto">
            <a:xfrm>
              <a:off x="457200" y="2971799"/>
              <a:ext cx="1905000" cy="1852091"/>
            </a:xfrm>
            <a:prstGeom prst="rect">
              <a:avLst/>
            </a:prstGeom>
            <a:noFill/>
            <a:ln w="9525">
              <a:noFill/>
              <a:miter lim="800000"/>
            </a:ln>
            <a:effectLst/>
          </p:spPr>
          <p:txBody>
            <a:bodyPr vert="horz" wrap="square" lIns="91440" tIns="45720" rIns="91440" bIns="45720" numCol="1" anchor="ctr" anchorCtr="0" compatLnSpc="1">
              <a:spAutoFit/>
            </a:bodyPr>
            <a:lstStyle/>
            <a:p>
              <a:pPr algn="ctr"/>
              <a:r>
                <a:rPr lang="en-US" altLang="zh-CN" sz="2000" dirty="0" smtClean="0">
                  <a:latin typeface="黑体" panose="02010609060101010101" pitchFamily="2" charset="-122"/>
                  <a:ea typeface="黑体" panose="02010609060101010101" pitchFamily="2" charset="-122"/>
                </a:rPr>
                <a:t>B</a:t>
              </a:r>
              <a:r>
                <a:rPr lang="zh-CN" altLang="zh-CN" sz="2000" dirty="0" smtClean="0">
                  <a:latin typeface="黑体" panose="02010609060101010101" pitchFamily="2" charset="-122"/>
                  <a:ea typeface="黑体" panose="02010609060101010101" pitchFamily="2" charset="-122"/>
                </a:rPr>
                <a:t>多组分颗粒</a:t>
              </a:r>
              <a:endParaRPr lang="en-US" altLang="zh-CN" sz="2000" dirty="0" smtClean="0">
                <a:latin typeface="黑体" panose="02010609060101010101" pitchFamily="2" charset="-122"/>
                <a:ea typeface="黑体" panose="02010609060101010101" pitchFamily="2" charset="-122"/>
              </a:endParaRPr>
            </a:p>
            <a:p>
              <a:pPr algn="ctr"/>
              <a:r>
                <a:rPr lang="zh-CN" altLang="zh-CN" sz="2000" dirty="0" smtClean="0">
                  <a:latin typeface="黑体" panose="02010609060101010101" pitchFamily="2" charset="-122"/>
                  <a:ea typeface="黑体" panose="02010609060101010101" pitchFamily="2" charset="-122"/>
                </a:rPr>
                <a:t>理想堆积密度关系</a:t>
              </a:r>
              <a:r>
                <a:rPr lang="en-US" altLang="zh-CN" sz="2000" dirty="0" smtClean="0">
                  <a:latin typeface="微软雅黑" panose="020B0503020204020204" pitchFamily="34" charset="-122"/>
                  <a:ea typeface="微软雅黑" panose="020B0503020204020204" pitchFamily="34" charset="-122"/>
                </a:rPr>
                <a:t> </a:t>
              </a:r>
              <a:endParaRPr kumimoji="0" lang="zh-CN" altLang="en-US" sz="2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p:txBody>
        </p:sp>
      </p:grpSp>
      <p:sp>
        <p:nvSpPr>
          <p:cNvPr id="7"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4</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抗凝冰沥青混合料路用性能</a:t>
            </a:r>
            <a:r>
              <a:rPr lang="zh-CN" altLang="en-US" sz="3200" b="1" dirty="0">
                <a:solidFill>
                  <a:schemeClr val="tx2">
                    <a:lumMod val="75000"/>
                  </a:schemeClr>
                </a:solidFill>
                <a:ea typeface="华文中宋" panose="02010600040101010101" pitchFamily="2" charset="-122"/>
              </a:rPr>
              <a:t>验证</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descr="C:\Documents and Settings\dell\Application Data\Tencent\Users\67503830\QQ\WinTemp\RichOle\85JH7ZR6W4PGS)_BA[D%DJO.jpg"/>
          <p:cNvPicPr>
            <a:picLocks noChangeAspect="1" noChangeArrowheads="1"/>
          </p:cNvPicPr>
          <p:nvPr/>
        </p:nvPicPr>
        <p:blipFill>
          <a:blip r:embed="rId1" cstate="print"/>
          <a:srcRect/>
          <a:stretch>
            <a:fillRect/>
          </a:stretch>
        </p:blipFill>
        <p:spPr bwMode="auto">
          <a:xfrm>
            <a:off x="2667000" y="1752600"/>
            <a:ext cx="5991225" cy="4705350"/>
          </a:xfrm>
          <a:prstGeom prst="rect">
            <a:avLst/>
          </a:prstGeom>
          <a:noFill/>
          <a:ln>
            <a:solidFill>
              <a:schemeClr val="tx2">
                <a:lumMod val="60000"/>
                <a:lumOff val="40000"/>
              </a:schemeClr>
            </a:solidFill>
          </a:ln>
        </p:spPr>
      </p:pic>
      <p:grpSp>
        <p:nvGrpSpPr>
          <p:cNvPr id="16" name="组合 15"/>
          <p:cNvGrpSpPr/>
          <p:nvPr/>
        </p:nvGrpSpPr>
        <p:grpSpPr>
          <a:xfrm>
            <a:off x="457200" y="2667000"/>
            <a:ext cx="1905000" cy="1295400"/>
            <a:chOff x="457200" y="2667000"/>
            <a:chExt cx="1905000" cy="2362200"/>
          </a:xfrm>
        </p:grpSpPr>
        <p:sp>
          <p:nvSpPr>
            <p:cNvPr id="17" name="圆角矩形 16"/>
            <p:cNvSpPr/>
            <p:nvPr/>
          </p:nvSpPr>
          <p:spPr>
            <a:xfrm>
              <a:off x="457200" y="2667000"/>
              <a:ext cx="1752600" cy="2362200"/>
            </a:xfrm>
            <a:prstGeom prst="roundRect">
              <a:avLst/>
            </a:prstGeom>
            <a:gradFill flip="none" rotWithShape="1">
              <a:gsLst>
                <a:gs pos="0">
                  <a:srgbClr val="9933FF">
                    <a:tint val="66000"/>
                    <a:satMod val="160000"/>
                  </a:srgbClr>
                </a:gs>
                <a:gs pos="50000">
                  <a:srgbClr val="9933FF">
                    <a:tint val="44500"/>
                    <a:satMod val="160000"/>
                  </a:srgbClr>
                </a:gs>
                <a:gs pos="100000">
                  <a:srgbClr val="9933FF">
                    <a:tint val="23500"/>
                    <a:satMod val="160000"/>
                  </a:srgbClr>
                </a:gs>
              </a:gsLst>
              <a:lin ang="0" scaled="1"/>
              <a:tileRect/>
            </a:gradFill>
            <a:ln w="9525">
              <a:noFill/>
              <a:round/>
            </a:ln>
            <a:effectLst>
              <a:outerShdw dist="35921" dir="2700000" algn="ctr" rotWithShape="0">
                <a:schemeClr val="bg2"/>
              </a:outerShdw>
            </a:effectLst>
          </p:spPr>
          <p:txBody>
            <a:bodyPr/>
            <a:lstStyle/>
            <a:p>
              <a:pPr>
                <a:defRPr/>
              </a:pPr>
              <a:endParaRPr lang="zh-CN" altLang="en-US">
                <a:solidFill>
                  <a:schemeClr val="tx1"/>
                </a:solidFill>
                <a:latin typeface="Arial" panose="020B0604020202020204" pitchFamily="34" charset="0"/>
              </a:endParaRPr>
            </a:p>
          </p:txBody>
        </p:sp>
        <p:sp>
          <p:nvSpPr>
            <p:cNvPr id="18" name="Rectangle 1"/>
            <p:cNvSpPr>
              <a:spLocks noChangeArrowheads="1"/>
            </p:cNvSpPr>
            <p:nvPr/>
          </p:nvSpPr>
          <p:spPr bwMode="auto">
            <a:xfrm>
              <a:off x="457200" y="2971799"/>
              <a:ext cx="1905000" cy="1852091"/>
            </a:xfrm>
            <a:prstGeom prst="rect">
              <a:avLst/>
            </a:prstGeom>
            <a:noFill/>
            <a:ln w="9525">
              <a:noFill/>
              <a:miter lim="800000"/>
            </a:ln>
            <a:effectLst/>
          </p:spPr>
          <p:txBody>
            <a:bodyPr vert="horz" wrap="square" lIns="91440" tIns="45720" rIns="91440" bIns="45720" numCol="1" anchor="ctr" anchorCtr="0" compatLnSpc="1">
              <a:spAutoFit/>
            </a:bodyPr>
            <a:lstStyle/>
            <a:p>
              <a:pPr algn="ctr"/>
              <a:r>
                <a:rPr lang="en-US" altLang="zh-CN" sz="2000" dirty="0" smtClean="0">
                  <a:latin typeface="黑体" panose="02010609060101010101" pitchFamily="2" charset="-122"/>
                  <a:ea typeface="黑体" panose="02010609060101010101" pitchFamily="2" charset="-122"/>
                </a:rPr>
                <a:t>C</a:t>
              </a:r>
              <a:r>
                <a:rPr lang="zh-CN" altLang="zh-CN" sz="2000" dirty="0" smtClean="0">
                  <a:latin typeface="黑体" panose="02010609060101010101" pitchFamily="2" charset="-122"/>
                  <a:ea typeface="黑体" panose="02010609060101010101" pitchFamily="2" charset="-122"/>
                </a:rPr>
                <a:t>多组分颗粒实际体系堆积密度关系</a:t>
              </a:r>
              <a:endParaRPr lang="zh-CN" altLang="en-US" sz="2000" dirty="0" smtClean="0">
                <a:latin typeface="微软雅黑" panose="020B0503020204020204" pitchFamily="34" charset="-122"/>
                <a:ea typeface="微软雅黑" panose="020B0503020204020204" pitchFamily="34" charset="-122"/>
              </a:endParaRPr>
            </a:p>
          </p:txBody>
        </p:sp>
      </p:grpSp>
      <p:sp>
        <p:nvSpPr>
          <p:cNvPr id="7"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4</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抗凝冰沥青混合料路用性能</a:t>
            </a:r>
            <a:r>
              <a:rPr lang="zh-CN" altLang="en-US" sz="3200" b="1" dirty="0">
                <a:solidFill>
                  <a:schemeClr val="tx2">
                    <a:lumMod val="75000"/>
                  </a:schemeClr>
                </a:solidFill>
                <a:ea typeface="华文中宋" panose="02010600040101010101" pitchFamily="2" charset="-122"/>
              </a:rPr>
              <a:t>验证</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876300" y="711200"/>
            <a:ext cx="6591300" cy="584775"/>
          </a:xfrm>
          <a:prstGeom prst="rect">
            <a:avLst/>
          </a:prstGeom>
          <a:noFill/>
          <a:ln w="9525">
            <a:noFill/>
            <a:miter lim="800000"/>
          </a:ln>
        </p:spPr>
        <p:txBody>
          <a:bodyPr wrap="square">
            <a:spAutoFit/>
          </a:bodyPr>
          <a:lstStyle/>
          <a:p>
            <a:pPr>
              <a:spcBef>
                <a:spcPct val="50000"/>
              </a:spcBef>
            </a:pPr>
            <a:r>
              <a:rPr lang="zh-CN" altLang="en-US" sz="3200" b="1" dirty="0" smtClean="0">
                <a:solidFill>
                  <a:schemeClr val="tx2">
                    <a:lumMod val="75000"/>
                  </a:schemeClr>
                </a:solidFill>
                <a:ea typeface="华文中宋" panose="02010600040101010101" pitchFamily="2" charset="-122"/>
              </a:rPr>
              <a:t>主要内容</a:t>
            </a:r>
            <a:endParaRPr lang="zh-CN" altLang="en-US" sz="3200" b="1" dirty="0">
              <a:solidFill>
                <a:schemeClr val="tx2">
                  <a:lumMod val="75000"/>
                </a:schemeClr>
              </a:solidFill>
              <a:ea typeface="华文中宋" panose="02010600040101010101" pitchFamily="2" charset="-122"/>
            </a:endParaRPr>
          </a:p>
        </p:txBody>
      </p:sp>
      <p:grpSp>
        <p:nvGrpSpPr>
          <p:cNvPr id="5" name="组合 4"/>
          <p:cNvGrpSpPr/>
          <p:nvPr/>
        </p:nvGrpSpPr>
        <p:grpSpPr>
          <a:xfrm>
            <a:off x="1371600" y="2057400"/>
            <a:ext cx="5867400" cy="3810000"/>
            <a:chOff x="1371600" y="1524000"/>
            <a:chExt cx="5867400" cy="3810000"/>
          </a:xfrm>
        </p:grpSpPr>
        <p:grpSp>
          <p:nvGrpSpPr>
            <p:cNvPr id="2" name="组合 1"/>
            <p:cNvGrpSpPr/>
            <p:nvPr/>
          </p:nvGrpSpPr>
          <p:grpSpPr>
            <a:xfrm>
              <a:off x="1371600" y="2286004"/>
              <a:ext cx="5867400" cy="3047996"/>
              <a:chOff x="1371600" y="2667004"/>
              <a:chExt cx="5867400" cy="3047996"/>
            </a:xfrm>
          </p:grpSpPr>
          <p:grpSp>
            <p:nvGrpSpPr>
              <p:cNvPr id="9" name="Group 4"/>
              <p:cNvGrpSpPr/>
              <p:nvPr/>
            </p:nvGrpSpPr>
            <p:grpSpPr bwMode="auto">
              <a:xfrm>
                <a:off x="1371601" y="2667004"/>
                <a:ext cx="5843899" cy="552613"/>
                <a:chOff x="1372" y="1163"/>
                <a:chExt cx="2984" cy="320"/>
              </a:xfrm>
            </p:grpSpPr>
            <p:sp>
              <p:nvSpPr>
                <p:cNvPr id="37" name="AutoShape 5"/>
                <p:cNvSpPr>
                  <a:spLocks noChangeArrowheads="1"/>
                </p:cNvSpPr>
                <p:nvPr/>
              </p:nvSpPr>
              <p:spPr bwMode="gray">
                <a:xfrm>
                  <a:off x="1572" y="1163"/>
                  <a:ext cx="2784" cy="320"/>
                </a:xfrm>
                <a:prstGeom prst="roundRect">
                  <a:avLst>
                    <a:gd name="adj" fmla="val 50000"/>
                  </a:avLst>
                </a:prstGeom>
                <a:gradFill rotWithShape="1">
                  <a:gsLst>
                    <a:gs pos="0">
                      <a:schemeClr val="accent1">
                        <a:gamma/>
                        <a:tint val="0"/>
                        <a:invGamma/>
                      </a:schemeClr>
                    </a:gs>
                    <a:gs pos="100000">
                      <a:schemeClr val="accent1"/>
                    </a:gs>
                  </a:gsLst>
                  <a:lin ang="0" scaled="1"/>
                </a:gradFill>
                <a:ln w="28575" algn="ctr">
                  <a:solidFill>
                    <a:schemeClr val="bg2"/>
                  </a:solidFill>
                  <a:round/>
                </a:ln>
                <a:effectLst/>
              </p:spPr>
              <p:txBody>
                <a:bodyPr wrap="none" anchor="ctr"/>
                <a:lstStyle/>
                <a:p>
                  <a:pPr>
                    <a:lnSpc>
                      <a:spcPct val="120000"/>
                    </a:lnSpc>
                  </a:pPr>
                  <a:r>
                    <a:rPr lang="zh-CN" altLang="en-US" sz="2000" dirty="0" smtClean="0">
                      <a:latin typeface="微软雅黑" panose="020B0503020204020204" pitchFamily="34" charset="-122"/>
                      <a:ea typeface="微软雅黑" panose="020B0503020204020204" pitchFamily="34" charset="-122"/>
                    </a:rPr>
                    <a:t>               抗凝冰改性剂研制</a:t>
                  </a:r>
                  <a:endParaRPr lang="zh-CN" altLang="en-US" sz="2000" dirty="0">
                    <a:latin typeface="微软雅黑" panose="020B0503020204020204" pitchFamily="34" charset="-122"/>
                    <a:ea typeface="微软雅黑" panose="020B0503020204020204" pitchFamily="34" charset="-122"/>
                  </a:endParaRPr>
                </a:p>
              </p:txBody>
            </p:sp>
            <p:grpSp>
              <p:nvGrpSpPr>
                <p:cNvPr id="38" name="Group 6"/>
                <p:cNvGrpSpPr/>
                <p:nvPr/>
              </p:nvGrpSpPr>
              <p:grpSpPr bwMode="auto">
                <a:xfrm>
                  <a:off x="1372" y="1219"/>
                  <a:ext cx="240" cy="239"/>
                  <a:chOff x="2078" y="1680"/>
                  <a:chExt cx="1615" cy="1615"/>
                </a:xfrm>
              </p:grpSpPr>
              <p:sp>
                <p:nvSpPr>
                  <p:cNvPr id="39" name="Oval 7"/>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ln>
                </p:spPr>
                <p:txBody>
                  <a:bodyPr wrap="none" anchor="ctr"/>
                  <a:lstStyle/>
                  <a:p>
                    <a:endParaRPr lang="zh-CN" altLang="en-US"/>
                  </a:p>
                </p:txBody>
              </p:sp>
              <p:sp>
                <p:nvSpPr>
                  <p:cNvPr id="40" name="Oval 8"/>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ln>
                </p:spPr>
                <p:txBody>
                  <a:bodyPr wrap="none" anchor="ctr"/>
                  <a:lstStyle/>
                  <a:p>
                    <a:endParaRPr lang="zh-CN" altLang="en-US"/>
                  </a:p>
                </p:txBody>
              </p:sp>
              <p:sp>
                <p:nvSpPr>
                  <p:cNvPr id="41" name="Oval 9"/>
                  <p:cNvSpPr>
                    <a:spLocks noChangeArrowheads="1"/>
                  </p:cNvSpPr>
                  <p:nvPr/>
                </p:nvSpPr>
                <p:spPr bwMode="gray">
                  <a:xfrm>
                    <a:off x="2253" y="1854"/>
                    <a:ext cx="1265" cy="12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panose="02010600030101010101" pitchFamily="2" charset="-122"/>
                    </a:endParaRPr>
                  </a:p>
                </p:txBody>
              </p:sp>
              <p:sp>
                <p:nvSpPr>
                  <p:cNvPr id="42" name="Oval 10"/>
                  <p:cNvSpPr>
                    <a:spLocks noChangeArrowheads="1"/>
                  </p:cNvSpPr>
                  <p:nvPr/>
                </p:nvSpPr>
                <p:spPr bwMode="gray">
                  <a:xfrm>
                    <a:off x="2254" y="1860"/>
                    <a:ext cx="1262" cy="1269"/>
                  </a:xfrm>
                  <a:prstGeom prst="ellipse">
                    <a:avLst/>
                  </a:prstGeom>
                  <a:gradFill rotWithShape="1">
                    <a:gsLst>
                      <a:gs pos="0">
                        <a:srgbClr val="000000"/>
                      </a:gs>
                      <a:gs pos="100000">
                        <a:srgbClr val="FFCC00"/>
                      </a:gs>
                    </a:gsLst>
                    <a:lin ang="2700000" scaled="1"/>
                  </a:gradFill>
                  <a:ln w="38100" algn="ctr">
                    <a:noFill/>
                    <a:round/>
                  </a:ln>
                </p:spPr>
                <p:txBody>
                  <a:bodyPr wrap="none" anchor="ctr">
                    <a:spAutoFit/>
                  </a:bodyPr>
                  <a:lstStyle/>
                  <a:p>
                    <a:endParaRPr lang="zh-CN" altLang="en-US"/>
                  </a:p>
                </p:txBody>
              </p:sp>
              <p:sp>
                <p:nvSpPr>
                  <p:cNvPr id="43" name="Oval 11"/>
                  <p:cNvSpPr>
                    <a:spLocks noChangeArrowheads="1"/>
                  </p:cNvSpPr>
                  <p:nvPr/>
                </p:nvSpPr>
                <p:spPr bwMode="gray">
                  <a:xfrm>
                    <a:off x="2334" y="1941"/>
                    <a:ext cx="1097" cy="1112"/>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panose="02010600030101010101" pitchFamily="2" charset="-122"/>
                    </a:endParaRPr>
                  </a:p>
                </p:txBody>
              </p:sp>
              <p:sp>
                <p:nvSpPr>
                  <p:cNvPr id="44" name="Oval 12"/>
                  <p:cNvSpPr>
                    <a:spLocks noChangeArrowheads="1"/>
                  </p:cNvSpPr>
                  <p:nvPr/>
                </p:nvSpPr>
                <p:spPr bwMode="gray">
                  <a:xfrm>
                    <a:off x="2337" y="1944"/>
                    <a:ext cx="1096" cy="1106"/>
                  </a:xfrm>
                  <a:prstGeom prst="ellipse">
                    <a:avLst/>
                  </a:prstGeom>
                  <a:gradFill rotWithShape="1">
                    <a:gsLst>
                      <a:gs pos="0">
                        <a:srgbClr val="FFCC00"/>
                      </a:gs>
                      <a:gs pos="100000">
                        <a:srgbClr val="7C6300"/>
                      </a:gs>
                    </a:gsLst>
                    <a:lin ang="2700000" scaled="1"/>
                  </a:gradFill>
                  <a:ln w="38100" algn="ctr">
                    <a:noFill/>
                    <a:round/>
                  </a:ln>
                </p:spPr>
                <p:txBody>
                  <a:bodyPr anchor="ctr">
                    <a:spAutoFit/>
                  </a:bodyPr>
                  <a:lstStyle/>
                  <a:p>
                    <a:endParaRPr lang="zh-CN" altLang="en-US"/>
                  </a:p>
                </p:txBody>
              </p:sp>
            </p:grpSp>
          </p:grpSp>
          <p:grpSp>
            <p:nvGrpSpPr>
              <p:cNvPr id="10" name="Group 13"/>
              <p:cNvGrpSpPr/>
              <p:nvPr/>
            </p:nvGrpSpPr>
            <p:grpSpPr bwMode="auto">
              <a:xfrm>
                <a:off x="1371600" y="3504556"/>
                <a:ext cx="5867400" cy="552613"/>
                <a:chOff x="1372" y="1648"/>
                <a:chExt cx="2901" cy="320"/>
              </a:xfrm>
            </p:grpSpPr>
            <p:sp>
              <p:nvSpPr>
                <p:cNvPr id="29" name="AutoShape 14"/>
                <p:cNvSpPr>
                  <a:spLocks noChangeArrowheads="1"/>
                </p:cNvSpPr>
                <p:nvPr/>
              </p:nvSpPr>
              <p:spPr bwMode="gray">
                <a:xfrm>
                  <a:off x="1489" y="1648"/>
                  <a:ext cx="2784" cy="320"/>
                </a:xfrm>
                <a:prstGeom prst="roundRect">
                  <a:avLst>
                    <a:gd name="adj" fmla="val 50000"/>
                  </a:avLst>
                </a:prstGeom>
                <a:gradFill rotWithShape="1">
                  <a:gsLst>
                    <a:gs pos="0">
                      <a:schemeClr val="folHlink">
                        <a:gamma/>
                        <a:tint val="0"/>
                        <a:invGamma/>
                      </a:schemeClr>
                    </a:gs>
                    <a:gs pos="100000">
                      <a:schemeClr val="folHlink"/>
                    </a:gs>
                  </a:gsLst>
                  <a:lin ang="0" scaled="1"/>
                </a:gradFill>
                <a:ln w="28575" algn="ctr">
                  <a:solidFill>
                    <a:schemeClr val="bg2"/>
                  </a:solidFill>
                  <a:round/>
                </a:ln>
                <a:effectLst/>
              </p:spPr>
              <p:txBody>
                <a:bodyPr wrap="none" anchor="ctr"/>
                <a:lstStyle/>
                <a:p>
                  <a:pPr algn="ctr" fontAlgn="auto">
                    <a:lnSpc>
                      <a:spcPct val="120000"/>
                    </a:lnSpc>
                    <a:spcBef>
                      <a:spcPts val="0"/>
                    </a:spcBef>
                    <a:spcAft>
                      <a:spcPts val="0"/>
                    </a:spcAft>
                    <a:defRPr/>
                  </a:pPr>
                  <a:r>
                    <a:rPr lang="zh-CN" altLang="en-US" sz="2000" dirty="0" smtClean="0">
                      <a:solidFill>
                        <a:schemeClr val="dk1"/>
                      </a:solidFill>
                      <a:latin typeface="微软雅黑" panose="020B0503020204020204" pitchFamily="34" charset="-122"/>
                      <a:ea typeface="微软雅黑" panose="020B0503020204020204" pitchFamily="34" charset="-122"/>
                    </a:rPr>
                    <a:t>        抗凝冰沥青混合料功能性</a:t>
                  </a:r>
                  <a:r>
                    <a:rPr lang="zh-CN" altLang="en-US" sz="2000" dirty="0">
                      <a:solidFill>
                        <a:schemeClr val="dk1"/>
                      </a:solidFill>
                      <a:latin typeface="微软雅黑" panose="020B0503020204020204" pitchFamily="34" charset="-122"/>
                      <a:ea typeface="微软雅黑" panose="020B0503020204020204" pitchFamily="34" charset="-122"/>
                    </a:rPr>
                    <a:t>研究</a:t>
                  </a:r>
                  <a:endParaRPr lang="zh-CN" altLang="en-US" sz="2000" dirty="0" smtClean="0">
                    <a:solidFill>
                      <a:schemeClr val="dk1"/>
                    </a:solidFill>
                    <a:latin typeface="微软雅黑" panose="020B0503020204020204" pitchFamily="34" charset="-122"/>
                    <a:ea typeface="微软雅黑" panose="020B0503020204020204" pitchFamily="34" charset="-122"/>
                  </a:endParaRPr>
                </a:p>
              </p:txBody>
            </p:sp>
            <p:grpSp>
              <p:nvGrpSpPr>
                <p:cNvPr id="30" name="Group 15"/>
                <p:cNvGrpSpPr/>
                <p:nvPr/>
              </p:nvGrpSpPr>
              <p:grpSpPr bwMode="auto">
                <a:xfrm>
                  <a:off x="1372" y="1715"/>
                  <a:ext cx="240" cy="240"/>
                  <a:chOff x="2078" y="1680"/>
                  <a:chExt cx="1615" cy="1615"/>
                </a:xfrm>
              </p:grpSpPr>
              <p:sp>
                <p:nvSpPr>
                  <p:cNvPr id="31" name="Oval 16"/>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ln>
                </p:spPr>
                <p:txBody>
                  <a:bodyPr wrap="none" anchor="ctr"/>
                  <a:lstStyle/>
                  <a:p>
                    <a:endParaRPr lang="zh-CN" altLang="en-US"/>
                  </a:p>
                </p:txBody>
              </p:sp>
              <p:sp>
                <p:nvSpPr>
                  <p:cNvPr id="32" name="Oval 17"/>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ln>
                </p:spPr>
                <p:txBody>
                  <a:bodyPr wrap="none" anchor="ctr"/>
                  <a:lstStyle/>
                  <a:p>
                    <a:endParaRPr lang="zh-CN" altLang="en-US"/>
                  </a:p>
                </p:txBody>
              </p:sp>
              <p:sp>
                <p:nvSpPr>
                  <p:cNvPr id="33" name="Oval 18"/>
                  <p:cNvSpPr>
                    <a:spLocks noChangeArrowheads="1"/>
                  </p:cNvSpPr>
                  <p:nvPr/>
                </p:nvSpPr>
                <p:spPr bwMode="gray">
                  <a:xfrm>
                    <a:off x="2253" y="1853"/>
                    <a:ext cx="1265" cy="126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panose="02010600030101010101" pitchFamily="2" charset="-122"/>
                    </a:endParaRPr>
                  </a:p>
                </p:txBody>
              </p:sp>
              <p:sp>
                <p:nvSpPr>
                  <p:cNvPr id="34" name="Oval 19"/>
                  <p:cNvSpPr>
                    <a:spLocks noChangeArrowheads="1"/>
                  </p:cNvSpPr>
                  <p:nvPr/>
                </p:nvSpPr>
                <p:spPr bwMode="gray">
                  <a:xfrm>
                    <a:off x="2254" y="1859"/>
                    <a:ext cx="1262" cy="1267"/>
                  </a:xfrm>
                  <a:prstGeom prst="ellipse">
                    <a:avLst/>
                  </a:prstGeom>
                  <a:gradFill rotWithShape="1">
                    <a:gsLst>
                      <a:gs pos="0">
                        <a:srgbClr val="000000"/>
                      </a:gs>
                      <a:gs pos="100000">
                        <a:srgbClr val="48BE67"/>
                      </a:gs>
                    </a:gsLst>
                    <a:lin ang="2700000" scaled="1"/>
                  </a:gradFill>
                  <a:ln w="38100" algn="ctr">
                    <a:noFill/>
                    <a:round/>
                  </a:ln>
                </p:spPr>
                <p:txBody>
                  <a:bodyPr wrap="none" anchor="ctr">
                    <a:spAutoFit/>
                  </a:bodyPr>
                  <a:lstStyle/>
                  <a:p>
                    <a:endParaRPr lang="zh-CN" altLang="en-US"/>
                  </a:p>
                </p:txBody>
              </p:sp>
              <p:sp>
                <p:nvSpPr>
                  <p:cNvPr id="35" name="Oval 20"/>
                  <p:cNvSpPr>
                    <a:spLocks noChangeArrowheads="1"/>
                  </p:cNvSpPr>
                  <p:nvPr/>
                </p:nvSpPr>
                <p:spPr bwMode="gray">
                  <a:xfrm>
                    <a:off x="2334" y="1940"/>
                    <a:ext cx="1097" cy="1109"/>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panose="02010600030101010101" pitchFamily="2" charset="-122"/>
                    </a:endParaRPr>
                  </a:p>
                </p:txBody>
              </p:sp>
              <p:sp>
                <p:nvSpPr>
                  <p:cNvPr id="36" name="Oval 21"/>
                  <p:cNvSpPr>
                    <a:spLocks noChangeArrowheads="1"/>
                  </p:cNvSpPr>
                  <p:nvPr/>
                </p:nvSpPr>
                <p:spPr bwMode="gray">
                  <a:xfrm>
                    <a:off x="2337" y="1944"/>
                    <a:ext cx="1096" cy="1105"/>
                  </a:xfrm>
                  <a:prstGeom prst="ellipse">
                    <a:avLst/>
                  </a:prstGeom>
                  <a:gradFill rotWithShape="1">
                    <a:gsLst>
                      <a:gs pos="0">
                        <a:srgbClr val="48BE67"/>
                      </a:gs>
                      <a:gs pos="100000">
                        <a:srgbClr val="235C32"/>
                      </a:gs>
                    </a:gsLst>
                    <a:lin ang="2700000" scaled="1"/>
                  </a:gradFill>
                  <a:ln w="38100" algn="ctr">
                    <a:noFill/>
                    <a:round/>
                  </a:ln>
                </p:spPr>
                <p:txBody>
                  <a:bodyPr anchor="ctr">
                    <a:spAutoFit/>
                  </a:bodyPr>
                  <a:lstStyle/>
                  <a:p>
                    <a:endParaRPr lang="zh-CN" altLang="en-US"/>
                  </a:p>
                </p:txBody>
              </p:sp>
            </p:grpSp>
          </p:grpSp>
          <p:grpSp>
            <p:nvGrpSpPr>
              <p:cNvPr id="11" name="Group 22"/>
              <p:cNvGrpSpPr/>
              <p:nvPr/>
            </p:nvGrpSpPr>
            <p:grpSpPr bwMode="auto">
              <a:xfrm>
                <a:off x="1371600" y="4333470"/>
                <a:ext cx="5828232" cy="552612"/>
                <a:chOff x="1372" y="2128"/>
                <a:chExt cx="2976" cy="320"/>
              </a:xfrm>
            </p:grpSpPr>
            <p:sp>
              <p:nvSpPr>
                <p:cNvPr id="21" name="AutoShape 23"/>
                <p:cNvSpPr>
                  <a:spLocks noChangeArrowheads="1"/>
                </p:cNvSpPr>
                <p:nvPr/>
              </p:nvSpPr>
              <p:spPr bwMode="gray">
                <a:xfrm>
                  <a:off x="1564" y="2128"/>
                  <a:ext cx="2784" cy="320"/>
                </a:xfrm>
                <a:prstGeom prst="roundRect">
                  <a:avLst>
                    <a:gd name="adj" fmla="val 50000"/>
                  </a:avLst>
                </a:prstGeom>
                <a:gradFill rotWithShape="1">
                  <a:gsLst>
                    <a:gs pos="0">
                      <a:schemeClr val="accent1">
                        <a:gamma/>
                        <a:tint val="0"/>
                        <a:invGamma/>
                      </a:schemeClr>
                    </a:gs>
                    <a:gs pos="100000">
                      <a:schemeClr val="accent1"/>
                    </a:gs>
                  </a:gsLst>
                  <a:lin ang="0" scaled="1"/>
                </a:gradFill>
                <a:ln w="28575" algn="ctr">
                  <a:solidFill>
                    <a:schemeClr val="bg2"/>
                  </a:solidFill>
                  <a:round/>
                </a:ln>
                <a:effectLst/>
              </p:spPr>
              <p:txBody>
                <a:bodyPr wrap="none" anchor="ctr"/>
                <a:lstStyle/>
                <a:p>
                  <a:pPr algn="ctr"/>
                  <a:r>
                    <a:rPr lang="zh-CN" altLang="en-US" sz="2000" dirty="0" smtClean="0">
                      <a:solidFill>
                        <a:schemeClr val="dk1"/>
                      </a:solidFill>
                      <a:latin typeface="微软雅黑" panose="020B0503020204020204" pitchFamily="34" charset="-122"/>
                      <a:ea typeface="微软雅黑" panose="020B0503020204020204" pitchFamily="34" charset="-122"/>
                    </a:rPr>
                    <a:t>           抗凝冰沥青混合料路用性能</a:t>
                  </a:r>
                  <a:r>
                    <a:rPr lang="zh-CN" altLang="en-US" sz="2000" dirty="0">
                      <a:solidFill>
                        <a:schemeClr val="dk1"/>
                      </a:solidFill>
                      <a:latin typeface="微软雅黑" panose="020B0503020204020204" pitchFamily="34" charset="-122"/>
                      <a:ea typeface="微软雅黑" panose="020B0503020204020204" pitchFamily="34" charset="-122"/>
                    </a:rPr>
                    <a:t>验证</a:t>
                  </a:r>
                  <a:endParaRPr lang="zh-CN" altLang="zh-CN" sz="2000" dirty="0">
                    <a:solidFill>
                      <a:schemeClr val="dk1"/>
                    </a:solidFill>
                    <a:latin typeface="微软雅黑" panose="020B0503020204020204" pitchFamily="34" charset="-122"/>
                    <a:ea typeface="微软雅黑" panose="020B0503020204020204" pitchFamily="34" charset="-122"/>
                  </a:endParaRPr>
                </a:p>
              </p:txBody>
            </p:sp>
            <p:grpSp>
              <p:nvGrpSpPr>
                <p:cNvPr id="22" name="Group 24"/>
                <p:cNvGrpSpPr/>
                <p:nvPr/>
              </p:nvGrpSpPr>
              <p:grpSpPr bwMode="auto">
                <a:xfrm>
                  <a:off x="1372" y="2176"/>
                  <a:ext cx="240" cy="240"/>
                  <a:chOff x="2078" y="1680"/>
                  <a:chExt cx="1615" cy="1615"/>
                </a:xfrm>
              </p:grpSpPr>
              <p:sp>
                <p:nvSpPr>
                  <p:cNvPr id="23" name="Oval 25"/>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ln>
                </p:spPr>
                <p:txBody>
                  <a:bodyPr wrap="none" anchor="ctr"/>
                  <a:lstStyle/>
                  <a:p>
                    <a:endParaRPr lang="zh-CN" altLang="en-US"/>
                  </a:p>
                </p:txBody>
              </p:sp>
              <p:sp>
                <p:nvSpPr>
                  <p:cNvPr id="24" name="Oval 26"/>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ln>
                </p:spPr>
                <p:txBody>
                  <a:bodyPr wrap="none" anchor="ctr"/>
                  <a:lstStyle/>
                  <a:p>
                    <a:endParaRPr lang="zh-CN" altLang="en-US"/>
                  </a:p>
                </p:txBody>
              </p:sp>
              <p:sp>
                <p:nvSpPr>
                  <p:cNvPr id="25" name="Oval 27"/>
                  <p:cNvSpPr>
                    <a:spLocks noChangeArrowheads="1"/>
                  </p:cNvSpPr>
                  <p:nvPr/>
                </p:nvSpPr>
                <p:spPr bwMode="gray">
                  <a:xfrm>
                    <a:off x="2253" y="1853"/>
                    <a:ext cx="1265" cy="126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panose="02010600030101010101" pitchFamily="2" charset="-122"/>
                    </a:endParaRPr>
                  </a:p>
                </p:txBody>
              </p:sp>
              <p:sp>
                <p:nvSpPr>
                  <p:cNvPr id="26" name="Oval 28"/>
                  <p:cNvSpPr>
                    <a:spLocks noChangeArrowheads="1"/>
                  </p:cNvSpPr>
                  <p:nvPr/>
                </p:nvSpPr>
                <p:spPr bwMode="gray">
                  <a:xfrm>
                    <a:off x="2254" y="1859"/>
                    <a:ext cx="1262" cy="1267"/>
                  </a:xfrm>
                  <a:prstGeom prst="ellipse">
                    <a:avLst/>
                  </a:prstGeom>
                  <a:gradFill rotWithShape="1">
                    <a:gsLst>
                      <a:gs pos="0">
                        <a:srgbClr val="21B3E1"/>
                      </a:gs>
                      <a:gs pos="100000">
                        <a:srgbClr val="0F5368"/>
                      </a:gs>
                    </a:gsLst>
                    <a:lin ang="5400000" scaled="1"/>
                  </a:gradFill>
                  <a:ln w="38100" algn="ctr">
                    <a:noFill/>
                    <a:round/>
                  </a:ln>
                </p:spPr>
                <p:txBody>
                  <a:bodyPr wrap="none" anchor="ctr">
                    <a:spAutoFit/>
                  </a:bodyPr>
                  <a:lstStyle/>
                  <a:p>
                    <a:endParaRPr lang="zh-CN" altLang="en-US"/>
                  </a:p>
                </p:txBody>
              </p:sp>
              <p:sp>
                <p:nvSpPr>
                  <p:cNvPr id="27" name="Oval 29"/>
                  <p:cNvSpPr>
                    <a:spLocks noChangeArrowheads="1"/>
                  </p:cNvSpPr>
                  <p:nvPr/>
                </p:nvSpPr>
                <p:spPr bwMode="gray">
                  <a:xfrm>
                    <a:off x="2334" y="1940"/>
                    <a:ext cx="1097" cy="1109"/>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panose="02010600030101010101" pitchFamily="2" charset="-122"/>
                    </a:endParaRPr>
                  </a:p>
                </p:txBody>
              </p:sp>
              <p:sp>
                <p:nvSpPr>
                  <p:cNvPr id="28" name="Oval 30"/>
                  <p:cNvSpPr>
                    <a:spLocks noChangeArrowheads="1"/>
                  </p:cNvSpPr>
                  <p:nvPr/>
                </p:nvSpPr>
                <p:spPr bwMode="gray">
                  <a:xfrm>
                    <a:off x="2337" y="1944"/>
                    <a:ext cx="1096" cy="1105"/>
                  </a:xfrm>
                  <a:prstGeom prst="ellipse">
                    <a:avLst/>
                  </a:prstGeom>
                  <a:gradFill rotWithShape="1">
                    <a:gsLst>
                      <a:gs pos="0">
                        <a:srgbClr val="21B3E1"/>
                      </a:gs>
                      <a:gs pos="100000">
                        <a:srgbClr val="10576D"/>
                      </a:gs>
                    </a:gsLst>
                    <a:lin ang="2700000" scaled="1"/>
                  </a:gradFill>
                  <a:ln w="38100" algn="ctr">
                    <a:noFill/>
                    <a:round/>
                  </a:ln>
                </p:spPr>
                <p:txBody>
                  <a:bodyPr anchor="ctr">
                    <a:spAutoFit/>
                  </a:bodyPr>
                  <a:lstStyle/>
                  <a:p>
                    <a:endParaRPr lang="zh-CN" altLang="en-US"/>
                  </a:p>
                </p:txBody>
              </p:sp>
            </p:grpSp>
          </p:grpSp>
          <p:grpSp>
            <p:nvGrpSpPr>
              <p:cNvPr id="12" name="Group 31"/>
              <p:cNvGrpSpPr/>
              <p:nvPr/>
            </p:nvGrpSpPr>
            <p:grpSpPr bwMode="auto">
              <a:xfrm>
                <a:off x="1371600" y="5162388"/>
                <a:ext cx="5834107" cy="552612"/>
                <a:chOff x="1372" y="2608"/>
                <a:chExt cx="2979" cy="320"/>
              </a:xfrm>
            </p:grpSpPr>
            <p:sp>
              <p:nvSpPr>
                <p:cNvPr id="13" name="AutoShape 32"/>
                <p:cNvSpPr>
                  <a:spLocks noChangeArrowheads="1"/>
                </p:cNvSpPr>
                <p:nvPr/>
              </p:nvSpPr>
              <p:spPr bwMode="gray">
                <a:xfrm>
                  <a:off x="1567" y="2608"/>
                  <a:ext cx="2784" cy="320"/>
                </a:xfrm>
                <a:prstGeom prst="roundRect">
                  <a:avLst>
                    <a:gd name="adj" fmla="val 50000"/>
                  </a:avLst>
                </a:prstGeom>
                <a:gradFill rotWithShape="1">
                  <a:gsLst>
                    <a:gs pos="0">
                      <a:schemeClr val="folHlink">
                        <a:gamma/>
                        <a:tint val="0"/>
                        <a:invGamma/>
                      </a:schemeClr>
                    </a:gs>
                    <a:gs pos="100000">
                      <a:schemeClr val="folHlink"/>
                    </a:gs>
                  </a:gsLst>
                  <a:lin ang="0" scaled="1"/>
                </a:gradFill>
                <a:ln w="28575" algn="ctr">
                  <a:solidFill>
                    <a:schemeClr val="bg2"/>
                  </a:solidFill>
                  <a:round/>
                </a:ln>
                <a:effectLst/>
              </p:spPr>
              <p:txBody>
                <a:bodyPr wrap="none" anchor="ctr"/>
                <a:lstStyle/>
                <a:p>
                  <a:pPr algn="ctr"/>
                  <a:r>
                    <a:rPr lang="zh-CN" altLang="en-US" sz="2000" dirty="0" smtClean="0">
                      <a:solidFill>
                        <a:schemeClr val="dk1"/>
                      </a:solidFill>
                      <a:latin typeface="微软雅黑" panose="020B0503020204020204" pitchFamily="34" charset="-122"/>
                      <a:ea typeface="微软雅黑" panose="020B0503020204020204" pitchFamily="34" charset="-122"/>
                    </a:rPr>
                    <a:t>抗凝冰混合料应用技术</a:t>
                  </a:r>
                  <a:endParaRPr lang="zh-CN" altLang="zh-CN" sz="2000" dirty="0">
                    <a:solidFill>
                      <a:schemeClr val="dk1"/>
                    </a:solidFill>
                    <a:latin typeface="微软雅黑" panose="020B0503020204020204" pitchFamily="34" charset="-122"/>
                    <a:ea typeface="微软雅黑" panose="020B0503020204020204" pitchFamily="34" charset="-122"/>
                  </a:endParaRPr>
                </a:p>
              </p:txBody>
            </p:sp>
            <p:grpSp>
              <p:nvGrpSpPr>
                <p:cNvPr id="14" name="Group 33"/>
                <p:cNvGrpSpPr/>
                <p:nvPr/>
              </p:nvGrpSpPr>
              <p:grpSpPr bwMode="auto">
                <a:xfrm>
                  <a:off x="1372" y="2672"/>
                  <a:ext cx="240" cy="240"/>
                  <a:chOff x="2078" y="1680"/>
                  <a:chExt cx="1615" cy="1615"/>
                </a:xfrm>
              </p:grpSpPr>
              <p:sp>
                <p:nvSpPr>
                  <p:cNvPr id="15" name="Oval 34"/>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ln>
                </p:spPr>
                <p:txBody>
                  <a:bodyPr wrap="none" anchor="ctr"/>
                  <a:lstStyle/>
                  <a:p>
                    <a:endParaRPr lang="zh-CN" altLang="en-US"/>
                  </a:p>
                </p:txBody>
              </p:sp>
              <p:sp>
                <p:nvSpPr>
                  <p:cNvPr id="16" name="Oval 35"/>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ln>
                </p:spPr>
                <p:txBody>
                  <a:bodyPr wrap="none" anchor="ctr"/>
                  <a:lstStyle/>
                  <a:p>
                    <a:endParaRPr lang="zh-CN" altLang="en-US"/>
                  </a:p>
                </p:txBody>
              </p:sp>
              <p:sp>
                <p:nvSpPr>
                  <p:cNvPr id="17" name="Oval 36"/>
                  <p:cNvSpPr>
                    <a:spLocks noChangeArrowheads="1"/>
                  </p:cNvSpPr>
                  <p:nvPr/>
                </p:nvSpPr>
                <p:spPr bwMode="gray">
                  <a:xfrm>
                    <a:off x="2253" y="1853"/>
                    <a:ext cx="1265" cy="126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panose="02010600030101010101" pitchFamily="2" charset="-122"/>
                    </a:endParaRPr>
                  </a:p>
                </p:txBody>
              </p:sp>
              <p:sp>
                <p:nvSpPr>
                  <p:cNvPr id="18" name="Oval 37"/>
                  <p:cNvSpPr>
                    <a:spLocks noChangeArrowheads="1"/>
                  </p:cNvSpPr>
                  <p:nvPr/>
                </p:nvSpPr>
                <p:spPr bwMode="gray">
                  <a:xfrm>
                    <a:off x="2254" y="1859"/>
                    <a:ext cx="1262" cy="1267"/>
                  </a:xfrm>
                  <a:prstGeom prst="ellipse">
                    <a:avLst/>
                  </a:prstGeom>
                  <a:gradFill rotWithShape="1">
                    <a:gsLst>
                      <a:gs pos="0">
                        <a:srgbClr val="000000"/>
                      </a:gs>
                      <a:gs pos="100000">
                        <a:srgbClr val="8D67E1"/>
                      </a:gs>
                    </a:gsLst>
                    <a:lin ang="2700000" scaled="1"/>
                  </a:gradFill>
                  <a:ln w="38100" algn="ctr">
                    <a:noFill/>
                    <a:round/>
                  </a:ln>
                </p:spPr>
                <p:txBody>
                  <a:bodyPr wrap="none" anchor="ctr">
                    <a:spAutoFit/>
                  </a:bodyPr>
                  <a:lstStyle/>
                  <a:p>
                    <a:endParaRPr lang="zh-CN" altLang="en-US"/>
                  </a:p>
                </p:txBody>
              </p:sp>
              <p:sp>
                <p:nvSpPr>
                  <p:cNvPr id="19" name="Oval 38"/>
                  <p:cNvSpPr>
                    <a:spLocks noChangeArrowheads="1"/>
                  </p:cNvSpPr>
                  <p:nvPr/>
                </p:nvSpPr>
                <p:spPr bwMode="gray">
                  <a:xfrm>
                    <a:off x="2334" y="1940"/>
                    <a:ext cx="1097" cy="1109"/>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panose="02010600030101010101" pitchFamily="2" charset="-122"/>
                    </a:endParaRPr>
                  </a:p>
                </p:txBody>
              </p:sp>
              <p:sp>
                <p:nvSpPr>
                  <p:cNvPr id="20" name="Oval 39"/>
                  <p:cNvSpPr>
                    <a:spLocks noChangeArrowheads="1"/>
                  </p:cNvSpPr>
                  <p:nvPr/>
                </p:nvSpPr>
                <p:spPr bwMode="gray">
                  <a:xfrm>
                    <a:off x="2337" y="1944"/>
                    <a:ext cx="1096" cy="1105"/>
                  </a:xfrm>
                  <a:prstGeom prst="ellipse">
                    <a:avLst/>
                  </a:prstGeom>
                  <a:gradFill rotWithShape="1">
                    <a:gsLst>
                      <a:gs pos="0">
                        <a:srgbClr val="8D67E1"/>
                      </a:gs>
                      <a:gs pos="100000">
                        <a:srgbClr val="45326D"/>
                      </a:gs>
                    </a:gsLst>
                    <a:lin ang="2700000" scaled="1"/>
                  </a:gradFill>
                  <a:ln w="38100" algn="ctr">
                    <a:noFill/>
                    <a:round/>
                  </a:ln>
                </p:spPr>
                <p:txBody>
                  <a:bodyPr anchor="ctr">
                    <a:spAutoFit/>
                  </a:bodyPr>
                  <a:lstStyle/>
                  <a:p>
                    <a:endParaRPr lang="zh-CN" altLang="en-US"/>
                  </a:p>
                </p:txBody>
              </p:sp>
            </p:grpSp>
          </p:grpSp>
        </p:grpSp>
        <p:grpSp>
          <p:nvGrpSpPr>
            <p:cNvPr id="45" name="Group 4"/>
            <p:cNvGrpSpPr/>
            <p:nvPr/>
          </p:nvGrpSpPr>
          <p:grpSpPr bwMode="auto">
            <a:xfrm>
              <a:off x="1371600" y="1524000"/>
              <a:ext cx="5843899" cy="552613"/>
              <a:chOff x="1372" y="1163"/>
              <a:chExt cx="2984" cy="320"/>
            </a:xfrm>
          </p:grpSpPr>
          <p:sp>
            <p:nvSpPr>
              <p:cNvPr id="46" name="AutoShape 5"/>
              <p:cNvSpPr>
                <a:spLocks noChangeArrowheads="1"/>
              </p:cNvSpPr>
              <p:nvPr/>
            </p:nvSpPr>
            <p:spPr bwMode="gray">
              <a:xfrm>
                <a:off x="1572" y="1163"/>
                <a:ext cx="2784" cy="320"/>
              </a:xfrm>
              <a:prstGeom prst="roundRect">
                <a:avLst>
                  <a:gd name="adj" fmla="val 50000"/>
                </a:avLst>
              </a:prstGeom>
              <a:gradFill rotWithShape="1">
                <a:gsLst>
                  <a:gs pos="0">
                    <a:schemeClr val="accent1">
                      <a:gamma/>
                      <a:tint val="0"/>
                      <a:invGamma/>
                    </a:schemeClr>
                  </a:gs>
                  <a:gs pos="100000">
                    <a:schemeClr val="accent1"/>
                  </a:gs>
                </a:gsLst>
                <a:lin ang="0" scaled="1"/>
              </a:gradFill>
              <a:ln w="28575" algn="ctr">
                <a:solidFill>
                  <a:schemeClr val="bg2"/>
                </a:solidFill>
                <a:round/>
              </a:ln>
              <a:effectLst/>
            </p:spPr>
            <p:txBody>
              <a:bodyPr wrap="none" anchor="ctr"/>
              <a:lstStyle/>
              <a:p>
                <a:pPr>
                  <a:lnSpc>
                    <a:spcPct val="120000"/>
                  </a:lnSpc>
                </a:pPr>
                <a:r>
                  <a:rPr lang="zh-CN" altLang="en-US" sz="2000" dirty="0" smtClean="0">
                    <a:latin typeface="微软雅黑" panose="020B0503020204020204" pitchFamily="34" charset="-122"/>
                    <a:ea typeface="微软雅黑" panose="020B0503020204020204" pitchFamily="34" charset="-122"/>
                  </a:rPr>
                  <a:t>               背景概述</a:t>
                </a:r>
                <a:endParaRPr lang="zh-CN" altLang="en-US" sz="2000" dirty="0">
                  <a:latin typeface="微软雅黑" panose="020B0503020204020204" pitchFamily="34" charset="-122"/>
                  <a:ea typeface="微软雅黑" panose="020B0503020204020204" pitchFamily="34" charset="-122"/>
                </a:endParaRPr>
              </a:p>
            </p:txBody>
          </p:sp>
          <p:grpSp>
            <p:nvGrpSpPr>
              <p:cNvPr id="47" name="Group 6"/>
              <p:cNvGrpSpPr/>
              <p:nvPr/>
            </p:nvGrpSpPr>
            <p:grpSpPr bwMode="auto">
              <a:xfrm>
                <a:off x="1372" y="1219"/>
                <a:ext cx="240" cy="239"/>
                <a:chOff x="2078" y="1680"/>
                <a:chExt cx="1615" cy="1615"/>
              </a:xfrm>
            </p:grpSpPr>
            <p:sp>
              <p:nvSpPr>
                <p:cNvPr id="48" name="Oval 7"/>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ln>
              </p:spPr>
              <p:txBody>
                <a:bodyPr wrap="none" anchor="ctr"/>
                <a:lstStyle/>
                <a:p>
                  <a:endParaRPr lang="zh-CN" altLang="en-US"/>
                </a:p>
              </p:txBody>
            </p:sp>
            <p:sp>
              <p:nvSpPr>
                <p:cNvPr id="49" name="Oval 8"/>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ln>
              </p:spPr>
              <p:txBody>
                <a:bodyPr wrap="none" anchor="ctr"/>
                <a:lstStyle/>
                <a:p>
                  <a:endParaRPr lang="zh-CN" altLang="en-US"/>
                </a:p>
              </p:txBody>
            </p:sp>
            <p:sp>
              <p:nvSpPr>
                <p:cNvPr id="50" name="Oval 9"/>
                <p:cNvSpPr>
                  <a:spLocks noChangeArrowheads="1"/>
                </p:cNvSpPr>
                <p:nvPr/>
              </p:nvSpPr>
              <p:spPr bwMode="gray">
                <a:xfrm>
                  <a:off x="2253" y="1854"/>
                  <a:ext cx="1265" cy="12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panose="02010600030101010101" pitchFamily="2" charset="-122"/>
                  </a:endParaRPr>
                </a:p>
              </p:txBody>
            </p:sp>
            <p:sp>
              <p:nvSpPr>
                <p:cNvPr id="51" name="Oval 10"/>
                <p:cNvSpPr>
                  <a:spLocks noChangeArrowheads="1"/>
                </p:cNvSpPr>
                <p:nvPr/>
              </p:nvSpPr>
              <p:spPr bwMode="gray">
                <a:xfrm>
                  <a:off x="2254" y="1860"/>
                  <a:ext cx="1262" cy="1269"/>
                </a:xfrm>
                <a:prstGeom prst="ellipse">
                  <a:avLst/>
                </a:prstGeom>
                <a:gradFill rotWithShape="1">
                  <a:gsLst>
                    <a:gs pos="0">
                      <a:srgbClr val="000000"/>
                    </a:gs>
                    <a:gs pos="100000">
                      <a:srgbClr val="FFCC00"/>
                    </a:gs>
                  </a:gsLst>
                  <a:lin ang="2700000" scaled="1"/>
                </a:gradFill>
                <a:ln w="38100" algn="ctr">
                  <a:noFill/>
                  <a:round/>
                </a:ln>
              </p:spPr>
              <p:txBody>
                <a:bodyPr wrap="none" anchor="ctr">
                  <a:spAutoFit/>
                </a:bodyPr>
                <a:lstStyle/>
                <a:p>
                  <a:endParaRPr lang="zh-CN" altLang="en-US"/>
                </a:p>
              </p:txBody>
            </p:sp>
            <p:sp>
              <p:nvSpPr>
                <p:cNvPr id="52" name="Oval 11"/>
                <p:cNvSpPr>
                  <a:spLocks noChangeArrowheads="1"/>
                </p:cNvSpPr>
                <p:nvPr/>
              </p:nvSpPr>
              <p:spPr bwMode="gray">
                <a:xfrm>
                  <a:off x="2334" y="1941"/>
                  <a:ext cx="1097" cy="1112"/>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panose="02010600030101010101" pitchFamily="2" charset="-122"/>
                  </a:endParaRPr>
                </a:p>
              </p:txBody>
            </p:sp>
            <p:sp>
              <p:nvSpPr>
                <p:cNvPr id="53" name="Oval 12"/>
                <p:cNvSpPr>
                  <a:spLocks noChangeArrowheads="1"/>
                </p:cNvSpPr>
                <p:nvPr/>
              </p:nvSpPr>
              <p:spPr bwMode="gray">
                <a:xfrm>
                  <a:off x="2337" y="1944"/>
                  <a:ext cx="1096" cy="1106"/>
                </a:xfrm>
                <a:prstGeom prst="ellipse">
                  <a:avLst/>
                </a:prstGeom>
                <a:gradFill rotWithShape="1">
                  <a:gsLst>
                    <a:gs pos="100000">
                      <a:srgbClr val="FF0000"/>
                    </a:gs>
                    <a:gs pos="100000">
                      <a:srgbClr val="7C6300"/>
                    </a:gs>
                  </a:gsLst>
                  <a:lin ang="2700000" scaled="1"/>
                </a:gradFill>
                <a:ln w="38100" algn="ctr">
                  <a:noFill/>
                  <a:round/>
                </a:ln>
              </p:spPr>
              <p:txBody>
                <a:bodyPr anchor="ctr">
                  <a:spAutoFit/>
                </a:bodyPr>
                <a:lstStyle/>
                <a:p>
                  <a:endParaRPr lang="zh-CN" altLang="en-US"/>
                </a:p>
              </p:txBody>
            </p:sp>
          </p:grpSp>
        </p:grpSp>
      </p:gr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5"/>
          <p:cNvGrpSpPr/>
          <p:nvPr/>
        </p:nvGrpSpPr>
        <p:grpSpPr bwMode="auto">
          <a:xfrm>
            <a:off x="3575050" y="2092325"/>
            <a:ext cx="2382838" cy="538163"/>
            <a:chOff x="2251" y="1126"/>
            <a:chExt cx="1501" cy="339"/>
          </a:xfrm>
        </p:grpSpPr>
        <p:sp>
          <p:nvSpPr>
            <p:cNvPr id="15" name="AutoShape 16"/>
            <p:cNvSpPr>
              <a:spLocks noChangeArrowheads="1"/>
            </p:cNvSpPr>
            <p:nvPr/>
          </p:nvSpPr>
          <p:spPr bwMode="gray">
            <a:xfrm>
              <a:off x="2251" y="1126"/>
              <a:ext cx="1501"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ln>
            <a:effectLst>
              <a:outerShdw dist="40161" dir="4293903" algn="ctr" rotWithShape="0">
                <a:srgbClr val="FFFFCC">
                  <a:alpha val="50000"/>
                </a:srgbClr>
              </a:outerShdw>
            </a:effectLst>
          </p:spPr>
          <p:txBody>
            <a:bodyPr wrap="none" anchor="ctr"/>
            <a:lstStyle/>
            <a:p>
              <a:pPr>
                <a:defRPr/>
              </a:pPr>
              <a:endParaRPr lang="zh-CN" altLang="en-US">
                <a:ea typeface="宋体" panose="02010600030101010101" pitchFamily="2" charset="-122"/>
              </a:endParaRPr>
            </a:p>
          </p:txBody>
        </p:sp>
        <p:sp>
          <p:nvSpPr>
            <p:cNvPr id="16" name="AutoShape 17"/>
            <p:cNvSpPr>
              <a:spLocks noChangeArrowheads="1"/>
            </p:cNvSpPr>
            <p:nvPr/>
          </p:nvSpPr>
          <p:spPr bwMode="gray">
            <a:xfrm>
              <a:off x="2269" y="1145"/>
              <a:ext cx="1465" cy="303"/>
            </a:xfrm>
            <a:prstGeom prst="roundRect">
              <a:avLst>
                <a:gd name="adj" fmla="val 50000"/>
              </a:avLst>
            </a:prstGeom>
            <a:gradFill rotWithShape="1">
              <a:gsLst>
                <a:gs pos="0">
                  <a:schemeClr val="accent1">
                    <a:alpha val="89999"/>
                  </a:schemeClr>
                </a:gs>
                <a:gs pos="50000">
                  <a:schemeClr val="accent1">
                    <a:gamma/>
                    <a:tint val="33725"/>
                    <a:invGamma/>
                  </a:schemeClr>
                </a:gs>
                <a:gs pos="100000">
                  <a:schemeClr val="accent1">
                    <a:alpha val="89999"/>
                  </a:schemeClr>
                </a:gs>
              </a:gsLst>
              <a:lin ang="0" scaled="1"/>
            </a:gradFill>
            <a:ln w="9525" algn="ctr">
              <a:noFill/>
              <a:round/>
            </a:ln>
            <a:effectLst/>
          </p:spPr>
          <p:txBody>
            <a:bodyPr wrap="none" anchor="ctr"/>
            <a:lstStyle/>
            <a:p>
              <a:pPr>
                <a:defRPr/>
              </a:pPr>
              <a:endParaRPr lang="zh-CN" altLang="en-US">
                <a:ea typeface="宋体" panose="02010600030101010101" pitchFamily="2" charset="-122"/>
              </a:endParaRPr>
            </a:p>
          </p:txBody>
        </p:sp>
      </p:grpSp>
      <p:sp>
        <p:nvSpPr>
          <p:cNvPr id="17" name="Rectangle 18"/>
          <p:cNvSpPr>
            <a:spLocks noChangeArrowheads="1"/>
          </p:cNvSpPr>
          <p:nvPr/>
        </p:nvSpPr>
        <p:spPr bwMode="gray">
          <a:xfrm>
            <a:off x="4191000" y="2162175"/>
            <a:ext cx="1011815" cy="338554"/>
          </a:xfrm>
          <a:prstGeom prst="rect">
            <a:avLst/>
          </a:prstGeom>
          <a:noFill/>
          <a:ln w="9525" algn="ctr">
            <a:noFill/>
            <a:miter lim="800000"/>
          </a:ln>
        </p:spPr>
        <p:txBody>
          <a:bodyPr wrap="none">
            <a:spAutoFit/>
          </a:bodyPr>
          <a:lstStyle/>
          <a:p>
            <a:pPr algn="ctr" eaLnBrk="0" hangingPunct="0"/>
            <a:r>
              <a:rPr lang="zh-CN" altLang="en-US" sz="1600" b="1" dirty="0" smtClean="0">
                <a:solidFill>
                  <a:srgbClr val="000000"/>
                </a:solidFill>
                <a:ea typeface="宋体" panose="02010600030101010101" pitchFamily="2" charset="-122"/>
              </a:rPr>
              <a:t>标定参数</a:t>
            </a:r>
            <a:endParaRPr lang="en-US" altLang="zh-CN" sz="1600" b="1" dirty="0" smtClean="0">
              <a:solidFill>
                <a:srgbClr val="000000"/>
              </a:solidFill>
              <a:ea typeface="宋体" panose="02010600030101010101" pitchFamily="2" charset="-122"/>
            </a:endParaRPr>
          </a:p>
        </p:txBody>
      </p:sp>
      <p:grpSp>
        <p:nvGrpSpPr>
          <p:cNvPr id="18" name="Group 19"/>
          <p:cNvGrpSpPr/>
          <p:nvPr/>
        </p:nvGrpSpPr>
        <p:grpSpPr bwMode="auto">
          <a:xfrm>
            <a:off x="6302375" y="2092325"/>
            <a:ext cx="2384425" cy="538163"/>
            <a:chOff x="3969" y="1126"/>
            <a:chExt cx="1502" cy="339"/>
          </a:xfrm>
        </p:grpSpPr>
        <p:sp>
          <p:nvSpPr>
            <p:cNvPr id="19" name="AutoShape 20"/>
            <p:cNvSpPr>
              <a:spLocks noChangeArrowheads="1"/>
            </p:cNvSpPr>
            <p:nvPr/>
          </p:nvSpPr>
          <p:spPr bwMode="gray">
            <a:xfrm>
              <a:off x="3969" y="1126"/>
              <a:ext cx="1502"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ln>
            <a:effectLst>
              <a:outerShdw dist="40161" dir="4293903" algn="ctr" rotWithShape="0">
                <a:srgbClr val="FFFFCC">
                  <a:alpha val="50000"/>
                </a:srgbClr>
              </a:outerShdw>
            </a:effectLst>
          </p:spPr>
          <p:txBody>
            <a:bodyPr wrap="none" anchor="ctr"/>
            <a:lstStyle/>
            <a:p>
              <a:pPr>
                <a:defRPr/>
              </a:pPr>
              <a:endParaRPr lang="zh-CN" altLang="en-US">
                <a:ea typeface="宋体" panose="02010600030101010101" pitchFamily="2" charset="-122"/>
              </a:endParaRPr>
            </a:p>
          </p:txBody>
        </p:sp>
        <p:sp>
          <p:nvSpPr>
            <p:cNvPr id="20" name="AutoShape 21"/>
            <p:cNvSpPr>
              <a:spLocks noChangeArrowheads="1"/>
            </p:cNvSpPr>
            <p:nvPr/>
          </p:nvSpPr>
          <p:spPr bwMode="gray">
            <a:xfrm>
              <a:off x="3988" y="1145"/>
              <a:ext cx="1464" cy="303"/>
            </a:xfrm>
            <a:prstGeom prst="roundRect">
              <a:avLst>
                <a:gd name="adj" fmla="val 50000"/>
              </a:avLst>
            </a:prstGeom>
            <a:gradFill rotWithShape="1">
              <a:gsLst>
                <a:gs pos="0">
                  <a:schemeClr val="hlink">
                    <a:alpha val="89999"/>
                  </a:schemeClr>
                </a:gs>
                <a:gs pos="50000">
                  <a:schemeClr val="hlink">
                    <a:gamma/>
                    <a:tint val="33725"/>
                    <a:invGamma/>
                  </a:schemeClr>
                </a:gs>
                <a:gs pos="100000">
                  <a:schemeClr val="hlink">
                    <a:alpha val="89999"/>
                  </a:schemeClr>
                </a:gs>
              </a:gsLst>
              <a:lin ang="0" scaled="1"/>
            </a:gradFill>
            <a:ln w="9525" algn="ctr">
              <a:noFill/>
              <a:round/>
            </a:ln>
            <a:effectLst/>
          </p:spPr>
          <p:txBody>
            <a:bodyPr wrap="none" anchor="ctr"/>
            <a:lstStyle/>
            <a:p>
              <a:pPr>
                <a:defRPr/>
              </a:pPr>
              <a:endParaRPr lang="zh-CN" altLang="en-US">
                <a:ea typeface="宋体" panose="02010600030101010101" pitchFamily="2" charset="-122"/>
              </a:endParaRPr>
            </a:p>
          </p:txBody>
        </p:sp>
      </p:grpSp>
      <p:sp>
        <p:nvSpPr>
          <p:cNvPr id="21" name="Rectangle 22"/>
          <p:cNvSpPr>
            <a:spLocks noChangeArrowheads="1"/>
          </p:cNvSpPr>
          <p:nvPr/>
        </p:nvSpPr>
        <p:spPr bwMode="gray">
          <a:xfrm>
            <a:off x="6989185" y="2176046"/>
            <a:ext cx="1011815" cy="338554"/>
          </a:xfrm>
          <a:prstGeom prst="rect">
            <a:avLst/>
          </a:prstGeom>
          <a:noFill/>
          <a:ln w="9525" algn="ctr">
            <a:noFill/>
            <a:miter lim="800000"/>
          </a:ln>
        </p:spPr>
        <p:txBody>
          <a:bodyPr wrap="none">
            <a:spAutoFit/>
          </a:bodyPr>
          <a:lstStyle/>
          <a:p>
            <a:pPr algn="ctr" eaLnBrk="0" hangingPunct="0"/>
            <a:r>
              <a:rPr lang="zh-CN" altLang="en-US" sz="1600" b="1" dirty="0" smtClean="0">
                <a:solidFill>
                  <a:srgbClr val="000000"/>
                </a:solidFill>
                <a:ea typeface="宋体" panose="02010600030101010101" pitchFamily="2" charset="-122"/>
              </a:rPr>
              <a:t>参数验证</a:t>
            </a:r>
            <a:endParaRPr lang="en-US" altLang="zh-CN" sz="1600" b="1" dirty="0" smtClean="0">
              <a:solidFill>
                <a:srgbClr val="000000"/>
              </a:solidFill>
              <a:ea typeface="宋体" panose="02010600030101010101" pitchFamily="2" charset="-122"/>
            </a:endParaRPr>
          </a:p>
        </p:txBody>
      </p:sp>
      <p:grpSp>
        <p:nvGrpSpPr>
          <p:cNvPr id="22" name="Group 23"/>
          <p:cNvGrpSpPr/>
          <p:nvPr/>
        </p:nvGrpSpPr>
        <p:grpSpPr bwMode="auto">
          <a:xfrm>
            <a:off x="882650" y="2092325"/>
            <a:ext cx="2384425" cy="538163"/>
            <a:chOff x="555" y="1126"/>
            <a:chExt cx="1502" cy="339"/>
          </a:xfrm>
        </p:grpSpPr>
        <p:sp>
          <p:nvSpPr>
            <p:cNvPr id="23" name="AutoShape 24"/>
            <p:cNvSpPr>
              <a:spLocks noChangeArrowheads="1"/>
            </p:cNvSpPr>
            <p:nvPr/>
          </p:nvSpPr>
          <p:spPr bwMode="gray">
            <a:xfrm>
              <a:off x="555" y="1126"/>
              <a:ext cx="1502" cy="339"/>
            </a:xfrm>
            <a:prstGeom prst="roundRect">
              <a:avLst>
                <a:gd name="adj" fmla="val 50000"/>
              </a:avLst>
            </a:prstGeom>
            <a:gradFill rotWithShape="1">
              <a:gsLst>
                <a:gs pos="0">
                  <a:schemeClr val="accent2">
                    <a:gamma/>
                    <a:shade val="36078"/>
                    <a:invGamma/>
                  </a:schemeClr>
                </a:gs>
                <a:gs pos="50000">
                  <a:schemeClr val="accent2"/>
                </a:gs>
                <a:gs pos="100000">
                  <a:schemeClr val="accent2">
                    <a:gamma/>
                    <a:shade val="36078"/>
                    <a:invGamma/>
                  </a:schemeClr>
                </a:gs>
              </a:gsLst>
              <a:lin ang="5400000" scaled="1"/>
            </a:gradFill>
            <a:ln w="9525" algn="ctr">
              <a:noFill/>
              <a:round/>
            </a:ln>
            <a:effectLst>
              <a:outerShdw dist="40161" dir="4293903" algn="ctr" rotWithShape="0">
                <a:srgbClr val="FFFFCC">
                  <a:alpha val="50000"/>
                </a:srgbClr>
              </a:outerShdw>
            </a:effectLst>
          </p:spPr>
          <p:txBody>
            <a:bodyPr wrap="none" anchor="ctr"/>
            <a:lstStyle/>
            <a:p>
              <a:pPr>
                <a:defRPr/>
              </a:pPr>
              <a:endParaRPr lang="zh-CN" altLang="en-US">
                <a:ea typeface="宋体" panose="02010600030101010101" pitchFamily="2" charset="-122"/>
              </a:endParaRPr>
            </a:p>
          </p:txBody>
        </p:sp>
        <p:sp>
          <p:nvSpPr>
            <p:cNvPr id="24" name="AutoShape 25"/>
            <p:cNvSpPr>
              <a:spLocks noChangeArrowheads="1"/>
            </p:cNvSpPr>
            <p:nvPr/>
          </p:nvSpPr>
          <p:spPr bwMode="gray">
            <a:xfrm>
              <a:off x="574" y="1145"/>
              <a:ext cx="1464" cy="303"/>
            </a:xfrm>
            <a:prstGeom prst="roundRect">
              <a:avLst>
                <a:gd name="adj" fmla="val 50000"/>
              </a:avLst>
            </a:prstGeom>
            <a:gradFill rotWithShape="1">
              <a:gsLst>
                <a:gs pos="0">
                  <a:schemeClr val="accent2">
                    <a:alpha val="89999"/>
                  </a:schemeClr>
                </a:gs>
                <a:gs pos="50000">
                  <a:schemeClr val="accent2">
                    <a:gamma/>
                    <a:tint val="33725"/>
                    <a:invGamma/>
                  </a:schemeClr>
                </a:gs>
                <a:gs pos="100000">
                  <a:schemeClr val="accent2">
                    <a:alpha val="89999"/>
                  </a:schemeClr>
                </a:gs>
              </a:gsLst>
              <a:lin ang="0" scaled="1"/>
            </a:gradFill>
            <a:ln w="9525" algn="ctr">
              <a:noFill/>
              <a:round/>
            </a:ln>
            <a:effectLst/>
          </p:spPr>
          <p:txBody>
            <a:bodyPr wrap="none" anchor="ctr"/>
            <a:lstStyle/>
            <a:p>
              <a:pPr>
                <a:defRPr/>
              </a:pPr>
              <a:endParaRPr lang="zh-CN" altLang="en-US">
                <a:ea typeface="宋体" panose="02010600030101010101" pitchFamily="2" charset="-122"/>
              </a:endParaRPr>
            </a:p>
          </p:txBody>
        </p:sp>
      </p:grpSp>
      <p:sp>
        <p:nvSpPr>
          <p:cNvPr id="25" name="Rectangle 26"/>
          <p:cNvSpPr>
            <a:spLocks noChangeArrowheads="1"/>
          </p:cNvSpPr>
          <p:nvPr/>
        </p:nvSpPr>
        <p:spPr bwMode="gray">
          <a:xfrm>
            <a:off x="838200" y="2162175"/>
            <a:ext cx="2514600" cy="338554"/>
          </a:xfrm>
          <a:prstGeom prst="rect">
            <a:avLst/>
          </a:prstGeom>
          <a:noFill/>
          <a:ln w="9525" algn="ctr">
            <a:noFill/>
            <a:miter lim="800000"/>
          </a:ln>
        </p:spPr>
        <p:txBody>
          <a:bodyPr wrap="square">
            <a:spAutoFit/>
          </a:bodyPr>
          <a:lstStyle/>
          <a:p>
            <a:pPr lvl="0" algn="ctr" eaLnBrk="0" hangingPunct="0"/>
            <a:r>
              <a:rPr lang="zh-CN" altLang="en-US" sz="1600" b="1" dirty="0" smtClean="0">
                <a:solidFill>
                  <a:srgbClr val="000000"/>
                </a:solidFill>
                <a:ea typeface="宋体" panose="02010600030101010101" pitchFamily="2" charset="-122"/>
              </a:rPr>
              <a:t>测定形状指数与堆积密度</a:t>
            </a:r>
            <a:endParaRPr lang="zh-CN" altLang="en-US" sz="1600" dirty="0" smtClean="0">
              <a:solidFill>
                <a:srgbClr val="000000"/>
              </a:solidFill>
              <a:latin typeface="微软雅黑" panose="020B0503020204020204" pitchFamily="34" charset="-122"/>
              <a:ea typeface="微软雅黑" panose="020B0503020204020204" pitchFamily="34" charset="-122"/>
            </a:endParaRPr>
          </a:p>
        </p:txBody>
      </p:sp>
      <p:sp>
        <p:nvSpPr>
          <p:cNvPr id="26" name="AutoShape 27"/>
          <p:cNvSpPr>
            <a:spLocks noChangeArrowheads="1"/>
          </p:cNvSpPr>
          <p:nvPr/>
        </p:nvSpPr>
        <p:spPr bwMode="gray">
          <a:xfrm flipV="1">
            <a:off x="1068388" y="2667000"/>
            <a:ext cx="1981200" cy="990600"/>
          </a:xfrm>
          <a:prstGeom prst="triangle">
            <a:avLst>
              <a:gd name="adj" fmla="val 50000"/>
            </a:avLst>
          </a:prstGeom>
          <a:gradFill rotWithShape="1">
            <a:gsLst>
              <a:gs pos="0">
                <a:schemeClr val="accent2"/>
              </a:gs>
              <a:gs pos="100000">
                <a:schemeClr val="accent2">
                  <a:gamma/>
                  <a:tint val="0"/>
                  <a:invGamma/>
                </a:schemeClr>
              </a:gs>
            </a:gsLst>
            <a:lin ang="5400000" scaled="1"/>
          </a:gradFill>
          <a:ln w="9525">
            <a:noFill/>
            <a:miter lim="800000"/>
          </a:ln>
          <a:effectLst/>
        </p:spPr>
        <p:txBody>
          <a:bodyPr wrap="none" anchor="ctr"/>
          <a:lstStyle/>
          <a:p>
            <a:pPr>
              <a:defRPr/>
            </a:pPr>
            <a:endParaRPr lang="zh-CN" altLang="en-US">
              <a:ea typeface="宋体" panose="02010600030101010101" pitchFamily="2" charset="-122"/>
            </a:endParaRPr>
          </a:p>
        </p:txBody>
      </p:sp>
      <p:sp>
        <p:nvSpPr>
          <p:cNvPr id="27" name="AutoShape 28"/>
          <p:cNvSpPr>
            <a:spLocks noChangeArrowheads="1"/>
          </p:cNvSpPr>
          <p:nvPr/>
        </p:nvSpPr>
        <p:spPr bwMode="gray">
          <a:xfrm flipV="1">
            <a:off x="3735388" y="2667000"/>
            <a:ext cx="1981200" cy="990600"/>
          </a:xfrm>
          <a:prstGeom prst="triangle">
            <a:avLst>
              <a:gd name="adj" fmla="val 50000"/>
            </a:avLst>
          </a:prstGeom>
          <a:gradFill rotWithShape="1">
            <a:gsLst>
              <a:gs pos="0">
                <a:schemeClr val="accent1"/>
              </a:gs>
              <a:gs pos="100000">
                <a:schemeClr val="accent1">
                  <a:gamma/>
                  <a:tint val="0"/>
                  <a:invGamma/>
                </a:schemeClr>
              </a:gs>
            </a:gsLst>
            <a:lin ang="5400000" scaled="1"/>
          </a:gradFill>
          <a:ln w="9525">
            <a:noFill/>
            <a:miter lim="800000"/>
          </a:ln>
          <a:effectLst/>
        </p:spPr>
        <p:txBody>
          <a:bodyPr wrap="none" anchor="ctr"/>
          <a:lstStyle/>
          <a:p>
            <a:pPr>
              <a:defRPr/>
            </a:pPr>
            <a:endParaRPr lang="zh-CN" altLang="en-US">
              <a:ea typeface="宋体" panose="02010600030101010101" pitchFamily="2" charset="-122"/>
            </a:endParaRPr>
          </a:p>
        </p:txBody>
      </p:sp>
      <p:sp>
        <p:nvSpPr>
          <p:cNvPr id="28" name="AutoShape 29"/>
          <p:cNvSpPr>
            <a:spLocks noChangeArrowheads="1"/>
          </p:cNvSpPr>
          <p:nvPr/>
        </p:nvSpPr>
        <p:spPr bwMode="gray">
          <a:xfrm flipV="1">
            <a:off x="6478588" y="2667000"/>
            <a:ext cx="1981200" cy="990600"/>
          </a:xfrm>
          <a:prstGeom prst="triangle">
            <a:avLst>
              <a:gd name="adj" fmla="val 50000"/>
            </a:avLst>
          </a:prstGeom>
          <a:gradFill rotWithShape="1">
            <a:gsLst>
              <a:gs pos="0">
                <a:schemeClr val="hlink"/>
              </a:gs>
              <a:gs pos="100000">
                <a:schemeClr val="hlink">
                  <a:gamma/>
                  <a:tint val="0"/>
                  <a:invGamma/>
                </a:schemeClr>
              </a:gs>
            </a:gsLst>
            <a:lin ang="5400000" scaled="1"/>
          </a:gradFill>
          <a:ln w="9525">
            <a:noFill/>
            <a:miter lim="800000"/>
          </a:ln>
          <a:effectLst/>
        </p:spPr>
        <p:txBody>
          <a:bodyPr wrap="none" anchor="ctr"/>
          <a:lstStyle/>
          <a:p>
            <a:pPr>
              <a:defRPr/>
            </a:pPr>
            <a:endParaRPr lang="zh-CN" altLang="en-US">
              <a:ea typeface="宋体" panose="02010600030101010101" pitchFamily="2" charset="-122"/>
            </a:endParaRPr>
          </a:p>
        </p:txBody>
      </p:sp>
      <p:graphicFrame>
        <p:nvGraphicFramePr>
          <p:cNvPr id="38" name="表格 37"/>
          <p:cNvGraphicFramePr>
            <a:graphicFrameLocks noGrp="1"/>
          </p:cNvGraphicFramePr>
          <p:nvPr>
            <p:custDataLst>
              <p:tags r:id="rId1"/>
            </p:custDataLst>
          </p:nvPr>
        </p:nvGraphicFramePr>
        <p:xfrm>
          <a:off x="306706" y="3200400"/>
          <a:ext cx="4724400" cy="1512570"/>
        </p:xfrm>
        <a:graphic>
          <a:graphicData uri="http://schemas.openxmlformats.org/drawingml/2006/table">
            <a:tbl>
              <a:tblPr>
                <a:tableStyleId>{35758FB7-9AC5-4552-8A53-C91805E547FA}</a:tableStyleId>
              </a:tblPr>
              <a:tblGrid>
                <a:gridCol w="873069"/>
                <a:gridCol w="763463"/>
                <a:gridCol w="763463"/>
                <a:gridCol w="763463"/>
                <a:gridCol w="763463"/>
                <a:gridCol w="797479"/>
              </a:tblGrid>
              <a:tr h="228600">
                <a:tc>
                  <a:txBody>
                    <a:bodyPr/>
                    <a:lstStyle/>
                    <a:p>
                      <a:pPr algn="ctr" fontAlgn="base">
                        <a:spcAft>
                          <a:spcPts val="0"/>
                        </a:spcAft>
                      </a:pPr>
                      <a:r>
                        <a:rPr lang="zh-CN" sz="1400" kern="100" dirty="0"/>
                        <a:t>粒径</a:t>
                      </a:r>
                      <a:r>
                        <a:rPr lang="en-US" sz="1400" kern="100" dirty="0"/>
                        <a:t>(mm)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A</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B</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C</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D</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E</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22885">
                <a:tc>
                  <a:txBody>
                    <a:bodyPr/>
                    <a:lstStyle/>
                    <a:p>
                      <a:pPr algn="ctr" fontAlgn="base">
                        <a:spcAft>
                          <a:spcPts val="0"/>
                        </a:spcAft>
                      </a:pPr>
                      <a:r>
                        <a:rPr lang="en-US" sz="1400" kern="100"/>
                        <a:t>25</a:t>
                      </a:r>
                      <a:r>
                        <a:rPr lang="zh-CN" sz="1400" kern="100"/>
                        <a:t>～</a:t>
                      </a: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30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12725">
                <a:tc>
                  <a:txBody>
                    <a:bodyPr/>
                    <a:lstStyle/>
                    <a:p>
                      <a:pPr algn="ctr" fontAlgn="base">
                        <a:spcAft>
                          <a:spcPts val="0"/>
                        </a:spcAft>
                      </a:pPr>
                      <a:r>
                        <a:rPr lang="en-US" sz="1400" kern="100"/>
                        <a:t>20</a:t>
                      </a:r>
                      <a:r>
                        <a:rPr lang="zh-CN" sz="1400" kern="100"/>
                        <a:t>～</a:t>
                      </a:r>
                      <a:r>
                        <a:rPr lang="en-US" sz="1400" kern="100"/>
                        <a:t>16</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22885">
                <a:tc>
                  <a:txBody>
                    <a:bodyPr/>
                    <a:lstStyle/>
                    <a:p>
                      <a:pPr algn="ctr" fontAlgn="base">
                        <a:spcAft>
                          <a:spcPts val="0"/>
                        </a:spcAft>
                      </a:pPr>
                      <a:r>
                        <a:rPr lang="en-US" sz="1400" kern="100"/>
                        <a:t>16</a:t>
                      </a:r>
                      <a:r>
                        <a:rPr lang="zh-CN" sz="1400" kern="100"/>
                        <a:t>～</a:t>
                      </a:r>
                      <a:r>
                        <a:rPr lang="en-US" sz="1400" kern="100"/>
                        <a:t>10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30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30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12725">
                <a:tc>
                  <a:txBody>
                    <a:bodyPr/>
                    <a:lstStyle/>
                    <a:p>
                      <a:pPr algn="ctr" fontAlgn="base">
                        <a:spcAft>
                          <a:spcPts val="0"/>
                        </a:spcAft>
                      </a:pPr>
                      <a:r>
                        <a:rPr lang="en-US" sz="1400" kern="100"/>
                        <a:t>10</a:t>
                      </a:r>
                      <a:r>
                        <a:rPr lang="zh-CN" sz="1400" kern="100"/>
                        <a:t>～</a:t>
                      </a:r>
                      <a:r>
                        <a:rPr lang="en-US" sz="1400" kern="100"/>
                        <a:t>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30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12725">
                <a:tc>
                  <a:txBody>
                    <a:bodyPr/>
                    <a:lstStyle/>
                    <a:p>
                      <a:pPr algn="ctr" fontAlgn="base">
                        <a:spcAft>
                          <a:spcPts val="0"/>
                        </a:spcAft>
                      </a:pPr>
                      <a:r>
                        <a:rPr lang="en-US" sz="1400" kern="100"/>
                        <a:t>5</a:t>
                      </a:r>
                      <a:r>
                        <a:rPr lang="zh-CN" sz="1400" kern="100"/>
                        <a:t>～</a:t>
                      </a: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20</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r>
            </a:tbl>
          </a:graphicData>
        </a:graphic>
      </p:graphicFrame>
      <p:sp>
        <p:nvSpPr>
          <p:cNvPr id="39" name="Text Box 40"/>
          <p:cNvSpPr txBox="1">
            <a:spLocks noChangeArrowheads="1"/>
          </p:cNvSpPr>
          <p:nvPr/>
        </p:nvSpPr>
        <p:spPr bwMode="gray">
          <a:xfrm>
            <a:off x="306705" y="2819400"/>
            <a:ext cx="2667000" cy="307777"/>
          </a:xfrm>
          <a:prstGeom prst="rect">
            <a:avLst/>
          </a:prstGeom>
          <a:solidFill>
            <a:schemeClr val="accent1">
              <a:lumMod val="20000"/>
              <a:lumOff val="80000"/>
            </a:schemeClr>
          </a:solidFill>
          <a:ln w="9525" algn="ctr">
            <a:noFill/>
            <a:miter lim="800000"/>
          </a:ln>
          <a:effectLst/>
        </p:spPr>
        <p:txBody>
          <a:bodyPr wrap="square">
            <a:spAutoFit/>
          </a:bodyPr>
          <a:lstStyle/>
          <a:p>
            <a:pPr algn="ctr" eaLnBrk="0" hangingPunct="0"/>
            <a:r>
              <a:rPr lang="zh-CN" altLang="zh-CN" sz="1400" b="1" dirty="0" smtClean="0"/>
              <a:t>集料粒径质量百分含量（％）</a:t>
            </a:r>
            <a:endParaRPr lang="en-US" altLang="zh-CN" sz="1400" b="1" dirty="0">
              <a:solidFill>
                <a:srgbClr val="000000"/>
              </a:solidFill>
              <a:ea typeface="宋体" panose="02010600030101010101" pitchFamily="2" charset="-122"/>
            </a:endParaRPr>
          </a:p>
        </p:txBody>
      </p:sp>
      <p:pic>
        <p:nvPicPr>
          <p:cNvPr id="40" name="Picture 10" descr="C:\Documents and Settings\dell\Application Data\Tencent\Users\67503830\QQ\WinTemp\RichOle\T_G)K}ATKR}[ZQ@CP1I{@FA.jpg"/>
          <p:cNvPicPr>
            <a:picLocks noChangeAspect="1" noChangeArrowheads="1"/>
          </p:cNvPicPr>
          <p:nvPr/>
        </p:nvPicPr>
        <p:blipFill>
          <a:blip r:embed="rId2" cstate="print"/>
          <a:srcRect/>
          <a:stretch>
            <a:fillRect/>
          </a:stretch>
        </p:blipFill>
        <p:spPr bwMode="auto">
          <a:xfrm>
            <a:off x="3429000" y="5638800"/>
            <a:ext cx="3200399" cy="1295400"/>
          </a:xfrm>
          <a:prstGeom prst="rect">
            <a:avLst/>
          </a:prstGeom>
          <a:noFill/>
        </p:spPr>
      </p:pic>
      <p:graphicFrame>
        <p:nvGraphicFramePr>
          <p:cNvPr id="41" name="表格 40"/>
          <p:cNvGraphicFramePr>
            <a:graphicFrameLocks noGrp="1"/>
          </p:cNvGraphicFramePr>
          <p:nvPr>
            <p:custDataLst>
              <p:tags r:id="rId3"/>
            </p:custDataLst>
          </p:nvPr>
        </p:nvGraphicFramePr>
        <p:xfrm>
          <a:off x="5202555" y="3200400"/>
          <a:ext cx="3352801" cy="1661160"/>
        </p:xfrm>
        <a:graphic>
          <a:graphicData uri="http://schemas.openxmlformats.org/drawingml/2006/table">
            <a:tbl>
              <a:tblPr>
                <a:tableStyleId>{35758FB7-9AC5-4552-8A53-C91805E547FA}</a:tableStyleId>
              </a:tblPr>
              <a:tblGrid>
                <a:gridCol w="655808"/>
                <a:gridCol w="1349167"/>
                <a:gridCol w="1347826"/>
              </a:tblGrid>
              <a:tr h="276860">
                <a:tc>
                  <a:txBody>
                    <a:bodyPr/>
                    <a:lstStyle/>
                    <a:p>
                      <a:pPr algn="ctr" fontAlgn="base">
                        <a:spcAft>
                          <a:spcPts val="0"/>
                        </a:spcAft>
                      </a:pPr>
                      <a:r>
                        <a:rPr lang="zh-CN" sz="1400" kern="100" dirty="0"/>
                        <a:t>编号</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zh-CN" sz="1400" kern="100"/>
                        <a:t>试验值</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zh-CN" sz="1400" kern="100"/>
                        <a:t>计算值</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76860">
                <a:tc>
                  <a:txBody>
                    <a:bodyPr/>
                    <a:lstStyle/>
                    <a:p>
                      <a:pPr algn="ctr" fontAlgn="base">
                        <a:spcAft>
                          <a:spcPts val="0"/>
                        </a:spcAft>
                      </a:pPr>
                      <a:r>
                        <a:rPr lang="en-US" sz="1400" kern="100"/>
                        <a:t>A</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0.576</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0.580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76860">
                <a:tc>
                  <a:txBody>
                    <a:bodyPr/>
                    <a:lstStyle/>
                    <a:p>
                      <a:pPr algn="ctr" fontAlgn="base">
                        <a:spcAft>
                          <a:spcPts val="0"/>
                        </a:spcAft>
                      </a:pPr>
                      <a:r>
                        <a:rPr lang="en-US" sz="1400" kern="100"/>
                        <a:t>B</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0.567</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0.562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76860">
                <a:tc>
                  <a:txBody>
                    <a:bodyPr/>
                    <a:lstStyle/>
                    <a:p>
                      <a:pPr algn="ctr" fontAlgn="base">
                        <a:spcAft>
                          <a:spcPts val="0"/>
                        </a:spcAft>
                      </a:pPr>
                      <a:r>
                        <a:rPr lang="en-US" sz="1400" kern="100"/>
                        <a:t>C</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0.566</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0.561</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76860">
                <a:tc>
                  <a:txBody>
                    <a:bodyPr/>
                    <a:lstStyle/>
                    <a:p>
                      <a:pPr algn="ctr" fontAlgn="base">
                        <a:spcAft>
                          <a:spcPts val="0"/>
                        </a:spcAft>
                      </a:pPr>
                      <a:r>
                        <a:rPr lang="en-US" sz="1400" kern="100"/>
                        <a:t>D</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0.562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0.560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76860">
                <a:tc>
                  <a:txBody>
                    <a:bodyPr/>
                    <a:lstStyle/>
                    <a:p>
                      <a:pPr algn="ctr" fontAlgn="base">
                        <a:spcAft>
                          <a:spcPts val="0"/>
                        </a:spcAft>
                      </a:pPr>
                      <a:r>
                        <a:rPr lang="en-US" sz="1400" kern="100"/>
                        <a:t>E</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0.572</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0.577</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r>
            </a:tbl>
          </a:graphicData>
        </a:graphic>
      </p:graphicFrame>
      <p:sp>
        <p:nvSpPr>
          <p:cNvPr id="42" name="Text Box 40"/>
          <p:cNvSpPr txBox="1">
            <a:spLocks noChangeArrowheads="1"/>
          </p:cNvSpPr>
          <p:nvPr/>
        </p:nvSpPr>
        <p:spPr bwMode="gray">
          <a:xfrm>
            <a:off x="5410200" y="2819400"/>
            <a:ext cx="3352800" cy="307777"/>
          </a:xfrm>
          <a:prstGeom prst="rect">
            <a:avLst/>
          </a:prstGeom>
          <a:solidFill>
            <a:schemeClr val="accent1">
              <a:lumMod val="20000"/>
              <a:lumOff val="80000"/>
            </a:schemeClr>
          </a:solidFill>
          <a:ln w="9525" algn="ctr">
            <a:noFill/>
            <a:miter lim="800000"/>
          </a:ln>
          <a:effectLst/>
        </p:spPr>
        <p:txBody>
          <a:bodyPr wrap="square">
            <a:spAutoFit/>
          </a:bodyPr>
          <a:lstStyle/>
          <a:p>
            <a:pPr algn="ctr" eaLnBrk="0" hangingPunct="0"/>
            <a:r>
              <a:rPr lang="zh-CN" altLang="zh-CN" sz="1400" b="1" dirty="0" smtClean="0"/>
              <a:t>集料堆积密度</a:t>
            </a:r>
            <a:r>
              <a:rPr lang="zh-CN" altLang="en-US" sz="1400" b="1" dirty="0" smtClean="0"/>
              <a:t>参数标定试验值与计算值</a:t>
            </a:r>
            <a:endParaRPr lang="en-US" altLang="zh-CN" sz="1400" b="1" dirty="0">
              <a:solidFill>
                <a:srgbClr val="000000"/>
              </a:solidFill>
              <a:ea typeface="宋体" panose="02010600030101010101" pitchFamily="2" charset="-122"/>
            </a:endParaRPr>
          </a:p>
        </p:txBody>
      </p:sp>
      <p:graphicFrame>
        <p:nvGraphicFramePr>
          <p:cNvPr id="43" name="表格 42"/>
          <p:cNvGraphicFramePr>
            <a:graphicFrameLocks noGrp="1"/>
          </p:cNvGraphicFramePr>
          <p:nvPr>
            <p:custDataLst>
              <p:tags r:id="rId4"/>
            </p:custDataLst>
          </p:nvPr>
        </p:nvGraphicFramePr>
        <p:xfrm>
          <a:off x="304800" y="4650740"/>
          <a:ext cx="3886200" cy="1512570"/>
        </p:xfrm>
        <a:graphic>
          <a:graphicData uri="http://schemas.openxmlformats.org/drawingml/2006/table">
            <a:tbl>
              <a:tblPr>
                <a:tableStyleId>{35758FB7-9AC5-4552-8A53-C91805E547FA}</a:tableStyleId>
              </a:tblPr>
              <a:tblGrid>
                <a:gridCol w="792785"/>
                <a:gridCol w="618683"/>
                <a:gridCol w="618683"/>
                <a:gridCol w="618683"/>
                <a:gridCol w="618683"/>
                <a:gridCol w="618683"/>
              </a:tblGrid>
              <a:tr h="426720">
                <a:tc>
                  <a:txBody>
                    <a:bodyPr/>
                    <a:lstStyle/>
                    <a:p>
                      <a:pPr algn="ctr" fontAlgn="base">
                        <a:spcAft>
                          <a:spcPts val="0"/>
                        </a:spcAft>
                      </a:pPr>
                      <a:r>
                        <a:rPr lang="zh-CN" sz="1400" kern="100" dirty="0"/>
                        <a:t>粒径</a:t>
                      </a:r>
                      <a:r>
                        <a:rPr lang="en-US" sz="1400" kern="100" dirty="0"/>
                        <a:t>(mm)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3</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4</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5</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r>
              <a:tr h="222885">
                <a:tc>
                  <a:txBody>
                    <a:bodyPr/>
                    <a:lstStyle/>
                    <a:p>
                      <a:pPr algn="ctr" fontAlgn="base">
                        <a:spcAft>
                          <a:spcPts val="0"/>
                        </a:spcAft>
                      </a:pPr>
                      <a:r>
                        <a:rPr lang="en-US" sz="1400" kern="100"/>
                        <a:t>25</a:t>
                      </a:r>
                      <a:r>
                        <a:rPr lang="zh-CN" sz="1400" kern="100"/>
                        <a:t>～</a:t>
                      </a: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18</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18</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12725">
                <a:tc>
                  <a:txBody>
                    <a:bodyPr/>
                    <a:lstStyle/>
                    <a:p>
                      <a:pPr algn="ctr" fontAlgn="base">
                        <a:spcAft>
                          <a:spcPts val="0"/>
                        </a:spcAft>
                      </a:pPr>
                      <a:r>
                        <a:rPr lang="en-US" sz="1400" kern="100"/>
                        <a:t>20</a:t>
                      </a:r>
                      <a:r>
                        <a:rPr lang="zh-CN" sz="1400" kern="100"/>
                        <a:t>～</a:t>
                      </a:r>
                      <a:r>
                        <a:rPr lang="en-US" sz="1400" kern="100"/>
                        <a:t>16</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23</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22885">
                <a:tc>
                  <a:txBody>
                    <a:bodyPr/>
                    <a:lstStyle/>
                    <a:p>
                      <a:pPr algn="ctr" fontAlgn="base">
                        <a:spcAft>
                          <a:spcPts val="0"/>
                        </a:spcAft>
                      </a:pPr>
                      <a:r>
                        <a:rPr lang="en-US" sz="1400" kern="100"/>
                        <a:t>16</a:t>
                      </a:r>
                      <a:r>
                        <a:rPr lang="zh-CN" sz="1400" kern="100"/>
                        <a:t>～</a:t>
                      </a:r>
                      <a:r>
                        <a:rPr lang="en-US" sz="1400" kern="100"/>
                        <a:t>10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30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17</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12725">
                <a:tc>
                  <a:txBody>
                    <a:bodyPr/>
                    <a:lstStyle/>
                    <a:p>
                      <a:pPr algn="ctr" fontAlgn="base">
                        <a:spcAft>
                          <a:spcPts val="0"/>
                        </a:spcAft>
                      </a:pPr>
                      <a:r>
                        <a:rPr lang="en-US" sz="1400" kern="100"/>
                        <a:t>10</a:t>
                      </a:r>
                      <a:r>
                        <a:rPr lang="zh-CN" sz="1400" kern="100"/>
                        <a:t>～</a:t>
                      </a:r>
                      <a:r>
                        <a:rPr lang="en-US" sz="1400" kern="100"/>
                        <a:t>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28</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12725">
                <a:tc>
                  <a:txBody>
                    <a:bodyPr/>
                    <a:lstStyle/>
                    <a:p>
                      <a:pPr algn="ctr" fontAlgn="base">
                        <a:spcAft>
                          <a:spcPts val="0"/>
                        </a:spcAft>
                      </a:pPr>
                      <a:r>
                        <a:rPr lang="en-US" sz="1400" kern="100"/>
                        <a:t>5</a:t>
                      </a:r>
                      <a:r>
                        <a:rPr lang="zh-CN" sz="1400" kern="100"/>
                        <a:t>～</a:t>
                      </a:r>
                      <a:r>
                        <a:rPr lang="en-US" sz="1400" kern="100"/>
                        <a:t>2.5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10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22</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r>
            </a:tbl>
          </a:graphicData>
        </a:graphic>
      </p:graphicFrame>
      <p:sp>
        <p:nvSpPr>
          <p:cNvPr id="44" name="Text Box 40"/>
          <p:cNvSpPr txBox="1">
            <a:spLocks noChangeArrowheads="1"/>
          </p:cNvSpPr>
          <p:nvPr/>
        </p:nvSpPr>
        <p:spPr bwMode="gray">
          <a:xfrm>
            <a:off x="3429000" y="2819400"/>
            <a:ext cx="1905000" cy="307777"/>
          </a:xfrm>
          <a:prstGeom prst="rect">
            <a:avLst/>
          </a:prstGeom>
          <a:solidFill>
            <a:schemeClr val="accent1">
              <a:lumMod val="20000"/>
              <a:lumOff val="80000"/>
            </a:schemeClr>
          </a:solidFill>
          <a:ln w="9525" algn="ctr">
            <a:noFill/>
            <a:miter lim="800000"/>
          </a:ln>
          <a:effectLst/>
        </p:spPr>
        <p:txBody>
          <a:bodyPr wrap="square">
            <a:spAutoFit/>
          </a:bodyPr>
          <a:lstStyle/>
          <a:p>
            <a:pPr algn="ctr" eaLnBrk="0" hangingPunct="0"/>
            <a:r>
              <a:rPr lang="zh-CN" altLang="en-US" sz="1400" b="1" dirty="0" smtClean="0">
                <a:solidFill>
                  <a:srgbClr val="000000"/>
                </a:solidFill>
                <a:ea typeface="宋体" panose="02010600030101010101" pitchFamily="2" charset="-122"/>
              </a:rPr>
              <a:t>验证参数级配</a:t>
            </a:r>
            <a:endParaRPr lang="en-US" altLang="zh-CN" sz="1400" b="1" dirty="0">
              <a:solidFill>
                <a:srgbClr val="000000"/>
              </a:solidFill>
              <a:ea typeface="宋体" panose="02010600030101010101" pitchFamily="2" charset="-122"/>
            </a:endParaRPr>
          </a:p>
        </p:txBody>
      </p:sp>
      <p:graphicFrame>
        <p:nvGraphicFramePr>
          <p:cNvPr id="45" name="表格 44"/>
          <p:cNvGraphicFramePr>
            <a:graphicFrameLocks noGrp="1"/>
          </p:cNvGraphicFramePr>
          <p:nvPr>
            <p:custDataLst>
              <p:tags r:id="rId5"/>
            </p:custDataLst>
          </p:nvPr>
        </p:nvGraphicFramePr>
        <p:xfrm>
          <a:off x="5202554" y="4934585"/>
          <a:ext cx="2971801" cy="1508760"/>
        </p:xfrm>
        <a:graphic>
          <a:graphicData uri="http://schemas.openxmlformats.org/drawingml/2006/table">
            <a:tbl>
              <a:tblPr>
                <a:tableStyleId>{35758FB7-9AC5-4552-8A53-C91805E547FA}</a:tableStyleId>
              </a:tblPr>
              <a:tblGrid>
                <a:gridCol w="497480"/>
                <a:gridCol w="1238052"/>
                <a:gridCol w="1236269"/>
              </a:tblGrid>
              <a:tr h="251460">
                <a:tc>
                  <a:txBody>
                    <a:bodyPr/>
                    <a:lstStyle/>
                    <a:p>
                      <a:pPr algn="ctr" fontAlgn="base">
                        <a:spcAft>
                          <a:spcPts val="0"/>
                        </a:spcAft>
                      </a:pPr>
                      <a:endParaRPr lang="en-US"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zh-CN" sz="1400" kern="100"/>
                        <a:t>试验值</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zh-CN" sz="1400" kern="100"/>
                        <a:t>计算值</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51460">
                <a:tc>
                  <a:txBody>
                    <a:bodyPr/>
                    <a:lstStyle/>
                    <a:p>
                      <a:pPr algn="ctr" fontAlgn="base">
                        <a:spcAft>
                          <a:spcPts val="0"/>
                        </a:spcAft>
                      </a:pPr>
                      <a:r>
                        <a:rPr lang="en-US" sz="1400" kern="100"/>
                        <a:t>1</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0.5475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0.5483</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r>
              <a:tr h="251460">
                <a:tc>
                  <a:txBody>
                    <a:bodyPr/>
                    <a:lstStyle/>
                    <a:p>
                      <a:pPr algn="ctr" fontAlgn="base">
                        <a:spcAft>
                          <a:spcPts val="0"/>
                        </a:spcAft>
                      </a:pPr>
                      <a:r>
                        <a:rPr lang="en-US" sz="1400" kern="100"/>
                        <a:t>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0.5530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0.5542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51460">
                <a:tc>
                  <a:txBody>
                    <a:bodyPr/>
                    <a:lstStyle/>
                    <a:p>
                      <a:pPr algn="ctr" fontAlgn="base">
                        <a:spcAft>
                          <a:spcPts val="0"/>
                        </a:spcAft>
                      </a:pPr>
                      <a:r>
                        <a:rPr lang="en-US" sz="1400" kern="100"/>
                        <a:t>3</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0.5589</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0.5622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51460">
                <a:tc>
                  <a:txBody>
                    <a:bodyPr/>
                    <a:lstStyle/>
                    <a:p>
                      <a:pPr algn="ctr" fontAlgn="base">
                        <a:spcAft>
                          <a:spcPts val="0"/>
                        </a:spcAft>
                      </a:pPr>
                      <a:r>
                        <a:rPr lang="en-US" sz="1400" kern="100"/>
                        <a:t>4</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0.5570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0.5590</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251460">
                <a:tc>
                  <a:txBody>
                    <a:bodyPr/>
                    <a:lstStyle/>
                    <a:p>
                      <a:pPr algn="ctr" fontAlgn="base">
                        <a:spcAft>
                          <a:spcPts val="0"/>
                        </a:spcAft>
                      </a:pPr>
                      <a:r>
                        <a:rPr lang="en-US" sz="1400" kern="100"/>
                        <a:t>5</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a:t>0.5628</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fontAlgn="base">
                        <a:spcAft>
                          <a:spcPts val="0"/>
                        </a:spcAft>
                      </a:pPr>
                      <a:r>
                        <a:rPr lang="en-US" sz="1400" kern="100" dirty="0"/>
                        <a:t>0.5642</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r>
            </a:tbl>
          </a:graphicData>
        </a:graphic>
      </p:graphicFrame>
      <p:sp>
        <p:nvSpPr>
          <p:cNvPr id="46" name="Text Box 40"/>
          <p:cNvSpPr txBox="1">
            <a:spLocks noChangeArrowheads="1"/>
          </p:cNvSpPr>
          <p:nvPr/>
        </p:nvSpPr>
        <p:spPr bwMode="gray">
          <a:xfrm>
            <a:off x="6172200" y="4038600"/>
            <a:ext cx="2286000" cy="307777"/>
          </a:xfrm>
          <a:prstGeom prst="rect">
            <a:avLst/>
          </a:prstGeom>
          <a:solidFill>
            <a:schemeClr val="accent1">
              <a:lumMod val="20000"/>
              <a:lumOff val="80000"/>
            </a:schemeClr>
          </a:solidFill>
          <a:ln w="9525" algn="ctr">
            <a:noFill/>
            <a:miter lim="800000"/>
          </a:ln>
          <a:effectLst/>
        </p:spPr>
        <p:txBody>
          <a:bodyPr wrap="square">
            <a:spAutoFit/>
          </a:bodyPr>
          <a:lstStyle/>
          <a:p>
            <a:pPr algn="ctr" eaLnBrk="0" hangingPunct="0"/>
            <a:r>
              <a:rPr lang="zh-CN" altLang="en-US" sz="1400" b="1" dirty="0" smtClean="0"/>
              <a:t>参数验证试验值与计算值</a:t>
            </a:r>
            <a:endParaRPr lang="en-US" altLang="zh-CN" sz="1400" b="1" dirty="0">
              <a:solidFill>
                <a:srgbClr val="000000"/>
              </a:solidFill>
              <a:ea typeface="宋体" panose="02010600030101010101" pitchFamily="2" charset="-122"/>
            </a:endParaRPr>
          </a:p>
        </p:txBody>
      </p:sp>
      <p:grpSp>
        <p:nvGrpSpPr>
          <p:cNvPr id="48" name="组合 47"/>
          <p:cNvGrpSpPr/>
          <p:nvPr/>
        </p:nvGrpSpPr>
        <p:grpSpPr>
          <a:xfrm>
            <a:off x="7162800" y="1143000"/>
            <a:ext cx="1752600" cy="859442"/>
            <a:chOff x="457200" y="2667000"/>
            <a:chExt cx="1905000" cy="2422063"/>
          </a:xfrm>
        </p:grpSpPr>
        <p:sp>
          <p:nvSpPr>
            <p:cNvPr id="49" name="圆角矩形 48"/>
            <p:cNvSpPr/>
            <p:nvPr/>
          </p:nvSpPr>
          <p:spPr>
            <a:xfrm>
              <a:off x="457200" y="2667000"/>
              <a:ext cx="1752600" cy="2362200"/>
            </a:xfrm>
            <a:prstGeom prst="roundRect">
              <a:avLst/>
            </a:prstGeom>
            <a:gradFill flip="none" rotWithShape="1">
              <a:gsLst>
                <a:gs pos="0">
                  <a:srgbClr val="9933FF">
                    <a:tint val="66000"/>
                    <a:satMod val="160000"/>
                  </a:srgbClr>
                </a:gs>
                <a:gs pos="50000">
                  <a:srgbClr val="9933FF">
                    <a:tint val="44500"/>
                    <a:satMod val="160000"/>
                  </a:srgbClr>
                </a:gs>
                <a:gs pos="100000">
                  <a:srgbClr val="9933FF">
                    <a:tint val="23500"/>
                    <a:satMod val="160000"/>
                  </a:srgbClr>
                </a:gs>
              </a:gsLst>
              <a:lin ang="0" scaled="1"/>
              <a:tileRect/>
            </a:gradFill>
            <a:ln w="9525">
              <a:noFill/>
              <a:round/>
            </a:ln>
            <a:effectLst>
              <a:outerShdw dist="35921" dir="2700000" algn="ctr" rotWithShape="0">
                <a:schemeClr val="bg2"/>
              </a:outerShdw>
            </a:effectLst>
          </p:spPr>
          <p:txBody>
            <a:bodyPr/>
            <a:lstStyle/>
            <a:p>
              <a:pPr>
                <a:defRPr/>
              </a:pPr>
              <a:endParaRPr lang="zh-CN" altLang="en-US">
                <a:solidFill>
                  <a:schemeClr val="tx1"/>
                </a:solidFill>
                <a:latin typeface="Arial" panose="020B0604020202020204" pitchFamily="34" charset="0"/>
              </a:endParaRPr>
            </a:p>
          </p:txBody>
        </p:sp>
        <p:sp>
          <p:nvSpPr>
            <p:cNvPr id="50" name="Rectangle 1"/>
            <p:cNvSpPr>
              <a:spLocks noChangeArrowheads="1"/>
            </p:cNvSpPr>
            <p:nvPr/>
          </p:nvSpPr>
          <p:spPr bwMode="auto">
            <a:xfrm>
              <a:off x="457200" y="3094112"/>
              <a:ext cx="1905000" cy="1994951"/>
            </a:xfrm>
            <a:prstGeom prst="rect">
              <a:avLst/>
            </a:prstGeom>
            <a:noFill/>
            <a:ln w="9525">
              <a:noFill/>
              <a:miter lim="800000"/>
            </a:ln>
            <a:effectLst/>
          </p:spPr>
          <p:txBody>
            <a:bodyPr vert="horz" wrap="square" lIns="91440" tIns="45720" rIns="91440" bIns="45720" numCol="1" anchor="ctr" anchorCtr="0" compatLnSpc="1">
              <a:spAutoFit/>
            </a:bodyPr>
            <a:lstStyle/>
            <a:p>
              <a:pPr algn="ctr"/>
              <a:r>
                <a:rPr lang="en-US" altLang="zh-CN" sz="2000" dirty="0" smtClean="0">
                  <a:latin typeface="黑体" panose="02010609060101010101" pitchFamily="2" charset="-122"/>
                  <a:ea typeface="黑体" panose="02010609060101010101" pitchFamily="2" charset="-122"/>
                </a:rPr>
                <a:t>D</a:t>
              </a:r>
              <a:r>
                <a:rPr lang="zh-CN" altLang="en-US" sz="2000" dirty="0" smtClean="0">
                  <a:latin typeface="黑体" panose="02010609060101010101" pitchFamily="2" charset="-122"/>
                  <a:ea typeface="黑体" panose="02010609060101010101" pitchFamily="2" charset="-122"/>
                </a:rPr>
                <a:t>公式中颗粒形状修正</a:t>
              </a:r>
              <a:endParaRPr lang="zh-CN" altLang="en-US" sz="2000" dirty="0" smtClean="0">
                <a:latin typeface="微软雅黑" panose="020B0503020204020204" pitchFamily="34" charset="-122"/>
                <a:ea typeface="微软雅黑" panose="020B0503020204020204" pitchFamily="34" charset="-122"/>
              </a:endParaRPr>
            </a:p>
          </p:txBody>
        </p:sp>
      </p:grpSp>
      <p:sp>
        <p:nvSpPr>
          <p:cNvPr id="30"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4</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抗凝冰沥青混合料路用性能</a:t>
            </a:r>
            <a:r>
              <a:rPr lang="zh-CN" altLang="en-US" sz="3200" b="1" dirty="0">
                <a:solidFill>
                  <a:schemeClr val="tx2">
                    <a:lumMod val="75000"/>
                  </a:schemeClr>
                </a:solidFill>
                <a:ea typeface="华文中宋" panose="02010600040101010101" pitchFamily="2" charset="-122"/>
              </a:rPr>
              <a:t>验证</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up)">
                                      <p:cBhvr>
                                        <p:cTn id="7" dur="500"/>
                                        <p:tgtEl>
                                          <p:spTgt spid="39"/>
                                        </p:tgtEl>
                                      </p:cBhvr>
                                    </p:animEffect>
                                  </p:childTnLst>
                                </p:cTn>
                              </p:par>
                              <p:par>
                                <p:cTn id="8" presetID="22" presetClass="entr" presetSubtype="1"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up)">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9" presetClass="exit" presetSubtype="0" fill="hold" nodeType="withEffect">
                                  <p:stCondLst>
                                    <p:cond delay="0"/>
                                  </p:stCondLst>
                                  <p:childTnLst>
                                    <p:animEffect transition="out" filter="dissolve">
                                      <p:cBhvr>
                                        <p:cTn id="17" dur="500"/>
                                        <p:tgtEl>
                                          <p:spTgt spid="38"/>
                                        </p:tgtEl>
                                      </p:cBhvr>
                                    </p:animEffect>
                                    <p:set>
                                      <p:cBhvr>
                                        <p:cTn id="18" dur="1" fill="hold">
                                          <p:stCondLst>
                                            <p:cond delay="499"/>
                                          </p:stCondLst>
                                        </p:cTn>
                                        <p:tgtEl>
                                          <p:spTgt spid="38"/>
                                        </p:tgtEl>
                                        <p:attrNameLst>
                                          <p:attrName>style.visibility</p:attrName>
                                        </p:attrNameLst>
                                      </p:cBhvr>
                                      <p:to>
                                        <p:strVal val="hidden"/>
                                      </p:to>
                                    </p:set>
                                  </p:childTnLst>
                                </p:cTn>
                              </p:par>
                            </p:childTnLst>
                          </p:cTn>
                        </p:par>
                        <p:par>
                          <p:cTn id="19" fill="hold">
                            <p:stCondLst>
                              <p:cond delay="500"/>
                            </p:stCondLst>
                            <p:childTnLst>
                              <p:par>
                                <p:cTn id="20" presetID="35" presetClass="emph" presetSubtype="0" repeatCount="3000" fill="hold" grpId="0" nodeType="afterEffect">
                                  <p:stCondLst>
                                    <p:cond delay="0"/>
                                  </p:stCondLst>
                                  <p:childTnLst>
                                    <p:anim calcmode="discrete" valueType="str">
                                      <p:cBhvr>
                                        <p:cTn id="21" dur="1000" fill="hold"/>
                                        <p:tgtEl>
                                          <p:spTgt spid="27"/>
                                        </p:tgtEl>
                                        <p:attrNameLst>
                                          <p:attrName>style.visibility</p:attrName>
                                        </p:attrNameLst>
                                      </p:cBhvr>
                                      <p:tavLst>
                                        <p:tav tm="0">
                                          <p:val>
                                            <p:strVal val="hidden"/>
                                          </p:val>
                                        </p:tav>
                                        <p:tav tm="50000">
                                          <p:val>
                                            <p:strVal val="visible"/>
                                          </p:val>
                                        </p:tav>
                                      </p:tavLst>
                                    </p:anim>
                                  </p:childTnLst>
                                </p:cTn>
                              </p:par>
                              <p:par>
                                <p:cTn id="22" presetID="22" presetClass="entr" presetSubtype="8" fill="hold"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left)">
                                      <p:cBhvr>
                                        <p:cTn id="24" dur="500"/>
                                        <p:tgtEl>
                                          <p:spTgt spid="40"/>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left)">
                                      <p:cBhvr>
                                        <p:cTn id="27" dur="500"/>
                                        <p:tgtEl>
                                          <p:spTgt spid="42"/>
                                        </p:tgtEl>
                                      </p:cBhvr>
                                    </p:animEffect>
                                  </p:childTnLst>
                                </p:cTn>
                              </p:par>
                              <p:par>
                                <p:cTn id="28" presetID="22" presetClass="entr" presetSubtype="8" fill="hold" nodeType="with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wipe(left)">
                                      <p:cBhvr>
                                        <p:cTn id="30" dur="500"/>
                                        <p:tgtEl>
                                          <p:spTgt spid="41"/>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xit" presetSubtype="0" fill="hold" grpId="1" nodeType="clickEffect">
                                  <p:stCondLst>
                                    <p:cond delay="0"/>
                                  </p:stCondLst>
                                  <p:childTnLst>
                                    <p:animEffect transition="out" filter="dissolve">
                                      <p:cBhvr>
                                        <p:cTn id="34" dur="500"/>
                                        <p:tgtEl>
                                          <p:spTgt spid="42"/>
                                        </p:tgtEl>
                                      </p:cBhvr>
                                    </p:animEffect>
                                    <p:set>
                                      <p:cBhvr>
                                        <p:cTn id="35" dur="1" fill="hold">
                                          <p:stCondLst>
                                            <p:cond delay="499"/>
                                          </p:stCondLst>
                                        </p:cTn>
                                        <p:tgtEl>
                                          <p:spTgt spid="42"/>
                                        </p:tgtEl>
                                        <p:attrNameLst>
                                          <p:attrName>style.visibility</p:attrName>
                                        </p:attrNameLst>
                                      </p:cBhvr>
                                      <p:to>
                                        <p:strVal val="hidden"/>
                                      </p:to>
                                    </p:set>
                                  </p:childTnLst>
                                </p:cTn>
                              </p:par>
                              <p:par>
                                <p:cTn id="36" presetID="9" presetClass="exit" presetSubtype="0" fill="hold" nodeType="withEffect">
                                  <p:stCondLst>
                                    <p:cond delay="0"/>
                                  </p:stCondLst>
                                  <p:childTnLst>
                                    <p:animEffect transition="out" filter="dissolve">
                                      <p:cBhvr>
                                        <p:cTn id="37" dur="500"/>
                                        <p:tgtEl>
                                          <p:spTgt spid="41"/>
                                        </p:tgtEl>
                                      </p:cBhvr>
                                    </p:animEffect>
                                    <p:set>
                                      <p:cBhvr>
                                        <p:cTn id="38" dur="1" fill="hold">
                                          <p:stCondLst>
                                            <p:cond delay="499"/>
                                          </p:stCondLst>
                                        </p:cTn>
                                        <p:tgtEl>
                                          <p:spTgt spid="41"/>
                                        </p:tgtEl>
                                        <p:attrNameLst>
                                          <p:attrName>style.visibility</p:attrName>
                                        </p:attrNameLst>
                                      </p:cBhvr>
                                      <p:to>
                                        <p:strVal val="hidden"/>
                                      </p:to>
                                    </p:set>
                                  </p:childTnLst>
                                </p:cTn>
                              </p:par>
                              <p:par>
                                <p:cTn id="39" presetID="9" presetClass="exit" presetSubtype="0" fill="hold" nodeType="withEffect">
                                  <p:stCondLst>
                                    <p:cond delay="0"/>
                                  </p:stCondLst>
                                  <p:childTnLst>
                                    <p:animEffect transition="out" filter="dissolve">
                                      <p:cBhvr>
                                        <p:cTn id="40" dur="500"/>
                                        <p:tgtEl>
                                          <p:spTgt spid="40"/>
                                        </p:tgtEl>
                                      </p:cBhvr>
                                    </p:animEffect>
                                    <p:set>
                                      <p:cBhvr>
                                        <p:cTn id="41" dur="1" fill="hold">
                                          <p:stCondLst>
                                            <p:cond delay="499"/>
                                          </p:stCondLst>
                                        </p:cTn>
                                        <p:tgtEl>
                                          <p:spTgt spid="40"/>
                                        </p:tgtEl>
                                        <p:attrNameLst>
                                          <p:attrName>style.visibility</p:attrName>
                                        </p:attrNameLst>
                                      </p:cBhvr>
                                      <p:to>
                                        <p:strVal val="hidden"/>
                                      </p:to>
                                    </p:set>
                                  </p:childTnLst>
                                </p:cTn>
                              </p:par>
                            </p:childTnLst>
                          </p:cTn>
                        </p:par>
                        <p:par>
                          <p:cTn id="42" fill="hold">
                            <p:stCondLst>
                              <p:cond delay="500"/>
                            </p:stCondLst>
                            <p:childTnLst>
                              <p:par>
                                <p:cTn id="43" presetID="35" presetClass="emph" presetSubtype="0" fill="hold" grpId="0" nodeType="afterEffect">
                                  <p:stCondLst>
                                    <p:cond delay="0"/>
                                  </p:stCondLst>
                                  <p:childTnLst>
                                    <p:anim calcmode="discrete" valueType="str">
                                      <p:cBhvr>
                                        <p:cTn id="44" dur="1000" fill="hold"/>
                                        <p:tgtEl>
                                          <p:spTgt spid="28"/>
                                        </p:tgtEl>
                                        <p:attrNameLst>
                                          <p:attrName>style.visibility</p:attrName>
                                        </p:attrNameLst>
                                      </p:cBhvr>
                                      <p:tavLst>
                                        <p:tav tm="0">
                                          <p:val>
                                            <p:strVal val="hidden"/>
                                          </p:val>
                                        </p:tav>
                                        <p:tav tm="50000">
                                          <p:val>
                                            <p:strVal val="visible"/>
                                          </p:val>
                                        </p:tav>
                                      </p:tavLst>
                                    </p:anim>
                                  </p:childTnLst>
                                </p:cTn>
                              </p:par>
                              <p:par>
                                <p:cTn id="45" presetID="22" presetClass="entr" presetSubtype="8"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wipe(left)">
                                      <p:cBhvr>
                                        <p:cTn id="47" dur="500"/>
                                        <p:tgtEl>
                                          <p:spTgt spid="43"/>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44"/>
                                        </p:tgtEl>
                                        <p:attrNameLst>
                                          <p:attrName>style.visibility</p:attrName>
                                        </p:attrNameLst>
                                      </p:cBhvr>
                                      <p:to>
                                        <p:strVal val="visible"/>
                                      </p:to>
                                    </p:set>
                                    <p:animEffect transition="in" filter="wipe(left)">
                                      <p:cBhvr>
                                        <p:cTn id="50" dur="500"/>
                                        <p:tgtEl>
                                          <p:spTgt spid="44"/>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wipe(left)">
                                      <p:cBhvr>
                                        <p:cTn id="53" dur="500"/>
                                        <p:tgtEl>
                                          <p:spTgt spid="46"/>
                                        </p:tgtEl>
                                      </p:cBhvr>
                                    </p:animEffect>
                                  </p:childTnLst>
                                </p:cTn>
                              </p:par>
                              <p:par>
                                <p:cTn id="54" presetID="22" presetClass="entr" presetSubtype="8" fill="hold" nodeType="with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wipe(left)">
                                      <p:cBhvr>
                                        <p:cTn id="5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9" grpId="0" bldLvl="0" animBg="1"/>
      <p:bldP spid="39" grpId="1" bldLvl="0" animBg="1"/>
      <p:bldP spid="42" grpId="0" bldLvl="0" animBg="1"/>
      <p:bldP spid="42" grpId="1" bldLvl="0" animBg="1"/>
      <p:bldP spid="44" grpId="0" bldLvl="0" animBg="1"/>
      <p:bldP spid="4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custDataLst>
              <p:tags r:id="rId1"/>
            </p:custDataLst>
          </p:nvPr>
        </p:nvGraphicFramePr>
        <p:xfrm>
          <a:off x="228600" y="1676400"/>
          <a:ext cx="4343401" cy="5031740"/>
        </p:xfrm>
        <a:graphic>
          <a:graphicData uri="http://schemas.openxmlformats.org/drawingml/2006/table">
            <a:tbl>
              <a:tblPr/>
              <a:tblGrid>
                <a:gridCol w="491706"/>
                <a:gridCol w="409755"/>
                <a:gridCol w="409755"/>
                <a:gridCol w="409755"/>
                <a:gridCol w="409755"/>
                <a:gridCol w="420143"/>
                <a:gridCol w="487809"/>
                <a:gridCol w="463307"/>
                <a:gridCol w="446602"/>
                <a:gridCol w="394814"/>
              </a:tblGrid>
              <a:tr h="215523">
                <a:tc rowSpan="2">
                  <a:txBody>
                    <a:bodyPr/>
                    <a:lstStyle/>
                    <a:p>
                      <a:pPr algn="ctr">
                        <a:spcAft>
                          <a:spcPts val="0"/>
                        </a:spcAft>
                      </a:pPr>
                      <a:r>
                        <a:rPr lang="zh-CN" sz="1200" b="1" kern="0" dirty="0">
                          <a:solidFill>
                            <a:srgbClr val="000000"/>
                          </a:solidFill>
                          <a:latin typeface="Calibri" panose="020F0502020204030204"/>
                          <a:ea typeface="宋体" panose="02010600030101010101" pitchFamily="2" charset="-122"/>
                          <a:cs typeface="Times New Roman" panose="02020603050405020304"/>
                        </a:rPr>
                        <a:t>筛孔尺寸</a:t>
                      </a:r>
                      <a:endParaRPr lang="zh-CN" sz="1200" b="1" kern="100" dirty="0">
                        <a:latin typeface="Calibri" panose="020F0502020204030204"/>
                        <a:ea typeface="宋体" panose="02010600030101010101" pitchFamily="2" charset="-122"/>
                        <a:cs typeface="Times New Roman" panose="02020603050405020304"/>
                      </a:endParaRPr>
                    </a:p>
                    <a:p>
                      <a:pPr algn="ctr">
                        <a:spcAft>
                          <a:spcPts val="0"/>
                        </a:spcAft>
                      </a:pPr>
                      <a:r>
                        <a:rPr lang="en-US" sz="1200" b="1" kern="0" dirty="0">
                          <a:solidFill>
                            <a:srgbClr val="000000"/>
                          </a:solidFill>
                          <a:latin typeface="Calibri" panose="020F0502020204030204"/>
                          <a:ea typeface="宋体" panose="02010600030101010101" pitchFamily="2" charset="-122"/>
                          <a:cs typeface="Times New Roman" panose="02020603050405020304"/>
                        </a:rPr>
                        <a:t>mm</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spcAft>
                          <a:spcPts val="0"/>
                        </a:spcAft>
                      </a:pPr>
                      <a:r>
                        <a:rPr lang="zh-CN" sz="1200" b="1" kern="0">
                          <a:solidFill>
                            <a:srgbClr val="000000"/>
                          </a:solidFill>
                          <a:latin typeface="Calibri" panose="020F0502020204030204"/>
                          <a:ea typeface="宋体" panose="02010600030101010101" pitchFamily="2" charset="-122"/>
                          <a:cs typeface="Times New Roman" panose="02020603050405020304"/>
                        </a:rPr>
                        <a:t>矿料</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rowSpan="2">
                  <a:txBody>
                    <a:bodyPr/>
                    <a:lstStyle/>
                    <a:p>
                      <a:pPr algn="ctr">
                        <a:spcAft>
                          <a:spcPts val="0"/>
                        </a:spcAft>
                      </a:pPr>
                      <a:r>
                        <a:rPr lang="zh-CN" sz="1200" b="1" kern="0">
                          <a:solidFill>
                            <a:srgbClr val="000000"/>
                          </a:solidFill>
                          <a:latin typeface="Calibri" panose="020F0502020204030204"/>
                          <a:ea typeface="宋体" panose="02010600030101010101" pitchFamily="2" charset="-122"/>
                          <a:cs typeface="Times New Roman" panose="02020603050405020304"/>
                        </a:rPr>
                        <a:t>设计级配</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zh-CN" sz="1200" b="1" kern="0">
                          <a:solidFill>
                            <a:srgbClr val="000000"/>
                          </a:solidFill>
                          <a:latin typeface="Calibri" panose="020F0502020204030204"/>
                          <a:ea typeface="宋体" panose="02010600030101010101" pitchFamily="2" charset="-122"/>
                          <a:cs typeface="Times New Roman" panose="02020603050405020304"/>
                        </a:rPr>
                        <a:t>规定级配</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r>
              <a:tr h="431045">
                <a:tc vMerge="1">
                  <a:tcPr/>
                </a:tc>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10~15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5</a:t>
                      </a:r>
                      <a:r>
                        <a:rPr lang="zh-CN" sz="1200" b="1" kern="0">
                          <a:solidFill>
                            <a:srgbClr val="000000"/>
                          </a:solidFill>
                          <a:latin typeface="Calibri" panose="020F0502020204030204"/>
                          <a:ea typeface="宋体" panose="02010600030101010101" pitchFamily="2" charset="-122"/>
                          <a:cs typeface="Times New Roman" panose="02020603050405020304"/>
                        </a:rPr>
                        <a:t>～</a:t>
                      </a:r>
                      <a:r>
                        <a:rPr lang="en-US" sz="1200" b="1" kern="0">
                          <a:solidFill>
                            <a:srgbClr val="000000"/>
                          </a:solidFill>
                          <a:latin typeface="Calibri" panose="020F0502020204030204"/>
                          <a:ea typeface="宋体" panose="02010600030101010101" pitchFamily="2" charset="-122"/>
                          <a:cs typeface="Times New Roman" panose="02020603050405020304"/>
                        </a:rPr>
                        <a:t>10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0" dirty="0">
                          <a:solidFill>
                            <a:srgbClr val="000000"/>
                          </a:solidFill>
                          <a:latin typeface="Calibri" panose="020F0502020204030204"/>
                          <a:ea typeface="宋体" panose="02010600030101010101" pitchFamily="2" charset="-122"/>
                          <a:cs typeface="Times New Roman" panose="02020603050405020304"/>
                        </a:rPr>
                        <a:t>3</a:t>
                      </a:r>
                      <a:r>
                        <a:rPr lang="zh-CN" sz="1200" b="1" kern="0" dirty="0">
                          <a:solidFill>
                            <a:srgbClr val="000000"/>
                          </a:solidFill>
                          <a:latin typeface="Calibri" panose="020F0502020204030204"/>
                          <a:ea typeface="宋体" panose="02010600030101010101" pitchFamily="2" charset="-122"/>
                          <a:cs typeface="Times New Roman" panose="02020603050405020304"/>
                        </a:rPr>
                        <a:t>～</a:t>
                      </a:r>
                      <a:r>
                        <a:rPr lang="en-US" sz="1200" b="1" kern="0" dirty="0">
                          <a:solidFill>
                            <a:srgbClr val="000000"/>
                          </a:solidFill>
                          <a:latin typeface="Calibri" panose="020F0502020204030204"/>
                          <a:ea typeface="宋体" panose="02010600030101010101" pitchFamily="2" charset="-122"/>
                          <a:cs typeface="Times New Roman" panose="02020603050405020304"/>
                        </a:rPr>
                        <a:t>5</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0</a:t>
                      </a:r>
                      <a:r>
                        <a:rPr lang="zh-CN" sz="1200" b="1" kern="0">
                          <a:solidFill>
                            <a:srgbClr val="000000"/>
                          </a:solidFill>
                          <a:latin typeface="Calibri" panose="020F0502020204030204"/>
                          <a:ea typeface="宋体" panose="02010600030101010101" pitchFamily="2" charset="-122"/>
                          <a:cs typeface="Times New Roman" panose="02020603050405020304"/>
                        </a:rPr>
                        <a:t>～</a:t>
                      </a:r>
                      <a:r>
                        <a:rPr lang="en-US" sz="1200" b="1" kern="0">
                          <a:solidFill>
                            <a:srgbClr val="000000"/>
                          </a:solidFill>
                          <a:latin typeface="Calibri" panose="020F0502020204030204"/>
                          <a:ea typeface="宋体" panose="02010600030101010101" pitchFamily="2" charset="-122"/>
                          <a:cs typeface="Times New Roman" panose="02020603050405020304"/>
                        </a:rPr>
                        <a:t>3</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0" dirty="0">
                          <a:solidFill>
                            <a:srgbClr val="000000"/>
                          </a:solidFill>
                          <a:latin typeface="Calibri" panose="020F0502020204030204"/>
                          <a:ea typeface="宋体" panose="02010600030101010101" pitchFamily="2" charset="-122"/>
                          <a:cs typeface="Times New Roman" panose="02020603050405020304"/>
                        </a:rPr>
                        <a:t>矿粉</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ctr">
                        <a:spcAft>
                          <a:spcPts val="0"/>
                        </a:spcAft>
                      </a:pPr>
                      <a:r>
                        <a:rPr lang="zh-CN" sz="1200" b="1" kern="0">
                          <a:solidFill>
                            <a:srgbClr val="000000"/>
                          </a:solidFill>
                          <a:latin typeface="Calibri" panose="020F0502020204030204"/>
                          <a:ea typeface="宋体" panose="02010600030101010101" pitchFamily="2" charset="-122"/>
                          <a:cs typeface="Times New Roman" panose="02020603050405020304"/>
                        </a:rPr>
                        <a:t>级配中值</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0">
                          <a:solidFill>
                            <a:srgbClr val="000000"/>
                          </a:solidFill>
                          <a:latin typeface="Calibri" panose="020F0502020204030204"/>
                          <a:ea typeface="宋体" panose="02010600030101010101" pitchFamily="2" charset="-122"/>
                          <a:cs typeface="Times New Roman" panose="02020603050405020304"/>
                        </a:rPr>
                        <a:t>级配下限</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0">
                          <a:solidFill>
                            <a:srgbClr val="000000"/>
                          </a:solidFill>
                          <a:latin typeface="Calibri" panose="020F0502020204030204"/>
                          <a:ea typeface="宋体" panose="02010600030101010101" pitchFamily="2" charset="-122"/>
                          <a:cs typeface="Times New Roman" panose="02020603050405020304"/>
                        </a:rPr>
                        <a:t>级配上限</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303">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16</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303">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13.2</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84.2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95.3</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95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90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2762">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9.5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18.8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98.5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100.0 </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100.0</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latin typeface="Calibri" panose="020F0502020204030204"/>
                          <a:ea typeface="宋体" panose="02010600030101010101" pitchFamily="2" charset="-122"/>
                          <a:cs typeface="Times New Roman" panose="02020603050405020304"/>
                        </a:rPr>
                        <a:t>75.2</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latin typeface="Calibri" panose="020F0502020204030204"/>
                          <a:ea typeface="宋体" panose="02010600030101010101" pitchFamily="2" charset="-122"/>
                          <a:cs typeface="Times New Roman" panose="02020603050405020304"/>
                        </a:rPr>
                        <a:t>76.5</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latin typeface="Calibri" panose="020F0502020204030204"/>
                          <a:ea typeface="宋体" panose="02010600030101010101" pitchFamily="2" charset="-122"/>
                          <a:cs typeface="Times New Roman" panose="02020603050405020304"/>
                        </a:rPr>
                        <a:t>68</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latin typeface="Calibri" panose="020F0502020204030204"/>
                          <a:ea typeface="宋体" panose="02010600030101010101" pitchFamily="2" charset="-122"/>
                          <a:cs typeface="Times New Roman" panose="02020603050405020304"/>
                        </a:rPr>
                        <a:t>85</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454">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4.75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0.4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7.2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91.4 </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100.0 </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47.1</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53</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38</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68</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878">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2.36</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0.3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1.1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1.7 </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80.2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31.4</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37</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24</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50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878">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1.18</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0.3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1.4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48.0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19.7</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26.5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38</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3385">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0.6</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0.3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1.4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25.0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11.4</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19</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28</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878">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0.3</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0.3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1.4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15.6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100.0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8</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13.5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7</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20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878">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0.15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0.3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0.9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1.4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10.5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99.9</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6.2</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10</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15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303">
                <a:tc>
                  <a:txBody>
                    <a:bodyPr/>
                    <a:lstStyle/>
                    <a:p>
                      <a:pPr algn="ctr">
                        <a:spcAft>
                          <a:spcPts val="0"/>
                        </a:spcAft>
                      </a:pPr>
                      <a:r>
                        <a:rPr lang="en-US" sz="1200" b="1" kern="0">
                          <a:solidFill>
                            <a:srgbClr val="000000"/>
                          </a:solidFill>
                          <a:latin typeface="Calibri" panose="020F0502020204030204"/>
                          <a:ea typeface="宋体" panose="02010600030101010101" pitchFamily="2" charset="-122"/>
                          <a:cs typeface="Times New Roman" panose="02020603050405020304"/>
                        </a:rPr>
                        <a:t>0.075</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0.3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0.9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1.4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solidFill>
                            <a:srgbClr val="000000"/>
                          </a:solidFill>
                          <a:latin typeface="Calibri" panose="020F0502020204030204"/>
                          <a:ea typeface="宋体" panose="02010600030101010101" pitchFamily="2" charset="-122"/>
                          <a:cs typeface="Times New Roman" panose="02020603050405020304"/>
                        </a:rPr>
                        <a:t>8.3 </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99.6</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5.4</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6</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4</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a:latin typeface="Calibri" panose="020F0502020204030204"/>
                          <a:ea typeface="宋体" panose="02010600030101010101" pitchFamily="2" charset="-122"/>
                          <a:cs typeface="Times New Roman" panose="02020603050405020304"/>
                        </a:rPr>
                        <a:t>8</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1045">
                <a:tc>
                  <a:txBody>
                    <a:bodyPr/>
                    <a:lstStyle/>
                    <a:p>
                      <a:pPr algn="ctr">
                        <a:spcAft>
                          <a:spcPts val="0"/>
                        </a:spcAft>
                      </a:pPr>
                      <a:r>
                        <a:rPr lang="zh-CN" sz="1200" b="1" kern="0">
                          <a:solidFill>
                            <a:srgbClr val="000000"/>
                          </a:solidFill>
                          <a:latin typeface="Calibri" panose="020F0502020204030204"/>
                          <a:ea typeface="宋体" panose="02010600030101010101" pitchFamily="2" charset="-122"/>
                          <a:cs typeface="Times New Roman" panose="02020603050405020304"/>
                        </a:rPr>
                        <a:t>配合比</a:t>
                      </a:r>
                      <a:endParaRPr lang="zh-CN" sz="1200" b="1" kern="10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30.0 </a:t>
                      </a:r>
                      <a:endParaRPr lang="zh-CN" sz="1200" b="1" kern="100" dirty="0">
                        <a:solidFill>
                          <a:srgbClr val="000000"/>
                        </a:solidFill>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24.0 </a:t>
                      </a:r>
                      <a:endParaRPr lang="zh-CN" sz="1200" b="1" kern="100" dirty="0">
                        <a:solidFill>
                          <a:srgbClr val="000000"/>
                        </a:solidFill>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8.0 </a:t>
                      </a:r>
                      <a:endParaRPr lang="zh-CN" sz="1200" b="1" kern="100" dirty="0">
                        <a:solidFill>
                          <a:srgbClr val="000000"/>
                        </a:solidFill>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36.0 </a:t>
                      </a:r>
                      <a:endParaRPr lang="zh-CN" sz="1200" b="1" kern="100" dirty="0">
                        <a:solidFill>
                          <a:srgbClr val="000000"/>
                        </a:solidFill>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2.0 </a:t>
                      </a:r>
                      <a:endParaRPr lang="zh-CN" sz="1200" b="1" kern="100" dirty="0">
                        <a:solidFill>
                          <a:srgbClr val="000000"/>
                        </a:solidFill>
                        <a:latin typeface="Calibri" panose="020F0502020204030204"/>
                        <a:ea typeface="宋体" panose="02010600030101010101" pitchFamily="2" charset="-122"/>
                        <a:cs typeface="Times New Roman" panose="02020603050405020304"/>
                      </a:endParaRPr>
                    </a:p>
                  </a:txBody>
                  <a:tcPr marL="26276" marR="2627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a:solidFill>
                            <a:srgbClr val="000000"/>
                          </a:solidFill>
                          <a:latin typeface="Calibri" panose="020F0502020204030204"/>
                          <a:ea typeface="宋体" panose="02010600030101010101" pitchFamily="2" charset="-122"/>
                          <a:cs typeface="Times New Roman" panose="02020603050405020304"/>
                        </a:rPr>
                        <a:t>100.0</a:t>
                      </a:r>
                      <a:endParaRPr lang="zh-CN" sz="1200" b="1" kern="100" dirty="0">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0" dirty="0">
                        <a:solidFill>
                          <a:srgbClr val="000000"/>
                        </a:solidFill>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0">
                        <a:solidFill>
                          <a:srgbClr val="000000"/>
                        </a:solidFill>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0" dirty="0">
                        <a:solidFill>
                          <a:srgbClr val="000000"/>
                        </a:solidFill>
                        <a:latin typeface="Calibri" panose="020F0502020204030204"/>
                        <a:ea typeface="宋体" panose="02010600030101010101" pitchFamily="2" charset="-122"/>
                        <a:cs typeface="Times New Roman" panose="02020603050405020304"/>
                      </a:endParaRPr>
                    </a:p>
                  </a:txBody>
                  <a:tcPr marL="26276" marR="262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192513" name="Group 1"/>
          <p:cNvGrpSpPr/>
          <p:nvPr/>
        </p:nvGrpSpPr>
        <p:grpSpPr bwMode="auto">
          <a:xfrm>
            <a:off x="4648200" y="2133600"/>
            <a:ext cx="4648199" cy="3400425"/>
            <a:chOff x="1665" y="1899"/>
            <a:chExt cx="9210" cy="4876"/>
          </a:xfrm>
        </p:grpSpPr>
        <p:pic>
          <p:nvPicPr>
            <p:cNvPr id="192514" name="图表 3"/>
            <p:cNvPicPr>
              <a:picLocks noChangeArrowheads="1"/>
            </p:cNvPicPr>
            <p:nvPr/>
          </p:nvPicPr>
          <p:blipFill>
            <a:blip r:embed="rId2" cstate="print"/>
            <a:srcRect b="-108"/>
            <a:stretch>
              <a:fillRect/>
            </a:stretch>
          </p:blipFill>
          <p:spPr bwMode="auto">
            <a:xfrm>
              <a:off x="1665" y="1899"/>
              <a:ext cx="8655" cy="4876"/>
            </a:xfrm>
            <a:prstGeom prst="rect">
              <a:avLst/>
            </a:prstGeom>
            <a:noFill/>
            <a:ln w="9525">
              <a:solidFill>
                <a:srgbClr val="000000"/>
              </a:solidFill>
              <a:miter lim="800000"/>
              <a:headEnd/>
              <a:tailEnd/>
            </a:ln>
          </p:spPr>
        </p:pic>
        <p:pic>
          <p:nvPicPr>
            <p:cNvPr id="192515" name="对象 4"/>
            <p:cNvPicPr>
              <a:picLocks noChangeArrowheads="1"/>
            </p:cNvPicPr>
            <p:nvPr/>
          </p:nvPicPr>
          <p:blipFill>
            <a:blip r:embed="rId3" cstate="print"/>
            <a:srcRect l="-2702" t="-90565" r="-7996" b="-189622"/>
            <a:stretch>
              <a:fillRect/>
            </a:stretch>
          </p:blipFill>
          <p:spPr bwMode="auto">
            <a:xfrm>
              <a:off x="2235" y="6211"/>
              <a:ext cx="8640" cy="449"/>
            </a:xfrm>
            <a:prstGeom prst="rect">
              <a:avLst/>
            </a:prstGeom>
            <a:noFill/>
          </p:spPr>
        </p:pic>
      </p:grpSp>
      <p:sp>
        <p:nvSpPr>
          <p:cNvPr id="16" name="Text Box 19"/>
          <p:cNvSpPr txBox="1">
            <a:spLocks noChangeArrowheads="1"/>
          </p:cNvSpPr>
          <p:nvPr/>
        </p:nvSpPr>
        <p:spPr bwMode="auto">
          <a:xfrm>
            <a:off x="4800600" y="5791200"/>
            <a:ext cx="4114800" cy="307777"/>
          </a:xfrm>
          <a:prstGeom prst="rect">
            <a:avLst/>
          </a:prstGeom>
          <a:noFill/>
          <a:ln w="9525" algn="ctr">
            <a:noFill/>
            <a:miter lim="800000"/>
          </a:ln>
          <a:effectLst/>
        </p:spPr>
        <p:txBody>
          <a:bodyPr wrap="square">
            <a:spAutoFit/>
          </a:bodyPr>
          <a:lstStyle/>
          <a:p>
            <a:pPr algn="ctr" eaLnBrk="0" hangingPunct="0"/>
            <a:r>
              <a:rPr lang="zh-CN" altLang="en-US" sz="1400" b="1" dirty="0" smtClean="0">
                <a:solidFill>
                  <a:srgbClr val="000000"/>
                </a:solidFill>
                <a:latin typeface="微软雅黑" panose="020B0503020204020204" pitchFamily="34" charset="-122"/>
                <a:ea typeface="微软雅黑" panose="020B0503020204020204" pitchFamily="34" charset="-122"/>
              </a:rPr>
              <a:t>抗凝冰混合料目标配合比矿料级配及合成曲线</a:t>
            </a:r>
            <a:endParaRPr lang="en-US" altLang="zh-CN" sz="1400" b="1" dirty="0">
              <a:solidFill>
                <a:srgbClr val="000000"/>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7162800" y="1143000"/>
            <a:ext cx="1752600" cy="859442"/>
            <a:chOff x="457200" y="2667000"/>
            <a:chExt cx="1905000" cy="2422063"/>
          </a:xfrm>
        </p:grpSpPr>
        <p:sp>
          <p:nvSpPr>
            <p:cNvPr id="12" name="圆角矩形 11"/>
            <p:cNvSpPr/>
            <p:nvPr/>
          </p:nvSpPr>
          <p:spPr>
            <a:xfrm>
              <a:off x="457200" y="2667000"/>
              <a:ext cx="1752600" cy="2362200"/>
            </a:xfrm>
            <a:prstGeom prst="roundRect">
              <a:avLst/>
            </a:prstGeom>
            <a:gradFill flip="none" rotWithShape="1">
              <a:gsLst>
                <a:gs pos="0">
                  <a:srgbClr val="9933FF">
                    <a:tint val="66000"/>
                    <a:satMod val="160000"/>
                  </a:srgbClr>
                </a:gs>
                <a:gs pos="50000">
                  <a:srgbClr val="9933FF">
                    <a:tint val="44500"/>
                    <a:satMod val="160000"/>
                  </a:srgbClr>
                </a:gs>
                <a:gs pos="100000">
                  <a:srgbClr val="9933FF">
                    <a:tint val="23500"/>
                    <a:satMod val="160000"/>
                  </a:srgbClr>
                </a:gs>
              </a:gsLst>
              <a:lin ang="0" scaled="1"/>
              <a:tileRect/>
            </a:gradFill>
            <a:ln w="9525">
              <a:noFill/>
              <a:round/>
            </a:ln>
            <a:effectLst>
              <a:outerShdw dist="35921" dir="2700000" algn="ctr" rotWithShape="0">
                <a:schemeClr val="bg2"/>
              </a:outerShdw>
            </a:effectLst>
          </p:spPr>
          <p:txBody>
            <a:bodyPr/>
            <a:lstStyle/>
            <a:p>
              <a:pPr>
                <a:defRPr/>
              </a:pPr>
              <a:endParaRPr lang="zh-CN" altLang="en-US">
                <a:solidFill>
                  <a:schemeClr val="tx1"/>
                </a:solidFill>
                <a:latin typeface="Arial" panose="020B0604020202020204" pitchFamily="34" charset="0"/>
              </a:endParaRPr>
            </a:p>
          </p:txBody>
        </p:sp>
        <p:sp>
          <p:nvSpPr>
            <p:cNvPr id="13" name="Rectangle 1"/>
            <p:cNvSpPr>
              <a:spLocks noChangeArrowheads="1"/>
            </p:cNvSpPr>
            <p:nvPr/>
          </p:nvSpPr>
          <p:spPr bwMode="auto">
            <a:xfrm>
              <a:off x="457200" y="3094112"/>
              <a:ext cx="1905000" cy="1994951"/>
            </a:xfrm>
            <a:prstGeom prst="rect">
              <a:avLst/>
            </a:prstGeom>
            <a:noFill/>
            <a:ln w="9525">
              <a:noFill/>
              <a:miter lim="800000"/>
            </a:ln>
            <a:effectLst/>
          </p:spPr>
          <p:txBody>
            <a:bodyPr vert="horz" wrap="square" lIns="91440" tIns="45720" rIns="91440" bIns="45720" numCol="1" anchor="ctr" anchorCtr="0" compatLnSpc="1">
              <a:spAutoFit/>
            </a:bodyPr>
            <a:lstStyle/>
            <a:p>
              <a:pPr algn="ctr"/>
              <a:r>
                <a:rPr lang="zh-CN" altLang="en-US" sz="2000" dirty="0" smtClean="0">
                  <a:latin typeface="微软雅黑" panose="020B0503020204020204" pitchFamily="34" charset="-122"/>
                  <a:ea typeface="微软雅黑" panose="020B0503020204020204" pitchFamily="34" charset="-122"/>
                </a:rPr>
                <a:t>测试中采用的矿料级配</a:t>
              </a:r>
              <a:endParaRPr lang="zh-CN" altLang="en-US" sz="2000" dirty="0" smtClean="0">
                <a:latin typeface="微软雅黑" panose="020B0503020204020204" pitchFamily="34" charset="-122"/>
                <a:ea typeface="微软雅黑" panose="020B0503020204020204" pitchFamily="34" charset="-122"/>
              </a:endParaRPr>
            </a:p>
          </p:txBody>
        </p:sp>
      </p:grpSp>
      <p:grpSp>
        <p:nvGrpSpPr>
          <p:cNvPr id="20" name="组合 19"/>
          <p:cNvGrpSpPr/>
          <p:nvPr/>
        </p:nvGrpSpPr>
        <p:grpSpPr>
          <a:xfrm>
            <a:off x="4419600" y="6248400"/>
            <a:ext cx="4288155" cy="335348"/>
            <a:chOff x="685800" y="2438400"/>
            <a:chExt cx="3402531" cy="7887463"/>
          </a:xfrm>
        </p:grpSpPr>
        <p:sp>
          <p:nvSpPr>
            <p:cNvPr id="15" name="AutoShape 5"/>
            <p:cNvSpPr>
              <a:spLocks noChangeArrowheads="1"/>
            </p:cNvSpPr>
            <p:nvPr/>
          </p:nvSpPr>
          <p:spPr bwMode="gray">
            <a:xfrm>
              <a:off x="685800" y="2438401"/>
              <a:ext cx="3363524" cy="3581400"/>
            </a:xfrm>
            <a:prstGeom prst="roundRect">
              <a:avLst>
                <a:gd name="adj" fmla="val 16667"/>
              </a:avLst>
            </a:prstGeom>
            <a:solidFill>
              <a:schemeClr val="accent1"/>
            </a:solidFill>
            <a:ln w="38100">
              <a:solidFill>
                <a:schemeClr val="bg1"/>
              </a:solidFill>
              <a:round/>
            </a:ln>
            <a:effectLst>
              <a:outerShdw dist="107763" dir="2700000" algn="ctr" rotWithShape="0">
                <a:srgbClr val="808080">
                  <a:alpha val="50000"/>
                </a:srgbClr>
              </a:outerShdw>
            </a:effectLst>
          </p:spPr>
          <p:txBody>
            <a:bodyPr wrap="none" anchor="ctr"/>
            <a:lstStyle/>
            <a:p>
              <a:endParaRPr lang="zh-CN" altLang="en-US"/>
            </a:p>
          </p:txBody>
        </p:sp>
        <p:sp>
          <p:nvSpPr>
            <p:cNvPr id="18" name="AutoShape 6"/>
            <p:cNvSpPr>
              <a:spLocks noChangeArrowheads="1"/>
            </p:cNvSpPr>
            <p:nvPr/>
          </p:nvSpPr>
          <p:spPr bwMode="gray">
            <a:xfrm>
              <a:off x="837824" y="2438400"/>
              <a:ext cx="3056309" cy="644982"/>
            </a:xfrm>
            <a:prstGeom prst="roundRect">
              <a:avLst>
                <a:gd name="adj" fmla="val 50000"/>
              </a:avLst>
            </a:prstGeom>
            <a:gradFill rotWithShape="1">
              <a:gsLst>
                <a:gs pos="0">
                  <a:schemeClr val="bg1"/>
                </a:gs>
                <a:gs pos="100000">
                  <a:schemeClr val="accent1"/>
                </a:gs>
              </a:gsLst>
              <a:lin ang="5400000" scaled="1"/>
            </a:gradFill>
            <a:ln w="9525">
              <a:noFill/>
              <a:round/>
            </a:ln>
            <a:effectLst/>
          </p:spPr>
          <p:txBody>
            <a:bodyPr wrap="none" anchor="ctr"/>
            <a:lstStyle/>
            <a:p>
              <a:endParaRPr lang="zh-CN" altLang="en-US"/>
            </a:p>
          </p:txBody>
        </p:sp>
        <p:sp>
          <p:nvSpPr>
            <p:cNvPr id="19" name="矩形 18"/>
            <p:cNvSpPr/>
            <p:nvPr/>
          </p:nvSpPr>
          <p:spPr>
            <a:xfrm>
              <a:off x="759194" y="2753640"/>
              <a:ext cx="3329137" cy="7572223"/>
            </a:xfrm>
            <a:prstGeom prst="rect">
              <a:avLst/>
            </a:prstGeom>
          </p:spPr>
          <p:txBody>
            <a:bodyPr wrap="square">
              <a:spAutoFit/>
            </a:bodyPr>
            <a:lstStyle/>
            <a:p>
              <a:pPr marL="342900" indent="-342900">
                <a:lnSpc>
                  <a:spcPct val="150000"/>
                </a:lnSpc>
              </a:pPr>
              <a:r>
                <a:rPr lang="en-US" altLang="zh-CN" sz="1000" dirty="0" smtClean="0">
                  <a:solidFill>
                    <a:schemeClr val="tx2"/>
                  </a:solidFill>
                  <a:latin typeface="微软雅黑" panose="020B0503020204020204" pitchFamily="34" charset="-122"/>
                  <a:ea typeface="微软雅黑" panose="020B0503020204020204" pitchFamily="34" charset="-122"/>
                </a:rPr>
                <a:t>SBS</a:t>
              </a:r>
              <a:r>
                <a:rPr lang="zh-CN" altLang="en-US" sz="1000" dirty="0" smtClean="0">
                  <a:solidFill>
                    <a:schemeClr val="tx2"/>
                  </a:solidFill>
                  <a:latin typeface="微软雅黑" panose="020B0503020204020204" pitchFamily="34" charset="-122"/>
                  <a:ea typeface="微软雅黑" panose="020B0503020204020204" pitchFamily="34" charset="-122"/>
                </a:rPr>
                <a:t>改性沥青、石灰岩集料等原材料均符合技术要求</a:t>
              </a:r>
              <a:endParaRPr lang="zh-CN" altLang="en-US" sz="1000" dirty="0" smtClean="0">
                <a:solidFill>
                  <a:schemeClr val="tx2"/>
                </a:solidFill>
                <a:latin typeface="微软雅黑" panose="020B0503020204020204" pitchFamily="34" charset="-122"/>
                <a:ea typeface="微软雅黑" panose="020B0503020204020204" pitchFamily="34" charset="-122"/>
              </a:endParaRPr>
            </a:p>
          </p:txBody>
        </p:sp>
      </p:grpSp>
      <p:sp>
        <p:nvSpPr>
          <p:cNvPr id="17"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4</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抗凝冰沥青混合料路用性能</a:t>
            </a:r>
            <a:r>
              <a:rPr lang="zh-CN" altLang="en-US" sz="3200" b="1" dirty="0">
                <a:solidFill>
                  <a:schemeClr val="tx2">
                    <a:lumMod val="75000"/>
                  </a:schemeClr>
                </a:solidFill>
                <a:ea typeface="华文中宋" panose="02010600040101010101" pitchFamily="2" charset="-122"/>
              </a:rPr>
              <a:t>验证</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表 4"/>
          <p:cNvGraphicFramePr/>
          <p:nvPr/>
        </p:nvGraphicFramePr>
        <p:xfrm>
          <a:off x="838200" y="1695450"/>
          <a:ext cx="2533650" cy="245745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6" name="图表 5"/>
          <p:cNvGraphicFramePr/>
          <p:nvPr/>
        </p:nvGraphicFramePr>
        <p:xfrm>
          <a:off x="3429000" y="1695450"/>
          <a:ext cx="2543175" cy="24574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图表 6"/>
          <p:cNvGraphicFramePr/>
          <p:nvPr/>
        </p:nvGraphicFramePr>
        <p:xfrm>
          <a:off x="6019800" y="1771650"/>
          <a:ext cx="2524125" cy="23431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图表 7"/>
          <p:cNvGraphicFramePr/>
          <p:nvPr/>
        </p:nvGraphicFramePr>
        <p:xfrm>
          <a:off x="914400" y="4362450"/>
          <a:ext cx="2486025" cy="2343150"/>
        </p:xfrm>
        <a:graphic>
          <a:graphicData uri="http://schemas.openxmlformats.org/drawingml/2006/chart">
            <c:chart xmlns:c="http://schemas.openxmlformats.org/drawingml/2006/chart" xmlns:r="http://schemas.openxmlformats.org/officeDocument/2006/relationships" r:id="rId4"/>
          </a:graphicData>
        </a:graphic>
      </p:graphicFrame>
      <p:pic>
        <p:nvPicPr>
          <p:cNvPr id="9" name="图片 8" descr="C:\Documents and Settings\dell\Application Data\Tencent\Users\67503830\QQ\WinTemp\RichOle\5SF0N16CQ0@BKZDY2K@OKWO.jpg"/>
          <p:cNvPicPr/>
          <p:nvPr/>
        </p:nvPicPr>
        <p:blipFill>
          <a:blip r:embed="rId6" cstate="print"/>
          <a:srcRect/>
          <a:stretch>
            <a:fillRect/>
          </a:stretch>
        </p:blipFill>
        <p:spPr bwMode="auto">
          <a:xfrm>
            <a:off x="3581400" y="4438650"/>
            <a:ext cx="2533650" cy="2209800"/>
          </a:xfrm>
          <a:prstGeom prst="rect">
            <a:avLst/>
          </a:prstGeom>
          <a:solidFill>
            <a:srgbClr val="99FF99"/>
          </a:solidFill>
          <a:ln w="9525">
            <a:noFill/>
            <a:miter lim="800000"/>
            <a:headEnd/>
            <a:tailEnd/>
          </a:ln>
        </p:spPr>
      </p:pic>
      <p:graphicFrame>
        <p:nvGraphicFramePr>
          <p:cNvPr id="10" name="图表 9"/>
          <p:cNvGraphicFramePr/>
          <p:nvPr/>
        </p:nvGraphicFramePr>
        <p:xfrm>
          <a:off x="6248400" y="4438650"/>
          <a:ext cx="2533650" cy="2257425"/>
        </p:xfrm>
        <a:graphic>
          <a:graphicData uri="http://schemas.openxmlformats.org/drawingml/2006/chart">
            <c:chart xmlns:c="http://schemas.openxmlformats.org/drawingml/2006/chart" xmlns:r="http://schemas.openxmlformats.org/officeDocument/2006/relationships" r:id="rId5"/>
          </a:graphicData>
        </a:graphic>
      </p:graphicFrame>
      <p:sp>
        <p:nvSpPr>
          <p:cNvPr id="11" name="横卷形 10"/>
          <p:cNvSpPr/>
          <p:nvPr/>
        </p:nvSpPr>
        <p:spPr bwMode="auto">
          <a:xfrm>
            <a:off x="1752600" y="3200400"/>
            <a:ext cx="5688012" cy="1008063"/>
          </a:xfrm>
          <a:prstGeom prst="horizontalScroll">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10800000" scaled="1"/>
            <a:tileRect/>
          </a:gradFill>
          <a:ln w="9525" cap="flat" cmpd="sng" algn="ctr">
            <a:solidFill>
              <a:schemeClr val="tx1"/>
            </a:solidFill>
            <a:prstDash val="solid"/>
            <a:round/>
            <a:headEnd type="none" w="med" len="med"/>
            <a:tailEnd type="none" w="med" len="med"/>
          </a:ln>
          <a:effectLst>
            <a:outerShdw kx="-3284103" algn="br" rotWithShape="0">
              <a:schemeClr val="tx1">
                <a:gamma/>
                <a:shade val="60000"/>
                <a:invGamma/>
                <a:alpha val="50000"/>
              </a:schemeClr>
            </a:outerShdw>
          </a:effectLst>
        </p:spPr>
        <p:txBody>
          <a:bodyPr/>
          <a:lstStyle/>
          <a:p>
            <a:pPr algn="ctr">
              <a:defRPr/>
            </a:pPr>
            <a:endParaRPr lang="en-US" altLang="zh-CN" dirty="0">
              <a:latin typeface="Arial" panose="020B0604020202020204" pitchFamily="34" charset="0"/>
              <a:ea typeface="宋体" panose="02010600030101010101" pitchFamily="2" charset="-122"/>
            </a:endParaRPr>
          </a:p>
          <a:p>
            <a:pPr algn="ctr">
              <a:defRPr/>
            </a:pPr>
            <a:r>
              <a:rPr lang="zh-CN" altLang="en-US" dirty="0" smtClean="0">
                <a:latin typeface="微软雅黑" panose="020B0503020204020204" pitchFamily="34" charset="-122"/>
                <a:ea typeface="微软雅黑" panose="020B0503020204020204" pitchFamily="34" charset="-122"/>
              </a:rPr>
              <a:t>目标配和比设计：最佳</a:t>
            </a:r>
            <a:r>
              <a:rPr lang="zh-CN" altLang="en-US" dirty="0">
                <a:latin typeface="微软雅黑" panose="020B0503020204020204" pitchFamily="34" charset="-122"/>
                <a:ea typeface="微软雅黑" panose="020B0503020204020204" pitchFamily="34" charset="-122"/>
              </a:rPr>
              <a:t>油石比为</a:t>
            </a:r>
            <a:r>
              <a:rPr lang="en-US" altLang="zh-CN" dirty="0" smtClean="0">
                <a:latin typeface="微软雅黑" panose="020B0503020204020204" pitchFamily="34" charset="-122"/>
                <a:ea typeface="微软雅黑" panose="020B0503020204020204" pitchFamily="34" charset="-122"/>
              </a:rPr>
              <a:t>5.2%</a:t>
            </a:r>
            <a:endParaRPr lang="zh-CN" altLang="en-US" dirty="0">
              <a:latin typeface="微软雅黑" panose="020B0503020204020204" pitchFamily="34" charset="-122"/>
              <a:ea typeface="微软雅黑" panose="020B0503020204020204" pitchFamily="34" charset="-122"/>
            </a:endParaRPr>
          </a:p>
        </p:txBody>
      </p:sp>
      <p:sp>
        <p:nvSpPr>
          <p:cNvPr id="13"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4</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抗凝冰沥青混合料路用性能</a:t>
            </a:r>
            <a:r>
              <a:rPr lang="zh-CN" altLang="en-US" sz="3200" b="1" dirty="0">
                <a:solidFill>
                  <a:schemeClr val="tx2">
                    <a:lumMod val="75000"/>
                  </a:schemeClr>
                </a:solidFill>
                <a:ea typeface="华文中宋" panose="02010600040101010101" pitchFamily="2" charset="-122"/>
              </a:rPr>
              <a:t>验证</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0"/>
          <p:cNvSpPr txBox="1">
            <a:spLocks noChangeArrowheads="1"/>
          </p:cNvSpPr>
          <p:nvPr/>
        </p:nvSpPr>
        <p:spPr bwMode="gray">
          <a:xfrm>
            <a:off x="2438400" y="1371600"/>
            <a:ext cx="4572000" cy="461665"/>
          </a:xfrm>
          <a:prstGeom prst="rect">
            <a:avLst/>
          </a:prstGeom>
          <a:noFill/>
          <a:ln w="9525">
            <a:noFill/>
            <a:miter lim="800000"/>
          </a:ln>
          <a:effectLst/>
        </p:spPr>
        <p:txBody>
          <a:bodyPr wrap="square">
            <a:spAutoFit/>
          </a:bodyPr>
          <a:lstStyle/>
          <a:p>
            <a:pPr algn="ctr" eaLnBrk="0" hangingPunct="0"/>
            <a:r>
              <a:rPr lang="zh-CN" altLang="en-US" sz="2400" dirty="0" smtClean="0">
                <a:latin typeface="微软雅黑" panose="020B0503020204020204" pitchFamily="34" charset="-122"/>
                <a:ea typeface="微软雅黑" panose="020B0503020204020204" pitchFamily="34" charset="-122"/>
              </a:rPr>
              <a:t>路用性能试验结果汇总表</a:t>
            </a:r>
            <a:endParaRPr lang="en-US" altLang="zh-CN" sz="2400" dirty="0">
              <a:latin typeface="微软雅黑" panose="020B0503020204020204" pitchFamily="34" charset="-122"/>
              <a:ea typeface="微软雅黑" panose="020B0503020204020204" pitchFamily="34" charset="-122"/>
            </a:endParaRPr>
          </a:p>
        </p:txBody>
      </p:sp>
      <p:graphicFrame>
        <p:nvGraphicFramePr>
          <p:cNvPr id="10" name="表格 9"/>
          <p:cNvGraphicFramePr>
            <a:graphicFrameLocks noGrp="1"/>
          </p:cNvGraphicFramePr>
          <p:nvPr>
            <p:custDataLst>
              <p:tags r:id="rId1"/>
            </p:custDataLst>
          </p:nvPr>
        </p:nvGraphicFramePr>
        <p:xfrm>
          <a:off x="1287145" y="3352800"/>
          <a:ext cx="6934200" cy="2667000"/>
        </p:xfrm>
        <a:graphic>
          <a:graphicData uri="http://schemas.openxmlformats.org/drawingml/2006/table">
            <a:tbl>
              <a:tblPr>
                <a:tableStyleId>{3C2FFA5D-87B4-456A-9821-1D502468CF0F}</a:tableStyleId>
              </a:tblPr>
              <a:tblGrid>
                <a:gridCol w="2698892"/>
                <a:gridCol w="1034214"/>
                <a:gridCol w="1237443"/>
                <a:gridCol w="1963651"/>
              </a:tblGrid>
              <a:tr h="381000">
                <a:tc>
                  <a:txBody>
                    <a:bodyPr/>
                    <a:lstStyle/>
                    <a:p>
                      <a:pPr algn="ctr">
                        <a:lnSpc>
                          <a:spcPct val="150000"/>
                        </a:lnSpc>
                        <a:spcAft>
                          <a:spcPts val="0"/>
                        </a:spcAft>
                      </a:pPr>
                      <a:r>
                        <a:rPr lang="zh-CN" sz="1600" b="1" kern="100" dirty="0"/>
                        <a:t>试验项目</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zh-CN" sz="1600" b="1" kern="100"/>
                        <a:t>单位</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zh-CN" sz="1600" b="1" kern="100" dirty="0"/>
                        <a:t>实测值</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zh-CN" sz="1600" b="1" kern="100"/>
                        <a:t>规定值（不小于）</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81000">
                <a:tc>
                  <a:txBody>
                    <a:bodyPr/>
                    <a:lstStyle/>
                    <a:p>
                      <a:pPr algn="ctr">
                        <a:lnSpc>
                          <a:spcPct val="150000"/>
                        </a:lnSpc>
                        <a:spcAft>
                          <a:spcPts val="0"/>
                        </a:spcAft>
                      </a:pPr>
                      <a:r>
                        <a:rPr lang="zh-CN" sz="1600" b="1" kern="100"/>
                        <a:t>马歇尔稳定度（</a:t>
                      </a:r>
                      <a:r>
                        <a:rPr lang="en-US" sz="1600" b="1" kern="100"/>
                        <a:t>30min</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kN</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13.4</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8.0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81000">
                <a:tc>
                  <a:txBody>
                    <a:bodyPr/>
                    <a:lstStyle/>
                    <a:p>
                      <a:pPr algn="ctr">
                        <a:lnSpc>
                          <a:spcPct val="150000"/>
                        </a:lnSpc>
                        <a:spcAft>
                          <a:spcPts val="0"/>
                        </a:spcAft>
                      </a:pPr>
                      <a:r>
                        <a:rPr lang="zh-CN" sz="1600" b="1" kern="100"/>
                        <a:t>浸水残留稳定度（</a:t>
                      </a:r>
                      <a:r>
                        <a:rPr lang="en-US" sz="1600" b="1" kern="100"/>
                        <a:t>48h</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88.4</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85</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81000">
                <a:tc>
                  <a:txBody>
                    <a:bodyPr/>
                    <a:lstStyle/>
                    <a:p>
                      <a:pPr algn="ctr">
                        <a:lnSpc>
                          <a:spcPct val="150000"/>
                        </a:lnSpc>
                        <a:spcAft>
                          <a:spcPts val="0"/>
                        </a:spcAft>
                      </a:pPr>
                      <a:r>
                        <a:rPr lang="zh-CN" sz="1600" b="1" kern="100"/>
                        <a:t>动稳定度（</a:t>
                      </a:r>
                      <a:r>
                        <a:rPr lang="en-US" sz="1600" b="1" kern="100"/>
                        <a:t>0.7MPa</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zh-CN" sz="1600" b="1" kern="100"/>
                        <a:t>次</a:t>
                      </a:r>
                      <a:r>
                        <a:rPr lang="en-US" sz="1600" b="1" kern="100"/>
                        <a:t>/mm</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ct val="150000"/>
                        </a:lnSpc>
                        <a:spcAft>
                          <a:spcPts val="0"/>
                        </a:spcAft>
                      </a:pPr>
                      <a:r>
                        <a:rPr lang="en-US" sz="1600" b="1" kern="100"/>
                        <a:t>5258</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ct val="150000"/>
                        </a:lnSpc>
                        <a:spcAft>
                          <a:spcPts val="0"/>
                        </a:spcAft>
                      </a:pPr>
                      <a:r>
                        <a:rPr lang="en-US" sz="1600" b="1" kern="100"/>
                        <a:t>2800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81000">
                <a:tc>
                  <a:txBody>
                    <a:bodyPr/>
                    <a:lstStyle/>
                    <a:p>
                      <a:pPr algn="ctr">
                        <a:lnSpc>
                          <a:spcPct val="150000"/>
                        </a:lnSpc>
                        <a:spcAft>
                          <a:spcPts val="0"/>
                        </a:spcAft>
                      </a:pPr>
                      <a:r>
                        <a:rPr lang="zh-CN" sz="1600" b="1" kern="100"/>
                        <a:t>冻融劈裂</a:t>
                      </a:r>
                      <a:r>
                        <a:rPr lang="en-US" sz="1600" b="1" kern="100"/>
                        <a:t>TSR</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85.7</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80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81000">
                <a:tc>
                  <a:txBody>
                    <a:bodyPr/>
                    <a:lstStyle/>
                    <a:p>
                      <a:pPr algn="ctr">
                        <a:lnSpc>
                          <a:spcPct val="150000"/>
                        </a:lnSpc>
                        <a:spcAft>
                          <a:spcPts val="0"/>
                        </a:spcAft>
                      </a:pPr>
                      <a:r>
                        <a:rPr lang="zh-CN" sz="1600" b="1" kern="100"/>
                        <a:t>低温弯曲</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ct val="150000"/>
                        </a:lnSpc>
                        <a:spcAft>
                          <a:spcPts val="0"/>
                        </a:spcAft>
                      </a:pPr>
                      <a:r>
                        <a:rPr lang="en-US" sz="1600" b="1" kern="100"/>
                        <a:t>µ</a:t>
                      </a:r>
                      <a:r>
                        <a:rPr lang="zh-CN" sz="1600" b="1" kern="100"/>
                        <a:t>ε</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ct val="150000"/>
                        </a:lnSpc>
                        <a:spcAft>
                          <a:spcPts val="0"/>
                        </a:spcAft>
                      </a:pPr>
                      <a:r>
                        <a:rPr lang="en-US" sz="1600" b="1" kern="100"/>
                        <a:t>3562</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lstStyle/>
                    <a:p>
                      <a:pPr algn="ctr">
                        <a:lnSpc>
                          <a:spcPct val="150000"/>
                        </a:lnSpc>
                        <a:spcAft>
                          <a:spcPts val="0"/>
                        </a:spcAft>
                      </a:pPr>
                      <a:r>
                        <a:rPr lang="en-US" sz="1600" b="1" kern="100"/>
                        <a:t>2500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81000">
                <a:tc>
                  <a:txBody>
                    <a:bodyPr/>
                    <a:lstStyle/>
                    <a:p>
                      <a:pPr algn="ctr">
                        <a:lnSpc>
                          <a:spcPct val="150000"/>
                        </a:lnSpc>
                        <a:spcAft>
                          <a:spcPts val="0"/>
                        </a:spcAft>
                      </a:pPr>
                      <a:r>
                        <a:rPr lang="zh-CN" sz="1600" b="1" kern="100"/>
                        <a:t>抗滑性</a:t>
                      </a:r>
                      <a:r>
                        <a:rPr lang="en-US" sz="1600" b="1" kern="100"/>
                        <a:t>(</a:t>
                      </a:r>
                      <a:r>
                        <a:rPr lang="zh-CN" sz="1600" b="1" kern="100"/>
                        <a:t>高防滑型</a:t>
                      </a:r>
                      <a:r>
                        <a:rPr lang="en-US" sz="1600" b="1" kern="100"/>
                        <a:t>)</a:t>
                      </a:r>
                      <a:r>
                        <a:rPr lang="zh-CN" sz="1600" b="1" kern="100"/>
                        <a:t>，</a:t>
                      </a:r>
                      <a:r>
                        <a:rPr lang="en-US" sz="1600" b="1" kern="100"/>
                        <a:t>BPN</a:t>
                      </a:r>
                      <a:r>
                        <a:rPr lang="zh-CN" sz="1600" b="1" kern="100"/>
                        <a:t>值</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ct val="150000"/>
                        </a:lnSpc>
                        <a:spcAft>
                          <a:spcPts val="0"/>
                        </a:spcAft>
                      </a:pPr>
                      <a:r>
                        <a:rPr lang="en-US" sz="1600" b="1" kern="100"/>
                        <a:t>85</a:t>
                      </a:r>
                      <a:r>
                        <a:rPr lang="zh-CN" sz="1600" b="1" kern="100"/>
                        <a:t>～</a:t>
                      </a:r>
                      <a:r>
                        <a:rPr lang="en-US" sz="1600" b="1" kern="100"/>
                        <a:t>95</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ct val="150000"/>
                        </a:lnSpc>
                        <a:spcAft>
                          <a:spcPts val="0"/>
                        </a:spcAft>
                      </a:pPr>
                      <a:r>
                        <a:rPr lang="en-US" sz="1600" b="1" kern="100" dirty="0"/>
                        <a:t>70</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nchor="ctr"/>
                </a:tc>
              </a:tr>
            </a:tbl>
          </a:graphicData>
        </a:graphic>
      </p:graphicFrame>
      <p:sp>
        <p:nvSpPr>
          <p:cNvPr id="12" name="圆角矩形 11"/>
          <p:cNvSpPr/>
          <p:nvPr/>
        </p:nvSpPr>
        <p:spPr>
          <a:xfrm>
            <a:off x="762000" y="1905000"/>
            <a:ext cx="7696200" cy="1295400"/>
          </a:xfrm>
          <a:prstGeom prst="round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latin typeface="微软雅黑" panose="020B0503020204020204" pitchFamily="34" charset="-122"/>
                <a:ea typeface="微软雅黑" panose="020B0503020204020204" pitchFamily="34" charset="-122"/>
              </a:rPr>
              <a:t>路用</a:t>
            </a:r>
            <a:r>
              <a:rPr lang="zh-CN" altLang="en-US" sz="2400" dirty="0" smtClean="0">
                <a:solidFill>
                  <a:schemeClr val="tx1"/>
                </a:solidFill>
                <a:latin typeface="微软雅黑" panose="020B0503020204020204" pitchFamily="34" charset="-122"/>
                <a:ea typeface="微软雅黑" panose="020B0503020204020204" pitchFamily="34" charset="-122"/>
              </a:rPr>
              <a:t>性能试验结果均满足规范要求</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6"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4</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抗凝冰沥青混合料路用性能</a:t>
            </a:r>
            <a:r>
              <a:rPr lang="zh-CN" altLang="en-US" sz="3200" b="1" dirty="0">
                <a:solidFill>
                  <a:schemeClr val="tx2">
                    <a:lumMod val="75000"/>
                  </a:schemeClr>
                </a:solidFill>
                <a:ea typeface="华文中宋" panose="02010600040101010101" pitchFamily="2" charset="-122"/>
              </a:rPr>
              <a:t>验证</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838200" y="1905000"/>
            <a:ext cx="7315200" cy="3959864"/>
            <a:chOff x="838200" y="1905000"/>
            <a:chExt cx="7315200" cy="3959864"/>
          </a:xfrm>
        </p:grpSpPr>
        <p:sp>
          <p:nvSpPr>
            <p:cNvPr id="8" name="Text Box 19"/>
            <p:cNvSpPr txBox="1">
              <a:spLocks noChangeArrowheads="1"/>
            </p:cNvSpPr>
            <p:nvPr/>
          </p:nvSpPr>
          <p:spPr bwMode="auto">
            <a:xfrm>
              <a:off x="2133600" y="1905000"/>
              <a:ext cx="4114800" cy="338554"/>
            </a:xfrm>
            <a:prstGeom prst="rect">
              <a:avLst/>
            </a:prstGeom>
            <a:noFill/>
            <a:ln w="9525" algn="ctr">
              <a:noFill/>
              <a:miter lim="800000"/>
            </a:ln>
            <a:effectLst/>
          </p:spPr>
          <p:txBody>
            <a:bodyPr wrap="square">
              <a:spAutoFit/>
            </a:bodyPr>
            <a:lstStyle/>
            <a:p>
              <a:pPr algn="ctr" eaLnBrk="0" hangingPunct="0"/>
              <a:r>
                <a:rPr lang="zh-CN" altLang="zh-CN" sz="1600" b="1" dirty="0" smtClean="0">
                  <a:latin typeface="微软雅黑" panose="020B0503020204020204" pitchFamily="34" charset="-122"/>
                  <a:ea typeface="微软雅黑" panose="020B0503020204020204" pitchFamily="34" charset="-122"/>
                </a:rPr>
                <a:t>凝冰危险性等级划分</a:t>
              </a:r>
              <a:endParaRPr lang="en-US" altLang="zh-CN" sz="1600" b="1" dirty="0">
                <a:solidFill>
                  <a:srgbClr val="000000"/>
                </a:solidFill>
                <a:latin typeface="微软雅黑" panose="020B0503020204020204" pitchFamily="34" charset="-122"/>
                <a:ea typeface="微软雅黑" panose="020B0503020204020204" pitchFamily="34" charset="-122"/>
              </a:endParaRPr>
            </a:p>
          </p:txBody>
        </p:sp>
        <p:sp>
          <p:nvSpPr>
            <p:cNvPr id="9" name="Text Box 19"/>
            <p:cNvSpPr txBox="1">
              <a:spLocks noChangeArrowheads="1"/>
            </p:cNvSpPr>
            <p:nvPr/>
          </p:nvSpPr>
          <p:spPr bwMode="auto">
            <a:xfrm>
              <a:off x="838200" y="5181600"/>
              <a:ext cx="7315200" cy="683264"/>
            </a:xfrm>
            <a:prstGeom prst="rect">
              <a:avLst/>
            </a:prstGeom>
            <a:noFill/>
            <a:ln w="9525" algn="ctr">
              <a:noFill/>
              <a:miter lim="800000"/>
            </a:ln>
            <a:effectLst/>
          </p:spPr>
          <p:txBody>
            <a:bodyPr wrap="square">
              <a:spAutoFit/>
            </a:bodyPr>
            <a:lstStyle/>
            <a:p>
              <a:pPr algn="just" eaLnBrk="0" hangingPunct="0">
                <a:lnSpc>
                  <a:spcPct val="120000"/>
                </a:lnSpc>
              </a:pPr>
              <a:r>
                <a:rPr lang="zh-CN" altLang="en-US" sz="1600" dirty="0" smtClean="0">
                  <a:solidFill>
                    <a:srgbClr val="000000"/>
                  </a:solidFill>
                  <a:latin typeface="微软雅黑" panose="020B0503020204020204" pitchFamily="34" charset="-122"/>
                  <a:ea typeface="微软雅黑" panose="020B0503020204020204" pitchFamily="34" charset="-122"/>
                </a:rPr>
                <a:t>以长大纵坡路段铺筑试验路为例，</a:t>
              </a:r>
              <a:r>
                <a:rPr lang="zh-CN" altLang="zh-CN" sz="1600" dirty="0" smtClean="0">
                  <a:solidFill>
                    <a:srgbClr val="000000"/>
                  </a:solidFill>
                  <a:latin typeface="微软雅黑" panose="020B0503020204020204" pitchFamily="34" charset="-122"/>
                  <a:ea typeface="微软雅黑" panose="020B0503020204020204" pitchFamily="34" charset="-122"/>
                </a:rPr>
                <a:t>危险指数</a:t>
              </a:r>
              <a:r>
                <a:rPr lang="en-US" altLang="zh-CN" sz="1600" dirty="0" smtClean="0">
                  <a:solidFill>
                    <a:srgbClr val="000000"/>
                  </a:solidFill>
                  <a:latin typeface="微软雅黑" panose="020B0503020204020204" pitchFamily="34" charset="-122"/>
                  <a:ea typeface="微软雅黑" panose="020B0503020204020204" pitchFamily="34" charset="-122"/>
                </a:rPr>
                <a:t>&gt;60</a:t>
              </a:r>
              <a:r>
                <a:rPr lang="zh-CN" altLang="zh-CN" sz="1600" dirty="0" smtClean="0">
                  <a:solidFill>
                    <a:srgbClr val="000000"/>
                  </a:solidFill>
                  <a:latin typeface="微软雅黑" panose="020B0503020204020204" pitchFamily="34" charset="-122"/>
                  <a:ea typeface="微软雅黑" panose="020B0503020204020204" pitchFamily="34" charset="-122"/>
                </a:rPr>
                <a:t>，危险等级为</a:t>
              </a:r>
              <a:r>
                <a:rPr lang="en-US" altLang="zh-CN" sz="1600" dirty="0" smtClean="0">
                  <a:solidFill>
                    <a:srgbClr val="000000"/>
                  </a:solidFill>
                  <a:latin typeface="微软雅黑" panose="020B0503020204020204" pitchFamily="34" charset="-122"/>
                  <a:ea typeface="微软雅黑" panose="020B0503020204020204" pitchFamily="34" charset="-122"/>
                </a:rPr>
                <a:t>5</a:t>
              </a:r>
              <a:r>
                <a:rPr lang="zh-CN" altLang="zh-CN" sz="1600" dirty="0" smtClean="0">
                  <a:solidFill>
                    <a:srgbClr val="000000"/>
                  </a:solidFill>
                  <a:latin typeface="微软雅黑" panose="020B0503020204020204" pitchFamily="34" charset="-122"/>
                  <a:ea typeface="微软雅黑" panose="020B0503020204020204" pitchFamily="34" charset="-122"/>
                </a:rPr>
                <a:t>级，危险程度为</a:t>
              </a:r>
              <a:r>
                <a:rPr lang="zh-CN" altLang="en-US" sz="1600" dirty="0" smtClean="0">
                  <a:solidFill>
                    <a:srgbClr val="000000"/>
                  </a:solidFill>
                  <a:latin typeface="微软雅黑" panose="020B0503020204020204" pitchFamily="34" charset="-122"/>
                  <a:ea typeface="微软雅黑" panose="020B0503020204020204" pitchFamily="34" charset="-122"/>
                </a:rPr>
                <a:t>严</a:t>
              </a:r>
              <a:r>
                <a:rPr lang="zh-CN" altLang="zh-CN" sz="1600" dirty="0" smtClean="0">
                  <a:solidFill>
                    <a:srgbClr val="000000"/>
                  </a:solidFill>
                  <a:latin typeface="微软雅黑" panose="020B0503020204020204" pitchFamily="34" charset="-122"/>
                  <a:ea typeface="微软雅黑" panose="020B0503020204020204" pitchFamily="34" charset="-122"/>
                </a:rPr>
                <a:t>重危害，应主动采取抗凝冰处治措施</a:t>
              </a:r>
              <a:r>
                <a:rPr lang="zh-CN" altLang="en-US" sz="1600" dirty="0" smtClean="0">
                  <a:solidFill>
                    <a:srgbClr val="000000"/>
                  </a:solidFill>
                  <a:latin typeface="微软雅黑" panose="020B0503020204020204" pitchFamily="34" charset="-122"/>
                  <a:ea typeface="微软雅黑" panose="020B0503020204020204" pitchFamily="34" charset="-122"/>
                </a:rPr>
                <a:t>。</a:t>
              </a:r>
              <a:endParaRPr lang="en-US" altLang="zh-CN" sz="1600" dirty="0">
                <a:solidFill>
                  <a:srgbClr val="000000"/>
                </a:solidFill>
                <a:latin typeface="微软雅黑" panose="020B0503020204020204" pitchFamily="34" charset="-122"/>
                <a:ea typeface="微软雅黑" panose="020B0503020204020204" pitchFamily="34" charset="-122"/>
              </a:endParaRPr>
            </a:p>
          </p:txBody>
        </p:sp>
      </p:grpSp>
      <p:graphicFrame>
        <p:nvGraphicFramePr>
          <p:cNvPr id="10" name="表格 9"/>
          <p:cNvGraphicFramePr>
            <a:graphicFrameLocks noGrp="1"/>
          </p:cNvGraphicFramePr>
          <p:nvPr/>
        </p:nvGraphicFramePr>
        <p:xfrm>
          <a:off x="762000" y="2362200"/>
          <a:ext cx="7315197" cy="2631090"/>
        </p:xfrm>
        <a:graphic>
          <a:graphicData uri="http://schemas.openxmlformats.org/drawingml/2006/table">
            <a:tbl>
              <a:tblPr>
                <a:tableStyleId>{3C2FFA5D-87B4-456A-9821-1D502468CF0F}</a:tableStyleId>
              </a:tblPr>
              <a:tblGrid>
                <a:gridCol w="1059681"/>
                <a:gridCol w="1059681"/>
                <a:gridCol w="896653"/>
                <a:gridCol w="962906"/>
                <a:gridCol w="3336276"/>
              </a:tblGrid>
              <a:tr h="413290">
                <a:tc>
                  <a:txBody>
                    <a:bodyPr/>
                    <a:lstStyle/>
                    <a:p>
                      <a:pPr algn="ctr">
                        <a:spcAft>
                          <a:spcPts val="0"/>
                        </a:spcAft>
                      </a:pPr>
                      <a:r>
                        <a:rPr lang="zh-CN" sz="1400" kern="100" dirty="0">
                          <a:latin typeface="微软雅黑" panose="020B0503020204020204" pitchFamily="34" charset="-122"/>
                          <a:ea typeface="微软雅黑" panose="020B0503020204020204" pitchFamily="34" charset="-122"/>
                        </a:rPr>
                        <a:t>危害指数</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altLang="en-US" sz="1400" kern="100" dirty="0" smtClean="0">
                          <a:solidFill>
                            <a:schemeClr val="dk1"/>
                          </a:solidFill>
                          <a:latin typeface="微软雅黑" panose="020B0503020204020204" pitchFamily="34" charset="-122"/>
                          <a:ea typeface="微软雅黑" panose="020B0503020204020204" pitchFamily="34" charset="-122"/>
                          <a:cs typeface="+mn-cs"/>
                        </a:rPr>
                        <a:t>道路类型</a:t>
                      </a:r>
                      <a:endParaRPr lang="zh-CN" sz="1400" kern="100" dirty="0">
                        <a:solidFill>
                          <a:schemeClr val="dk1"/>
                        </a:solidFill>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algn="ctr">
                        <a:spcAft>
                          <a:spcPts val="0"/>
                        </a:spcAft>
                      </a:pPr>
                      <a:r>
                        <a:rPr lang="zh-CN" sz="1400" kern="100" dirty="0">
                          <a:latin typeface="微软雅黑" panose="020B0503020204020204" pitchFamily="34" charset="-122"/>
                          <a:ea typeface="微软雅黑" panose="020B0503020204020204" pitchFamily="34" charset="-122"/>
                        </a:rPr>
                        <a:t>危害等级</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sz="1400" kern="100">
                          <a:latin typeface="微软雅黑" panose="020B0503020204020204" pitchFamily="34" charset="-122"/>
                          <a:ea typeface="微软雅黑" panose="020B0503020204020204" pitchFamily="34" charset="-122"/>
                        </a:rPr>
                        <a:t>危害程度</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sz="1400" kern="100" dirty="0">
                          <a:latin typeface="微软雅黑" panose="020B0503020204020204" pitchFamily="34" charset="-122"/>
                          <a:ea typeface="微软雅黑" panose="020B0503020204020204" pitchFamily="34" charset="-122"/>
                        </a:rPr>
                        <a:t>影响和建议</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r h="413290">
                <a:tc>
                  <a:txBody>
                    <a:bodyPr/>
                    <a:lstStyle/>
                    <a:p>
                      <a:pPr algn="ctr">
                        <a:spcAft>
                          <a:spcPts val="0"/>
                        </a:spcAft>
                      </a:pPr>
                      <a:r>
                        <a:rPr lang="en-US" sz="1400" kern="100">
                          <a:latin typeface="微软雅黑" panose="020B0503020204020204" pitchFamily="34" charset="-122"/>
                          <a:ea typeface="微软雅黑" panose="020B0503020204020204" pitchFamily="34" charset="-122"/>
                        </a:rPr>
                        <a:t>&lt;20</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altLang="zh-CN" sz="1400" kern="100" dirty="0" smtClean="0">
                          <a:solidFill>
                            <a:schemeClr val="dk1"/>
                          </a:solidFill>
                          <a:latin typeface="微软雅黑" panose="020B0503020204020204" pitchFamily="34" charset="-122"/>
                          <a:ea typeface="微软雅黑" panose="020B0503020204020204" pitchFamily="34" charset="-122"/>
                          <a:cs typeface="+mn-cs"/>
                        </a:rPr>
                        <a:t>靠湖临河</a:t>
                      </a:r>
                      <a:endParaRPr lang="zh-CN" sz="1400" kern="100" dirty="0">
                        <a:solidFill>
                          <a:schemeClr val="dk1"/>
                        </a:solidFill>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algn="ctr">
                        <a:spcAft>
                          <a:spcPts val="0"/>
                        </a:spcAft>
                      </a:pPr>
                      <a:r>
                        <a:rPr lang="en-US" sz="1400" kern="100" dirty="0">
                          <a:latin typeface="微软雅黑" panose="020B0503020204020204" pitchFamily="34" charset="-122"/>
                          <a:ea typeface="微软雅黑" panose="020B0503020204020204" pitchFamily="34" charset="-122"/>
                        </a:rPr>
                        <a:t>1</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sz="1400" kern="100">
                          <a:latin typeface="微软雅黑" panose="020B0503020204020204" pitchFamily="34" charset="-122"/>
                          <a:ea typeface="微软雅黑" panose="020B0503020204020204" pitchFamily="34" charset="-122"/>
                        </a:rPr>
                        <a:t>无危害</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just">
                        <a:spcAft>
                          <a:spcPts val="0"/>
                        </a:spcAft>
                      </a:pPr>
                      <a:r>
                        <a:rPr lang="zh-CN" sz="1400" kern="100" dirty="0">
                          <a:latin typeface="微软雅黑" panose="020B0503020204020204" pitchFamily="34" charset="-122"/>
                          <a:ea typeface="微软雅黑" panose="020B0503020204020204" pitchFamily="34" charset="-122"/>
                        </a:rPr>
                        <a:t>天气条件对交通无影响，可以正常行车</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r h="413290">
                <a:tc>
                  <a:txBody>
                    <a:bodyPr/>
                    <a:lstStyle/>
                    <a:p>
                      <a:pPr algn="ctr">
                        <a:spcAft>
                          <a:spcPts val="0"/>
                        </a:spcAft>
                      </a:pPr>
                      <a:r>
                        <a:rPr lang="en-US" sz="1400" kern="100">
                          <a:latin typeface="微软雅黑" panose="020B0503020204020204" pitchFamily="34" charset="-122"/>
                          <a:ea typeface="微软雅黑" panose="020B0503020204020204" pitchFamily="34" charset="-122"/>
                        </a:rPr>
                        <a:t>20~34</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altLang="zh-CN" sz="1400" kern="100" dirty="0" smtClean="0">
                          <a:solidFill>
                            <a:schemeClr val="dk1"/>
                          </a:solidFill>
                          <a:latin typeface="微软雅黑" panose="020B0503020204020204" pitchFamily="34" charset="-122"/>
                          <a:ea typeface="微软雅黑" panose="020B0503020204020204" pitchFamily="34" charset="-122"/>
                          <a:cs typeface="+mn-cs"/>
                        </a:rPr>
                        <a:t>背阴路段</a:t>
                      </a:r>
                      <a:endParaRPr lang="zh-CN" sz="1400" kern="100" dirty="0">
                        <a:solidFill>
                          <a:schemeClr val="dk1"/>
                        </a:solidFill>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algn="ctr">
                        <a:spcAft>
                          <a:spcPts val="0"/>
                        </a:spcAft>
                      </a:pPr>
                      <a:r>
                        <a:rPr lang="en-US" sz="1400" kern="100">
                          <a:latin typeface="微软雅黑" panose="020B0503020204020204" pitchFamily="34" charset="-122"/>
                          <a:ea typeface="微软雅黑" panose="020B0503020204020204" pitchFamily="34" charset="-122"/>
                        </a:rPr>
                        <a:t>2</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sz="1400" kern="100">
                          <a:latin typeface="微软雅黑" panose="020B0503020204020204" pitchFamily="34" charset="-122"/>
                          <a:ea typeface="微软雅黑" panose="020B0503020204020204" pitchFamily="34" charset="-122"/>
                        </a:rPr>
                        <a:t>轻度危害</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just">
                        <a:spcAft>
                          <a:spcPts val="0"/>
                        </a:spcAft>
                      </a:pPr>
                      <a:r>
                        <a:rPr lang="zh-CN" sz="1400" kern="100" dirty="0">
                          <a:latin typeface="微软雅黑" panose="020B0503020204020204" pitchFamily="34" charset="-122"/>
                          <a:ea typeface="微软雅黑" panose="020B0503020204020204" pitchFamily="34" charset="-122"/>
                        </a:rPr>
                        <a:t>道路凝冰，摩擦系数下降，车轮易打滑，减速慢行</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r h="524350">
                <a:tc>
                  <a:txBody>
                    <a:bodyPr/>
                    <a:lstStyle/>
                    <a:p>
                      <a:pPr algn="ctr">
                        <a:spcAft>
                          <a:spcPts val="0"/>
                        </a:spcAft>
                      </a:pPr>
                      <a:r>
                        <a:rPr lang="en-US" sz="1400" kern="100">
                          <a:latin typeface="微软雅黑" panose="020B0503020204020204" pitchFamily="34" charset="-122"/>
                          <a:ea typeface="微软雅黑" panose="020B0503020204020204" pitchFamily="34" charset="-122"/>
                        </a:rPr>
                        <a:t>35~49</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altLang="zh-CN" sz="1400" kern="100" dirty="0" smtClean="0">
                          <a:solidFill>
                            <a:schemeClr val="dk1"/>
                          </a:solidFill>
                          <a:latin typeface="微软雅黑" panose="020B0503020204020204" pitchFamily="34" charset="-122"/>
                          <a:ea typeface="微软雅黑" panose="020B0503020204020204" pitchFamily="34" charset="-122"/>
                          <a:cs typeface="+mn-cs"/>
                        </a:rPr>
                        <a:t>隧道进出口</a:t>
                      </a:r>
                      <a:endParaRPr lang="zh-CN" sz="1400" kern="100" dirty="0">
                        <a:solidFill>
                          <a:schemeClr val="dk1"/>
                        </a:solidFill>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algn="ctr">
                        <a:spcAft>
                          <a:spcPts val="0"/>
                        </a:spcAft>
                      </a:pPr>
                      <a:r>
                        <a:rPr lang="en-US" sz="1400" kern="100">
                          <a:latin typeface="微软雅黑" panose="020B0503020204020204" pitchFamily="34" charset="-122"/>
                          <a:ea typeface="微软雅黑" panose="020B0503020204020204" pitchFamily="34" charset="-122"/>
                        </a:rPr>
                        <a:t>3</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sz="1400" kern="100" dirty="0">
                          <a:latin typeface="微软雅黑" panose="020B0503020204020204" pitchFamily="34" charset="-122"/>
                          <a:ea typeface="微软雅黑" panose="020B0503020204020204" pitchFamily="34" charset="-122"/>
                        </a:rPr>
                        <a:t>中等危害</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just">
                        <a:spcAft>
                          <a:spcPts val="0"/>
                        </a:spcAft>
                      </a:pPr>
                      <a:r>
                        <a:rPr lang="zh-CN" sz="1400" kern="100" dirty="0">
                          <a:latin typeface="微软雅黑" panose="020B0503020204020204" pitchFamily="34" charset="-122"/>
                          <a:ea typeface="微软雅黑" panose="020B0503020204020204" pitchFamily="34" charset="-122"/>
                        </a:rPr>
                        <a:t>持续凝冰，摩擦系数明显下降，车轮易打滑，减速慢行</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r h="413290">
                <a:tc>
                  <a:txBody>
                    <a:bodyPr/>
                    <a:lstStyle/>
                    <a:p>
                      <a:pPr algn="ctr">
                        <a:spcAft>
                          <a:spcPts val="0"/>
                        </a:spcAft>
                      </a:pPr>
                      <a:r>
                        <a:rPr lang="en-US" sz="1400" kern="100">
                          <a:latin typeface="微软雅黑" panose="020B0503020204020204" pitchFamily="34" charset="-122"/>
                          <a:ea typeface="微软雅黑" panose="020B0503020204020204" pitchFamily="34" charset="-122"/>
                        </a:rPr>
                        <a:t>50~60</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altLang="zh-CN" sz="1400" kern="100" dirty="0" smtClean="0">
                          <a:solidFill>
                            <a:schemeClr val="dk1"/>
                          </a:solidFill>
                          <a:latin typeface="微软雅黑" panose="020B0503020204020204" pitchFamily="34" charset="-122"/>
                          <a:ea typeface="微软雅黑" panose="020B0503020204020204" pitchFamily="34" charset="-122"/>
                          <a:cs typeface="+mn-cs"/>
                        </a:rPr>
                        <a:t>桥梁涵洞</a:t>
                      </a:r>
                      <a:endParaRPr lang="zh-CN" sz="1400" kern="100" dirty="0">
                        <a:solidFill>
                          <a:schemeClr val="dk1"/>
                        </a:solidFill>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algn="ctr">
                        <a:spcAft>
                          <a:spcPts val="0"/>
                        </a:spcAft>
                      </a:pPr>
                      <a:r>
                        <a:rPr lang="en-US" sz="1400" kern="100">
                          <a:latin typeface="微软雅黑" panose="020B0503020204020204" pitchFamily="34" charset="-122"/>
                          <a:ea typeface="微软雅黑" panose="020B0503020204020204" pitchFamily="34" charset="-122"/>
                        </a:rPr>
                        <a:t>4</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sz="1400" kern="100">
                          <a:latin typeface="微软雅黑" panose="020B0503020204020204" pitchFamily="34" charset="-122"/>
                          <a:ea typeface="微软雅黑" panose="020B0503020204020204" pitchFamily="34" charset="-122"/>
                        </a:rPr>
                        <a:t>重度危害</a:t>
                      </a:r>
                      <a:endParaRPr lang="zh-CN" sz="1400" b="1"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just">
                        <a:spcAft>
                          <a:spcPts val="0"/>
                        </a:spcAft>
                      </a:pPr>
                      <a:r>
                        <a:rPr lang="zh-CN" sz="1400" kern="100" dirty="0">
                          <a:latin typeface="微软雅黑" panose="020B0503020204020204" pitchFamily="34" charset="-122"/>
                          <a:ea typeface="微软雅黑" panose="020B0503020204020204" pitchFamily="34" charset="-122"/>
                        </a:rPr>
                        <a:t>持续凝冰，路面结冰，车辆行驶打滑，减速慢行</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r h="413290">
                <a:tc>
                  <a:txBody>
                    <a:bodyPr/>
                    <a:lstStyle/>
                    <a:p>
                      <a:pPr algn="ctr">
                        <a:spcAft>
                          <a:spcPts val="0"/>
                        </a:spcAft>
                      </a:pPr>
                      <a:r>
                        <a:rPr lang="en-US" sz="1400" kern="100" dirty="0">
                          <a:solidFill>
                            <a:srgbClr val="C00000"/>
                          </a:solidFill>
                          <a:latin typeface="微软雅黑" panose="020B0503020204020204" pitchFamily="34" charset="-122"/>
                          <a:ea typeface="微软雅黑" panose="020B0503020204020204" pitchFamily="34" charset="-122"/>
                        </a:rPr>
                        <a:t>&gt;60</a:t>
                      </a:r>
                      <a:endParaRPr 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altLang="zh-CN" sz="1400" kern="100" dirty="0" smtClean="0">
                          <a:solidFill>
                            <a:srgbClr val="C00000"/>
                          </a:solidFill>
                          <a:latin typeface="微软雅黑" panose="020B0503020204020204" pitchFamily="34" charset="-122"/>
                          <a:ea typeface="微软雅黑" panose="020B0503020204020204" pitchFamily="34" charset="-122"/>
                          <a:cs typeface="+mn-cs"/>
                        </a:rPr>
                        <a:t>长大纵坡</a:t>
                      </a:r>
                      <a:endParaRPr lang="zh-CN" sz="1400" kern="100" dirty="0">
                        <a:solidFill>
                          <a:srgbClr val="C00000"/>
                        </a:solidFill>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algn="ctr">
                        <a:spcAft>
                          <a:spcPts val="0"/>
                        </a:spcAft>
                      </a:pPr>
                      <a:r>
                        <a:rPr lang="en-US" sz="1400" kern="100" dirty="0">
                          <a:solidFill>
                            <a:srgbClr val="C00000"/>
                          </a:solidFill>
                          <a:latin typeface="微软雅黑" panose="020B0503020204020204" pitchFamily="34" charset="-122"/>
                          <a:ea typeface="微软雅黑" panose="020B0503020204020204" pitchFamily="34" charset="-122"/>
                        </a:rPr>
                        <a:t>5</a:t>
                      </a:r>
                      <a:endParaRPr 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spcAft>
                          <a:spcPts val="0"/>
                        </a:spcAft>
                      </a:pPr>
                      <a:r>
                        <a:rPr lang="zh-CN" sz="1400" kern="100" dirty="0">
                          <a:solidFill>
                            <a:srgbClr val="C00000"/>
                          </a:solidFill>
                          <a:latin typeface="微软雅黑" panose="020B0503020204020204" pitchFamily="34" charset="-122"/>
                          <a:ea typeface="微软雅黑" panose="020B0503020204020204" pitchFamily="34" charset="-122"/>
                        </a:rPr>
                        <a:t>严重危害</a:t>
                      </a:r>
                      <a:endParaRPr 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just">
                        <a:spcAft>
                          <a:spcPts val="0"/>
                        </a:spcAft>
                      </a:pPr>
                      <a:r>
                        <a:rPr lang="zh-CN" sz="1400" kern="100" dirty="0">
                          <a:latin typeface="微软雅黑" panose="020B0503020204020204" pitchFamily="34" charset="-122"/>
                          <a:ea typeface="微软雅黑" panose="020B0503020204020204" pitchFamily="34" charset="-122"/>
                        </a:rPr>
                        <a:t>持续低温凝冰，车辆行驶打滑，减少出行</a:t>
                      </a:r>
                      <a:endParaRPr lang="zh-CN" sz="1400" b="1"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bl>
          </a:graphicData>
        </a:graphic>
      </p:graphicFrame>
      <p:sp>
        <p:nvSpPr>
          <p:cNvPr id="12"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graphicFrame>
        <p:nvGraphicFramePr>
          <p:cNvPr id="6" name="图示 5"/>
          <p:cNvGraphicFramePr/>
          <p:nvPr/>
        </p:nvGraphicFramePr>
        <p:xfrm>
          <a:off x="321310" y="2191385"/>
          <a:ext cx="8365490" cy="443801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16" name="Rectangle 20"/>
          <p:cNvSpPr>
            <a:spLocks noChangeArrowheads="1"/>
          </p:cNvSpPr>
          <p:nvPr/>
        </p:nvSpPr>
        <p:spPr bwMode="auto">
          <a:xfrm>
            <a:off x="0" y="0"/>
            <a:ext cx="9144000" cy="0"/>
          </a:xfrm>
          <a:prstGeom prst="rect">
            <a:avLst/>
          </a:prstGeom>
          <a:noFill/>
          <a:ln w="9525">
            <a:noFill/>
            <a:miter lim="800000"/>
          </a:ln>
          <a:effectLst/>
        </p:spPr>
        <p:txBody>
          <a:bodyPr vert="horz" wrap="none" lIns="91440" tIns="45720" rIns="91440" bIns="45720" numCol="1" anchor="ctr" anchorCtr="0" compatLnSpc="1">
            <a:spAutoFit/>
          </a:bodyPr>
          <a:lstStyle/>
          <a:p>
            <a:endParaRPr lang="zh-CN" altLang="en-US"/>
          </a:p>
        </p:txBody>
      </p:sp>
      <p:grpSp>
        <p:nvGrpSpPr>
          <p:cNvPr id="2" name="Group 1"/>
          <p:cNvGrpSpPr>
            <a:grpSpLocks noChangeAspect="1"/>
          </p:cNvGrpSpPr>
          <p:nvPr/>
        </p:nvGrpSpPr>
        <p:grpSpPr bwMode="auto">
          <a:xfrm>
            <a:off x="2514600" y="1981200"/>
            <a:ext cx="6400800" cy="2209800"/>
            <a:chOff x="1800" y="1448"/>
            <a:chExt cx="8280" cy="2496"/>
          </a:xfrm>
        </p:grpSpPr>
        <p:sp>
          <p:nvSpPr>
            <p:cNvPr id="208915" name="AutoShape 19"/>
            <p:cNvSpPr>
              <a:spLocks noChangeAspect="1" noChangeArrowheads="1" noTextEdit="1"/>
            </p:cNvSpPr>
            <p:nvPr/>
          </p:nvSpPr>
          <p:spPr bwMode="auto">
            <a:xfrm>
              <a:off x="1800" y="1448"/>
              <a:ext cx="8280" cy="2496"/>
            </a:xfrm>
            <a:prstGeom prst="rect">
              <a:avLst/>
            </a:prstGeom>
            <a:noFill/>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914" name="Rectangle 18"/>
            <p:cNvSpPr>
              <a:spLocks noChangeArrowheads="1"/>
            </p:cNvSpPr>
            <p:nvPr/>
          </p:nvSpPr>
          <p:spPr bwMode="auto">
            <a:xfrm>
              <a:off x="3960" y="2384"/>
              <a:ext cx="1440" cy="467"/>
            </a:xfrm>
            <a:prstGeom prst="rect">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拌和</a:t>
              </a:r>
              <a:r>
                <a:rPr kumimoji="0" lang="en-US" altLang="zh-CN"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8~10s</a:t>
              </a:r>
              <a:endParaRPr kumimoji="0" lang="en-US" altLang="zh-CN"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8913" name="Rectangle 17"/>
            <p:cNvSpPr>
              <a:spLocks noChangeArrowheads="1"/>
            </p:cNvSpPr>
            <p:nvPr/>
          </p:nvSpPr>
          <p:spPr bwMode="auto">
            <a:xfrm>
              <a:off x="5220" y="1448"/>
              <a:ext cx="1620" cy="470"/>
            </a:xfrm>
            <a:prstGeom prst="rect">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SBS</a:t>
              </a:r>
              <a:r>
                <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改性沥青</a:t>
              </a:r>
              <a:endPar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8912" name="Rectangle 16"/>
            <p:cNvSpPr>
              <a:spLocks noChangeArrowheads="1"/>
            </p:cNvSpPr>
            <p:nvPr/>
          </p:nvSpPr>
          <p:spPr bwMode="auto">
            <a:xfrm>
              <a:off x="1981" y="1916"/>
              <a:ext cx="1079" cy="468"/>
            </a:xfrm>
            <a:prstGeom prst="rect">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粗集料</a:t>
              </a:r>
              <a:endPar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8911" name="Rectangle 15"/>
            <p:cNvSpPr>
              <a:spLocks noChangeArrowheads="1"/>
            </p:cNvSpPr>
            <p:nvPr/>
          </p:nvSpPr>
          <p:spPr bwMode="auto">
            <a:xfrm>
              <a:off x="1981" y="3008"/>
              <a:ext cx="1079" cy="468"/>
            </a:xfrm>
            <a:prstGeom prst="rect">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细集料</a:t>
              </a:r>
              <a:endPar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8910" name="Rectangle 14"/>
            <p:cNvSpPr>
              <a:spLocks noChangeArrowheads="1"/>
            </p:cNvSpPr>
            <p:nvPr/>
          </p:nvSpPr>
          <p:spPr bwMode="auto">
            <a:xfrm>
              <a:off x="6660" y="2228"/>
              <a:ext cx="1260" cy="780"/>
            </a:xfrm>
            <a:prstGeom prst="rect">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湿拌</a:t>
              </a:r>
              <a:r>
                <a:rPr kumimoji="0" lang="en-US" alt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25~30s</a:t>
              </a:r>
              <a:endParaRPr kumimoji="0" lang="en-US" alt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8909" name="Line 13"/>
            <p:cNvSpPr>
              <a:spLocks noChangeShapeType="1"/>
            </p:cNvSpPr>
            <p:nvPr/>
          </p:nvSpPr>
          <p:spPr bwMode="auto">
            <a:xfrm>
              <a:off x="3060" y="2071"/>
              <a:ext cx="360" cy="2"/>
            </a:xfrm>
            <a:prstGeom prst="line">
              <a:avLst/>
            </a:prstGeom>
            <a:noFill/>
            <a:ln w="9525">
              <a:solidFill>
                <a:srgbClr val="000000"/>
              </a:solidFill>
              <a:roun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908" name="Line 12"/>
            <p:cNvSpPr>
              <a:spLocks noChangeShapeType="1"/>
            </p:cNvSpPr>
            <p:nvPr/>
          </p:nvSpPr>
          <p:spPr bwMode="auto">
            <a:xfrm>
              <a:off x="3420" y="2071"/>
              <a:ext cx="2" cy="1092"/>
            </a:xfrm>
            <a:prstGeom prst="line">
              <a:avLst/>
            </a:prstGeom>
            <a:noFill/>
            <a:ln w="9525">
              <a:solidFill>
                <a:srgbClr val="000000"/>
              </a:solidFill>
              <a:roun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907" name="Line 11"/>
            <p:cNvSpPr>
              <a:spLocks noChangeShapeType="1"/>
            </p:cNvSpPr>
            <p:nvPr/>
          </p:nvSpPr>
          <p:spPr bwMode="auto">
            <a:xfrm flipH="1">
              <a:off x="3060" y="3163"/>
              <a:ext cx="360" cy="1"/>
            </a:xfrm>
            <a:prstGeom prst="line">
              <a:avLst/>
            </a:prstGeom>
            <a:noFill/>
            <a:ln w="9525">
              <a:solidFill>
                <a:srgbClr val="000000"/>
              </a:solidFill>
              <a:roun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906" name="Line 10"/>
            <p:cNvSpPr>
              <a:spLocks noChangeShapeType="1"/>
            </p:cNvSpPr>
            <p:nvPr/>
          </p:nvSpPr>
          <p:spPr bwMode="auto">
            <a:xfrm>
              <a:off x="3420" y="2540"/>
              <a:ext cx="540" cy="0"/>
            </a:xfrm>
            <a:prstGeom prst="line">
              <a:avLst/>
            </a:prstGeom>
            <a:noFill/>
            <a:ln w="9525">
              <a:solidFill>
                <a:srgbClr val="000000"/>
              </a:solidFill>
              <a:round/>
              <a:tailEnd type="triangle" w="med" len="me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905" name="Rectangle 9"/>
            <p:cNvSpPr>
              <a:spLocks noChangeArrowheads="1"/>
            </p:cNvSpPr>
            <p:nvPr/>
          </p:nvSpPr>
          <p:spPr bwMode="auto">
            <a:xfrm>
              <a:off x="7335" y="3366"/>
              <a:ext cx="1620" cy="468"/>
            </a:xfrm>
            <a:prstGeom prst="rect">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抗凝冰改性剂</a:t>
              </a:r>
              <a:endPar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8904" name="Line 8"/>
            <p:cNvSpPr>
              <a:spLocks noChangeShapeType="1"/>
            </p:cNvSpPr>
            <p:nvPr/>
          </p:nvSpPr>
          <p:spPr bwMode="auto">
            <a:xfrm>
              <a:off x="5400" y="2540"/>
              <a:ext cx="1260" cy="1"/>
            </a:xfrm>
            <a:prstGeom prst="line">
              <a:avLst/>
            </a:prstGeom>
            <a:noFill/>
            <a:ln w="9525">
              <a:solidFill>
                <a:srgbClr val="000000"/>
              </a:solidFill>
              <a:round/>
              <a:tailEnd type="triangle" w="med" len="me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903" name="Line 7"/>
            <p:cNvSpPr>
              <a:spLocks noChangeShapeType="1"/>
            </p:cNvSpPr>
            <p:nvPr/>
          </p:nvSpPr>
          <p:spPr bwMode="auto">
            <a:xfrm>
              <a:off x="5940" y="1916"/>
              <a:ext cx="1" cy="624"/>
            </a:xfrm>
            <a:prstGeom prst="line">
              <a:avLst/>
            </a:prstGeom>
            <a:noFill/>
            <a:ln w="9525">
              <a:solidFill>
                <a:srgbClr val="000000"/>
              </a:solidFill>
              <a:round/>
              <a:tailEnd type="triangle" w="med" len="me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902" name="Line 6"/>
            <p:cNvSpPr>
              <a:spLocks noChangeShapeType="1"/>
            </p:cNvSpPr>
            <p:nvPr/>
          </p:nvSpPr>
          <p:spPr bwMode="auto">
            <a:xfrm flipV="1">
              <a:off x="8280" y="2541"/>
              <a:ext cx="1" cy="825"/>
            </a:xfrm>
            <a:prstGeom prst="line">
              <a:avLst/>
            </a:prstGeom>
            <a:noFill/>
            <a:ln w="9525">
              <a:solidFill>
                <a:srgbClr val="000000"/>
              </a:solidFill>
              <a:round/>
              <a:tailEnd type="triangle" w="med" len="me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901" name="Rectangle 5"/>
            <p:cNvSpPr>
              <a:spLocks noChangeArrowheads="1"/>
            </p:cNvSpPr>
            <p:nvPr/>
          </p:nvSpPr>
          <p:spPr bwMode="auto">
            <a:xfrm>
              <a:off x="8820" y="2071"/>
              <a:ext cx="1259" cy="780"/>
            </a:xfrm>
            <a:prstGeom prst="rect">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拌和</a:t>
              </a:r>
              <a:r>
                <a:rPr kumimoji="0" lang="en-US" alt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5~15s</a:t>
              </a:r>
              <a:endParaRPr kumimoji="0" lang="en-US" alt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后出料</a:t>
              </a:r>
              <a:endPar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8900" name="Line 4"/>
            <p:cNvSpPr>
              <a:spLocks noChangeShapeType="1"/>
            </p:cNvSpPr>
            <p:nvPr/>
          </p:nvSpPr>
          <p:spPr bwMode="auto">
            <a:xfrm>
              <a:off x="7920" y="2540"/>
              <a:ext cx="900" cy="1"/>
            </a:xfrm>
            <a:prstGeom prst="line">
              <a:avLst/>
            </a:prstGeom>
            <a:noFill/>
            <a:ln w="9525">
              <a:solidFill>
                <a:srgbClr val="000000"/>
              </a:solidFill>
              <a:round/>
              <a:tailEnd type="triangle" w="med" len="me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sp>
          <p:nvSpPr>
            <p:cNvPr id="208899" name="Rectangle 3"/>
            <p:cNvSpPr>
              <a:spLocks noChangeArrowheads="1"/>
            </p:cNvSpPr>
            <p:nvPr/>
          </p:nvSpPr>
          <p:spPr bwMode="auto">
            <a:xfrm>
              <a:off x="7740" y="1448"/>
              <a:ext cx="1080" cy="419"/>
            </a:xfrm>
            <a:prstGeom prst="rect">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矿粉</a:t>
              </a:r>
              <a:endParaRPr kumimoji="0" lang="zh-CN"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8898" name="Line 2"/>
            <p:cNvSpPr>
              <a:spLocks noChangeShapeType="1"/>
            </p:cNvSpPr>
            <p:nvPr/>
          </p:nvSpPr>
          <p:spPr bwMode="auto">
            <a:xfrm>
              <a:off x="8280" y="1916"/>
              <a:ext cx="1" cy="624"/>
            </a:xfrm>
            <a:prstGeom prst="line">
              <a:avLst/>
            </a:prstGeom>
            <a:noFill/>
            <a:ln w="9525">
              <a:solidFill>
                <a:srgbClr val="000000"/>
              </a:solidFill>
              <a:round/>
              <a:tailEnd type="triangle" w="med" len="med"/>
            </a:ln>
          </p:spPr>
          <p:txBody>
            <a:bodyPr vert="horz" wrap="square" lIns="91440" tIns="45720" rIns="91440" bIns="45720" numCol="1" anchor="t" anchorCtr="0" compatLnSpc="1"/>
            <a:lstStyle/>
            <a:p>
              <a:endParaRPr lang="zh-CN" altLang="en-US" sz="1400" b="1">
                <a:latin typeface="微软雅黑" panose="020B0503020204020204" pitchFamily="34" charset="-122"/>
                <a:ea typeface="微软雅黑" panose="020B0503020204020204" pitchFamily="34" charset="-122"/>
              </a:endParaRPr>
            </a:p>
          </p:txBody>
        </p:sp>
      </p:grpSp>
      <p:sp>
        <p:nvSpPr>
          <p:cNvPr id="25" name="Text Box 19"/>
          <p:cNvSpPr txBox="1">
            <a:spLocks noChangeArrowheads="1"/>
          </p:cNvSpPr>
          <p:nvPr/>
        </p:nvSpPr>
        <p:spPr bwMode="auto">
          <a:xfrm>
            <a:off x="3429000" y="4114800"/>
            <a:ext cx="4114800" cy="338554"/>
          </a:xfrm>
          <a:prstGeom prst="rect">
            <a:avLst/>
          </a:prstGeom>
          <a:noFill/>
          <a:ln w="9525" algn="ctr">
            <a:noFill/>
            <a:miter lim="800000"/>
          </a:ln>
          <a:effectLst/>
        </p:spPr>
        <p:txBody>
          <a:bodyPr wrap="square">
            <a:spAutoFit/>
          </a:bodyPr>
          <a:lstStyle/>
          <a:p>
            <a:pPr algn="ctr" eaLnBrk="0" hangingPunct="0"/>
            <a:r>
              <a:rPr lang="zh-CN" altLang="en-US" sz="1600" b="1" dirty="0" smtClean="0">
                <a:solidFill>
                  <a:srgbClr val="3333FF"/>
                </a:solidFill>
                <a:latin typeface="微软雅黑" panose="020B0503020204020204" pitchFamily="34" charset="-122"/>
                <a:ea typeface="微软雅黑" panose="020B0503020204020204" pitchFamily="34" charset="-122"/>
              </a:rPr>
              <a:t>拌和楼拌合工艺及改性剂投放顺序</a:t>
            </a:r>
            <a:endParaRPr lang="en-US" altLang="zh-CN" sz="1600" b="1" dirty="0">
              <a:solidFill>
                <a:srgbClr val="3333FF"/>
              </a:solidFill>
              <a:latin typeface="微软雅黑" panose="020B0503020204020204" pitchFamily="34" charset="-122"/>
              <a:ea typeface="微软雅黑" panose="020B0503020204020204" pitchFamily="34" charset="-122"/>
            </a:endParaRPr>
          </a:p>
        </p:txBody>
      </p:sp>
      <p:pic>
        <p:nvPicPr>
          <p:cNvPr id="26" name="图片 25" descr="D:\桌面资料\云南抗凝冰课题资料\照片\IMG_2153.JPG"/>
          <p:cNvPicPr/>
          <p:nvPr/>
        </p:nvPicPr>
        <p:blipFill>
          <a:blip r:embed="rId1" cstate="print"/>
          <a:srcRect/>
          <a:stretch>
            <a:fillRect/>
          </a:stretch>
        </p:blipFill>
        <p:spPr bwMode="auto">
          <a:xfrm>
            <a:off x="228600" y="4595372"/>
            <a:ext cx="2838450" cy="2110228"/>
          </a:xfrm>
          <a:prstGeom prst="rect">
            <a:avLst/>
          </a:prstGeom>
          <a:noFill/>
          <a:ln w="9525">
            <a:noFill/>
            <a:miter lim="800000"/>
            <a:headEnd/>
            <a:tailEnd/>
          </a:ln>
        </p:spPr>
      </p:pic>
      <p:pic>
        <p:nvPicPr>
          <p:cNvPr id="27" name="图片 26" descr="D:\桌面资料\云南抗凝冰课题资料\照片\IMG_2196.JPG"/>
          <p:cNvPicPr/>
          <p:nvPr/>
        </p:nvPicPr>
        <p:blipFill>
          <a:blip r:embed="rId2" cstate="print"/>
          <a:srcRect/>
          <a:stretch>
            <a:fillRect/>
          </a:stretch>
        </p:blipFill>
        <p:spPr bwMode="auto">
          <a:xfrm>
            <a:off x="3200400" y="4572000"/>
            <a:ext cx="2895600" cy="2133600"/>
          </a:xfrm>
          <a:prstGeom prst="rect">
            <a:avLst/>
          </a:prstGeom>
          <a:noFill/>
          <a:ln w="9525">
            <a:noFill/>
            <a:miter lim="800000"/>
            <a:headEnd/>
            <a:tailEnd/>
          </a:ln>
        </p:spPr>
      </p:pic>
      <p:pic>
        <p:nvPicPr>
          <p:cNvPr id="29" name="Picture 5" descr="C:\Documents and Settings\dell\桌面\QQ图片20131210140824.jpg"/>
          <p:cNvPicPr>
            <a:picLocks noChangeAspect="1" noChangeArrowheads="1"/>
          </p:cNvPicPr>
          <p:nvPr/>
        </p:nvPicPr>
        <p:blipFill>
          <a:blip r:embed="rId3" cstate="print"/>
          <a:srcRect/>
          <a:stretch>
            <a:fillRect/>
          </a:stretch>
        </p:blipFill>
        <p:spPr bwMode="auto">
          <a:xfrm>
            <a:off x="6172200" y="4572000"/>
            <a:ext cx="2743200" cy="2133600"/>
          </a:xfrm>
          <a:prstGeom prst="rect">
            <a:avLst/>
          </a:prstGeom>
          <a:noFill/>
          <a:ln w="28575">
            <a:noFill/>
            <a:miter lim="800000"/>
            <a:headEnd/>
            <a:tailEnd/>
          </a:ln>
        </p:spPr>
      </p:pic>
      <p:sp>
        <p:nvSpPr>
          <p:cNvPr id="28" name="AutoShape 14"/>
          <p:cNvSpPr>
            <a:spLocks noChangeArrowheads="1"/>
          </p:cNvSpPr>
          <p:nvPr/>
        </p:nvSpPr>
        <p:spPr bwMode="auto">
          <a:xfrm>
            <a:off x="381000" y="1676400"/>
            <a:ext cx="1752600" cy="762000"/>
          </a:xfrm>
          <a:prstGeom prst="roundRect">
            <a:avLst>
              <a:gd name="adj" fmla="val 16667"/>
            </a:avLst>
          </a:prstGeom>
          <a:noFill/>
          <a:ln w="19050" cap="rnd">
            <a:solidFill>
              <a:schemeClr val="tx1"/>
            </a:solidFill>
            <a:prstDash val="dashDot"/>
            <a:round/>
          </a:ln>
          <a:effectLst/>
        </p:spPr>
        <p:txBody>
          <a:bodyPr wrap="none" anchor="ctr"/>
          <a:lstStyle/>
          <a:p>
            <a:pPr algn="just"/>
            <a:r>
              <a:rPr lang="zh-CN" altLang="en-US" sz="2000" dirty="0" smtClean="0">
                <a:ea typeface="微软雅黑" panose="020B0503020204020204" pitchFamily="34" charset="-122"/>
              </a:rPr>
              <a:t>施工工艺研究</a:t>
            </a:r>
            <a:endParaRPr lang="zh-CN" altLang="zh-CN" sz="2000" dirty="0" smtClean="0">
              <a:ea typeface="微软雅黑" panose="020B0503020204020204" pitchFamily="34" charset="-122"/>
            </a:endParaRPr>
          </a:p>
        </p:txBody>
      </p:sp>
      <p:sp>
        <p:nvSpPr>
          <p:cNvPr id="31"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304800" y="2395276"/>
            <a:ext cx="4032448" cy="2252924"/>
          </a:xfrm>
          <a:prstGeom prst="rect">
            <a:avLst/>
          </a:prstGeom>
          <a:noFill/>
          <a:ln w="9525">
            <a:noFill/>
            <a:miter lim="800000"/>
          </a:ln>
          <a:effectLst/>
        </p:spPr>
        <p:txBody>
          <a:bodyPr vert="horz" wrap="square" lIns="91440" tIns="45720" rIns="91440" bIns="45720" numCol="1" anchor="ctr" anchorCtr="0" compatLnSpc="1">
            <a:spAutoFit/>
          </a:bodyPr>
          <a:lstStyle/>
          <a:p>
            <a:pPr lvl="0" indent="355600">
              <a:lnSpc>
                <a:spcPct val="130000"/>
              </a:lnSpc>
              <a:buFont typeface="Wingdings" panose="05000000000000000000" pitchFamily="2" charset="2"/>
              <a:buChar char="u"/>
            </a:pPr>
            <a:r>
              <a:rPr lang="zh-CN" altLang="en-US" dirty="0" smtClean="0">
                <a:latin typeface="微软雅黑" panose="020B0503020204020204" pitchFamily="34" charset="-122"/>
                <a:ea typeface="微软雅黑" panose="020B0503020204020204" pitchFamily="34" charset="-122"/>
              </a:rPr>
              <a:t>云南省</a:t>
            </a:r>
            <a:r>
              <a:rPr lang="zh-CN" altLang="zh-CN" dirty="0" smtClean="0">
                <a:latin typeface="微软雅黑" panose="020B0503020204020204" pitchFamily="34" charset="-122"/>
                <a:ea typeface="微软雅黑" panose="020B0503020204020204" pitchFamily="34" charset="-122"/>
              </a:rPr>
              <a:t>昭通小凌子口段</a:t>
            </a:r>
            <a:r>
              <a:rPr lang="zh-CN" altLang="en-US" dirty="0" smtClean="0">
                <a:latin typeface="微软雅黑" panose="020B0503020204020204" pitchFamily="34" charset="-122"/>
                <a:ea typeface="微软雅黑" panose="020B0503020204020204" pitchFamily="34" charset="-122"/>
              </a:rPr>
              <a:t>，</a:t>
            </a:r>
            <a:r>
              <a:rPr lang="zh-CN" altLang="zh-CN" dirty="0" smtClean="0">
                <a:latin typeface="微软雅黑" panose="020B0503020204020204" pitchFamily="34" charset="-122"/>
                <a:ea typeface="微软雅黑" panose="020B0503020204020204" pitchFamily="34" charset="-122"/>
              </a:rPr>
              <a:t>海拔</a:t>
            </a:r>
            <a:endParaRPr lang="en-US" altLang="zh-CN" dirty="0" smtClean="0">
              <a:latin typeface="微软雅黑" panose="020B0503020204020204" pitchFamily="34" charset="-122"/>
              <a:ea typeface="微软雅黑" panose="020B0503020204020204" pitchFamily="34" charset="-122"/>
            </a:endParaRPr>
          </a:p>
          <a:p>
            <a:pPr lvl="0" indent="355600">
              <a:lnSpc>
                <a:spcPct val="130000"/>
              </a:lnSpc>
            </a:pPr>
            <a:r>
              <a:rPr lang="en-US" altLang="zh-CN" dirty="0" smtClean="0">
                <a:latin typeface="微软雅黑" panose="020B0503020204020204" pitchFamily="34" charset="-122"/>
                <a:ea typeface="微软雅黑" panose="020B0503020204020204" pitchFamily="34" charset="-122"/>
              </a:rPr>
              <a:t>1920</a:t>
            </a:r>
            <a:r>
              <a:rPr lang="zh-CN" alt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1940</a:t>
            </a:r>
            <a:r>
              <a:rPr lang="zh-CN" altLang="zh-CN" dirty="0" smtClean="0">
                <a:latin typeface="微软雅黑" panose="020B0503020204020204" pitchFamily="34" charset="-122"/>
                <a:ea typeface="微软雅黑" panose="020B0503020204020204" pitchFamily="34" charset="-122"/>
              </a:rPr>
              <a:t>米</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lvl="0" indent="355600">
              <a:lnSpc>
                <a:spcPct val="130000"/>
              </a:lnSpc>
              <a:buFont typeface="Wingdings" panose="05000000000000000000" pitchFamily="2" charset="2"/>
              <a:buChar char="u"/>
            </a:pPr>
            <a:r>
              <a:rPr lang="zh-CN" altLang="zh-CN" dirty="0" smtClean="0">
                <a:latin typeface="微软雅黑" panose="020B0503020204020204" pitchFamily="34" charset="-122"/>
                <a:ea typeface="微软雅黑" panose="020B0503020204020204" pitchFamily="34" charset="-122"/>
              </a:rPr>
              <a:t>常年多雾，阴冷潮湿</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lvl="0" indent="355600">
              <a:lnSpc>
                <a:spcPct val="130000"/>
              </a:lnSpc>
              <a:buFont typeface="Wingdings" panose="05000000000000000000" pitchFamily="2" charset="2"/>
              <a:buChar char="u"/>
            </a:pPr>
            <a:r>
              <a:rPr lang="zh-CN" altLang="zh-CN" dirty="0" smtClean="0">
                <a:latin typeface="微软雅黑" panose="020B0503020204020204" pitchFamily="34" charset="-122"/>
                <a:ea typeface="微软雅黑" panose="020B0503020204020204" pitchFamily="34" charset="-122"/>
              </a:rPr>
              <a:t>冬季有长达</a:t>
            </a:r>
            <a:r>
              <a:rPr lang="en-US" altLang="zh-CN" dirty="0" smtClean="0">
                <a:latin typeface="微软雅黑" panose="020B0503020204020204" pitchFamily="34" charset="-122"/>
                <a:ea typeface="微软雅黑" panose="020B0503020204020204" pitchFamily="34" charset="-122"/>
              </a:rPr>
              <a:t>2</a:t>
            </a:r>
            <a:r>
              <a:rPr lang="zh-CN" alt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3</a:t>
            </a:r>
            <a:r>
              <a:rPr lang="zh-CN" altLang="zh-CN" dirty="0" smtClean="0">
                <a:latin typeface="微软雅黑" panose="020B0503020204020204" pitchFamily="34" charset="-122"/>
                <a:ea typeface="微软雅黑" panose="020B0503020204020204" pitchFamily="34" charset="-122"/>
              </a:rPr>
              <a:t>月的结冰期，最低</a:t>
            </a:r>
            <a:endParaRPr lang="en-US" altLang="zh-CN" dirty="0" smtClean="0">
              <a:latin typeface="微软雅黑" panose="020B0503020204020204" pitchFamily="34" charset="-122"/>
              <a:ea typeface="微软雅黑" panose="020B0503020204020204" pitchFamily="34" charset="-122"/>
            </a:endParaRPr>
          </a:p>
          <a:p>
            <a:pPr lvl="0" indent="355600">
              <a:lnSpc>
                <a:spcPct val="130000"/>
              </a:lnSpc>
            </a:pPr>
            <a:r>
              <a:rPr lang="zh-CN" altLang="zh-CN" dirty="0" smtClean="0">
                <a:latin typeface="微软雅黑" panose="020B0503020204020204" pitchFamily="34" charset="-122"/>
                <a:ea typeface="微软雅黑" panose="020B0503020204020204" pitchFamily="34" charset="-122"/>
              </a:rPr>
              <a:t>气温</a:t>
            </a:r>
            <a:r>
              <a:rPr lang="en-US" altLang="zh-CN" dirty="0" smtClean="0">
                <a:latin typeface="微软雅黑" panose="020B0503020204020204" pitchFamily="34" charset="-122"/>
                <a:ea typeface="微软雅黑" panose="020B0503020204020204" pitchFamily="34" charset="-122"/>
              </a:rPr>
              <a:t>-6</a:t>
            </a:r>
            <a:r>
              <a:rPr lang="zh-CN" altLang="zh-CN"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lvl="0" indent="355600">
              <a:lnSpc>
                <a:spcPct val="130000"/>
              </a:lnSpc>
              <a:buFont typeface="Wingdings" panose="05000000000000000000" pitchFamily="2" charset="2"/>
              <a:buChar char="u"/>
            </a:pPr>
            <a:r>
              <a:rPr kumimoji="0" lang="en-US" altLang="zh-CN"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rPr>
              <a:t>2014</a:t>
            </a:r>
            <a:r>
              <a:rPr kumimoji="0" lang="zh-CN" altLang="en-US"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11</a:t>
            </a:r>
            <a:r>
              <a:rPr kumimoji="0" lang="zh-CN" altLang="en-US"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rPr>
              <a:t>月铺筑，上面层</a:t>
            </a:r>
            <a:r>
              <a:rPr kumimoji="0" lang="en-US" altLang="zh-CN"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rPr>
              <a:t>AC-13</a:t>
            </a:r>
            <a:endParaRPr kumimoji="0" lang="en-US" altLang="zh-CN"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Rectangle 2"/>
          <p:cNvSpPr>
            <a:spLocks noChangeArrowheads="1"/>
          </p:cNvSpPr>
          <p:nvPr/>
        </p:nvSpPr>
        <p:spPr bwMode="auto">
          <a:xfrm>
            <a:off x="4800600" y="4888974"/>
            <a:ext cx="4032448" cy="189282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55600" algn="l" defTabSz="914400" rtl="0" eaLnBrk="1" fontAlgn="base" latinLnBrk="0" hangingPunct="1">
              <a:lnSpc>
                <a:spcPct val="130000"/>
              </a:lnSpc>
              <a:spcBef>
                <a:spcPct val="0"/>
              </a:spcBef>
              <a:spcAft>
                <a:spcPct val="0"/>
              </a:spcAft>
              <a:buClrTx/>
              <a:buSzTx/>
              <a:buFont typeface="Wingdings" panose="05000000000000000000" pitchFamily="2" charset="2"/>
              <a:buChar char="p"/>
            </a:pP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沥青：茂名</a:t>
            </a:r>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90</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号石油沥青</a:t>
            </a:r>
            <a:endParaRPr lang="en-US" altLang="zh-CN" dirty="0" smtClean="0">
              <a:latin typeface="微软雅黑" panose="020B0503020204020204" pitchFamily="34" charset="-122"/>
              <a:ea typeface="微软雅黑" panose="020B0503020204020204" pitchFamily="34" charset="-122"/>
              <a:cs typeface="Times New Roman" panose="02020603050405020304" pitchFamily="18" charset="0"/>
            </a:endParaRPr>
          </a:p>
          <a:p>
            <a:pPr lvl="0" indent="355600">
              <a:lnSpc>
                <a:spcPct val="130000"/>
              </a:lnSpc>
              <a:buFont typeface="Wingdings" panose="05000000000000000000" pitchFamily="2" charset="2"/>
              <a:buChar char="p"/>
            </a:pPr>
            <a:r>
              <a:rPr kumimoji="0" lang="zh-CN" altLang="en-US"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rPr>
              <a:t>集料：当地</a:t>
            </a:r>
            <a:r>
              <a:rPr lang="zh-CN" altLang="zh-CN" dirty="0" smtClean="0">
                <a:latin typeface="微软雅黑" panose="020B0503020204020204" pitchFamily="34" charset="-122"/>
                <a:ea typeface="微软雅黑" panose="020B0503020204020204" pitchFamily="34" charset="-122"/>
                <a:cs typeface="Times New Roman" panose="02020603050405020304" pitchFamily="18" charset="0"/>
              </a:rPr>
              <a:t>小箐沟石场</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及</a:t>
            </a:r>
            <a:r>
              <a:rPr lang="zh-CN" altLang="zh-CN" dirty="0" smtClean="0">
                <a:latin typeface="微软雅黑" panose="020B0503020204020204" pitchFamily="34" charset="-122"/>
                <a:ea typeface="微软雅黑" panose="020B0503020204020204" pitchFamily="34" charset="-122"/>
                <a:cs typeface="Times New Roman" panose="02020603050405020304" pitchFamily="18" charset="0"/>
              </a:rPr>
              <a:t>昭通明大</a:t>
            </a:r>
            <a:endParaRPr lang="en-US" altLang="zh-CN" dirty="0" smtClean="0">
              <a:latin typeface="微软雅黑" panose="020B0503020204020204" pitchFamily="34" charset="-122"/>
              <a:ea typeface="微软雅黑" panose="020B0503020204020204" pitchFamily="34" charset="-122"/>
              <a:cs typeface="Times New Roman" panose="02020603050405020304" pitchFamily="18" charset="0"/>
            </a:endParaRPr>
          </a:p>
          <a:p>
            <a:pPr lvl="0" indent="355600">
              <a:lnSpc>
                <a:spcPct val="130000"/>
              </a:lnSpc>
            </a:pPr>
            <a:r>
              <a:rPr lang="zh-CN" altLang="zh-CN" dirty="0" smtClean="0">
                <a:latin typeface="微软雅黑" panose="020B0503020204020204" pitchFamily="34" charset="-122"/>
                <a:ea typeface="微软雅黑" panose="020B0503020204020204" pitchFamily="34" charset="-122"/>
                <a:cs typeface="Times New Roman" panose="02020603050405020304" pitchFamily="18" charset="0"/>
              </a:rPr>
              <a:t>矿业</a:t>
            </a:r>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2#</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a:t>
            </a:r>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3#</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a:t>
            </a:r>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4#</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号石料</a:t>
            </a:r>
            <a:endParaRPr lang="en-US" altLang="zh-CN" dirty="0" smtClean="0">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355600" algn="l" defTabSz="914400" rtl="0" eaLnBrk="1" fontAlgn="base" latinLnBrk="0" hangingPunct="1">
              <a:lnSpc>
                <a:spcPct val="130000"/>
              </a:lnSpc>
              <a:spcBef>
                <a:spcPct val="0"/>
              </a:spcBef>
              <a:spcAft>
                <a:spcPct val="0"/>
              </a:spcAft>
              <a:buClrTx/>
              <a:buSzTx/>
              <a:buFont typeface="Wingdings" panose="05000000000000000000" pitchFamily="2" charset="2"/>
              <a:buChar char="p"/>
            </a:pPr>
            <a:r>
              <a:rPr kumimoji="0" lang="zh-CN" altLang="en-US"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rPr>
              <a:t>填料：水泥（当地无矿粉）</a:t>
            </a:r>
            <a:endParaRPr kumimoji="0" lang="en-US" altLang="zh-CN"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355600" algn="l" defTabSz="914400" rtl="0" eaLnBrk="1" fontAlgn="base" latinLnBrk="0" hangingPunct="1">
              <a:lnSpc>
                <a:spcPct val="130000"/>
              </a:lnSpc>
              <a:spcBef>
                <a:spcPct val="0"/>
              </a:spcBef>
              <a:spcAft>
                <a:spcPct val="0"/>
              </a:spcAft>
              <a:buClrTx/>
              <a:buSzTx/>
              <a:buFont typeface="Wingdings" panose="05000000000000000000" pitchFamily="2" charset="2"/>
              <a:buChar char="p"/>
            </a:pP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抗凝冰剂掺量：</a:t>
            </a:r>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5%</a:t>
            </a:r>
            <a:endParaRPr kumimoji="0" lang="en-US" altLang="zh-CN" i="0" strike="noStrike" cap="none" normalizeH="0" baseline="0" dirty="0" smtClean="0">
              <a:ln>
                <a:noFill/>
              </a:ln>
              <a:effectLst/>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5" name="组合 11"/>
          <p:cNvGrpSpPr/>
          <p:nvPr/>
        </p:nvGrpSpPr>
        <p:grpSpPr>
          <a:xfrm>
            <a:off x="4648200" y="2590800"/>
            <a:ext cx="4419600" cy="1952209"/>
            <a:chOff x="609600" y="2057400"/>
            <a:chExt cx="4419600" cy="1952209"/>
          </a:xfrm>
        </p:grpSpPr>
        <p:sp>
          <p:nvSpPr>
            <p:cNvPr id="16" name="Rectangle 12" descr="紫色网格"/>
            <p:cNvSpPr>
              <a:spLocks noChangeArrowheads="1"/>
            </p:cNvSpPr>
            <p:nvPr/>
          </p:nvSpPr>
          <p:spPr bwMode="auto">
            <a:xfrm>
              <a:off x="609600" y="2643381"/>
              <a:ext cx="1733965" cy="234392"/>
            </a:xfrm>
            <a:prstGeom prst="rect">
              <a:avLst/>
            </a:prstGeom>
            <a:blipFill dpi="0" rotWithShape="1">
              <a:blip r:embed="rId1" cstate="print"/>
              <a:srcRect/>
              <a:tile tx="0" ty="0" sx="100000" sy="100000" flip="none" algn="tl"/>
            </a:blipFill>
            <a:ln w="9525">
              <a:solidFill>
                <a:srgbClr val="000000"/>
              </a:solidFill>
              <a:miter lim="800000"/>
            </a:ln>
          </p:spPr>
          <p:txBody>
            <a:bodyPr/>
            <a:lstStyle/>
            <a:p>
              <a:endParaRPr lang="zh-CN" altLang="en-US" sz="1400"/>
            </a:p>
          </p:txBody>
        </p:sp>
        <p:sp>
          <p:nvSpPr>
            <p:cNvPr id="17" name="Rectangle 11" descr="绿色大理石"/>
            <p:cNvSpPr>
              <a:spLocks noChangeArrowheads="1"/>
            </p:cNvSpPr>
            <p:nvPr/>
          </p:nvSpPr>
          <p:spPr bwMode="auto">
            <a:xfrm>
              <a:off x="609600" y="2174596"/>
              <a:ext cx="1733965" cy="234392"/>
            </a:xfrm>
            <a:prstGeom prst="rect">
              <a:avLst/>
            </a:prstGeom>
            <a:blipFill dpi="0" rotWithShape="1">
              <a:blip r:embed="rId2" cstate="print"/>
              <a:srcRect/>
              <a:tile tx="0" ty="0" sx="100000" sy="100000" flip="none" algn="tl"/>
            </a:blipFill>
            <a:ln w="9525">
              <a:solidFill>
                <a:srgbClr val="000000"/>
              </a:solidFill>
              <a:miter lim="800000"/>
            </a:ln>
          </p:spPr>
          <p:txBody>
            <a:bodyPr/>
            <a:lstStyle/>
            <a:p>
              <a:endParaRPr lang="zh-CN" altLang="en-US" sz="1400"/>
            </a:p>
          </p:txBody>
        </p:sp>
        <p:sp>
          <p:nvSpPr>
            <p:cNvPr id="20" name="AutoShape 10"/>
            <p:cNvSpPr/>
            <p:nvPr/>
          </p:nvSpPr>
          <p:spPr bwMode="auto">
            <a:xfrm>
              <a:off x="2514600" y="3352800"/>
              <a:ext cx="2057400" cy="338066"/>
            </a:xfrm>
            <a:prstGeom prst="accentCallout2">
              <a:avLst>
                <a:gd name="adj1" fmla="val 82569"/>
                <a:gd name="adj2" fmla="val -12682"/>
                <a:gd name="adj3" fmla="val 86732"/>
                <a:gd name="adj4" fmla="val -29607"/>
                <a:gd name="adj5" fmla="val 53904"/>
                <a:gd name="adj6" fmla="val -64469"/>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a:gradFill>
            <a:ln w="9525">
              <a:solidFill>
                <a:schemeClr val="tx1"/>
              </a:solidFill>
              <a:miter lim="800000"/>
            </a:ln>
          </p:spPr>
          <p:txBody>
            <a:bodyPr lIns="0" tIns="0" rIns="0" bIns="0"/>
            <a:lstStyle/>
            <a:p>
              <a:pPr indent="127000" eaLnBrk="0" hangingPunct="0"/>
              <a:r>
                <a:rPr lang="en-US" altLang="zh-CN" sz="1600" b="1" dirty="0" smtClean="0">
                  <a:latin typeface="Times New Roman" panose="02020603050405020304" pitchFamily="18" charset="0"/>
                  <a:cs typeface="Times New Roman" panose="02020603050405020304" pitchFamily="18" charset="0"/>
                </a:rPr>
                <a:t>20cm</a:t>
              </a:r>
              <a:r>
                <a:rPr lang="zh-CN" altLang="en-US" sz="1600" b="1" dirty="0" smtClean="0">
                  <a:latin typeface="Times New Roman" panose="02020603050405020304" pitchFamily="18" charset="0"/>
                  <a:cs typeface="Times New Roman" panose="02020603050405020304" pitchFamily="18" charset="0"/>
                </a:rPr>
                <a:t>水泥稳定碎石</a:t>
              </a:r>
              <a:endParaRPr lang="zh-CN" altLang="en-US" sz="1600" b="1" dirty="0"/>
            </a:p>
          </p:txBody>
        </p:sp>
        <p:sp>
          <p:nvSpPr>
            <p:cNvPr id="21" name="AutoShape 9"/>
            <p:cNvSpPr/>
            <p:nvPr/>
          </p:nvSpPr>
          <p:spPr bwMode="auto">
            <a:xfrm>
              <a:off x="2581560" y="2480358"/>
              <a:ext cx="1609383" cy="280219"/>
            </a:xfrm>
            <a:prstGeom prst="accentCallout2">
              <a:avLst>
                <a:gd name="adj1" fmla="val 58065"/>
                <a:gd name="adj2" fmla="val -9523"/>
                <a:gd name="adj3" fmla="val 58065"/>
                <a:gd name="adj4" fmla="val -23213"/>
                <a:gd name="adj5" fmla="val 106454"/>
                <a:gd name="adj6" fmla="val -37301"/>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a:gradFill>
            <a:ln w="9525">
              <a:solidFill>
                <a:srgbClr val="000000"/>
              </a:solidFill>
              <a:miter lim="800000"/>
            </a:ln>
          </p:spPr>
          <p:txBody>
            <a:bodyPr lIns="0" tIns="0" rIns="0" bIns="0"/>
            <a:lstStyle/>
            <a:p>
              <a:pPr indent="127000" eaLnBrk="0" hangingPunct="0"/>
              <a:r>
                <a:rPr lang="en-US" altLang="zh-CN" sz="1600" b="1" dirty="0" smtClean="0">
                  <a:latin typeface="Times New Roman" panose="02020603050405020304" pitchFamily="18" charset="0"/>
                  <a:cs typeface="Times New Roman" panose="02020603050405020304" pitchFamily="18" charset="0"/>
                </a:rPr>
                <a:t>5cmAC-20</a:t>
              </a:r>
              <a:endParaRPr lang="en-US" altLang="zh-CN" sz="1600" b="1" dirty="0"/>
            </a:p>
          </p:txBody>
        </p:sp>
        <p:sp>
          <p:nvSpPr>
            <p:cNvPr id="22" name="AutoShape 8"/>
            <p:cNvSpPr/>
            <p:nvPr/>
          </p:nvSpPr>
          <p:spPr bwMode="auto">
            <a:xfrm>
              <a:off x="2590799" y="2057400"/>
              <a:ext cx="2438401" cy="228600"/>
            </a:xfrm>
            <a:prstGeom prst="accentCallout2">
              <a:avLst>
                <a:gd name="adj1" fmla="val 53731"/>
                <a:gd name="adj2" fmla="val -5000"/>
                <a:gd name="adj3" fmla="val 53731"/>
                <a:gd name="adj4" fmla="val -12500"/>
                <a:gd name="adj5" fmla="val 100000"/>
                <a:gd name="adj6" fmla="val -20000"/>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a:gradFill>
            <a:ln w="9525">
              <a:solidFill>
                <a:srgbClr val="000000"/>
              </a:solidFill>
              <a:miter lim="800000"/>
            </a:ln>
          </p:spPr>
          <p:txBody>
            <a:bodyPr lIns="0" tIns="0" rIns="0" bIns="0"/>
            <a:lstStyle/>
            <a:p>
              <a:pPr indent="127000" eaLnBrk="0" hangingPunct="0"/>
              <a:r>
                <a:rPr lang="en-US" altLang="zh-CN" sz="1600" b="1" dirty="0" smtClean="0">
                  <a:latin typeface="Times New Roman" panose="02020603050405020304" pitchFamily="18" charset="0"/>
                  <a:cs typeface="Times New Roman" panose="02020603050405020304" pitchFamily="18" charset="0"/>
                </a:rPr>
                <a:t>3cm AC-13</a:t>
              </a:r>
              <a:r>
                <a:rPr lang="zh-CN" altLang="en-US" sz="1600" b="1" dirty="0" smtClean="0">
                  <a:latin typeface="Times New Roman" panose="02020603050405020304" pitchFamily="18" charset="0"/>
                  <a:cs typeface="Times New Roman" panose="02020603050405020304" pitchFamily="18" charset="0"/>
                </a:rPr>
                <a:t>（抗凝冰层）</a:t>
              </a:r>
              <a:endParaRPr lang="en-US" altLang="zh-CN" sz="1600" b="1" dirty="0"/>
            </a:p>
            <a:p>
              <a:pPr indent="127000" eaLnBrk="0" hangingPunct="0"/>
              <a:endParaRPr lang="en-US" altLang="zh-CN" sz="1600" b="1" dirty="0"/>
            </a:p>
          </p:txBody>
        </p:sp>
        <p:sp>
          <p:nvSpPr>
            <p:cNvPr id="23" name="Rectangle 5" descr="白色大理石"/>
            <p:cNvSpPr>
              <a:spLocks noChangeArrowheads="1"/>
            </p:cNvSpPr>
            <p:nvPr/>
          </p:nvSpPr>
          <p:spPr bwMode="auto">
            <a:xfrm>
              <a:off x="609600" y="3048000"/>
              <a:ext cx="1733965" cy="961609"/>
            </a:xfrm>
            <a:prstGeom prst="rect">
              <a:avLst/>
            </a:prstGeom>
            <a:blipFill dpi="0" rotWithShape="1">
              <a:blip r:embed="rId3" cstate="print"/>
              <a:srcRect/>
              <a:tile tx="0" ty="0" sx="100000" sy="100000" flip="none" algn="tl"/>
            </a:blipFill>
            <a:ln w="9525">
              <a:solidFill>
                <a:srgbClr val="000000"/>
              </a:solidFill>
              <a:miter lim="800000"/>
            </a:ln>
          </p:spPr>
          <p:txBody>
            <a:bodyPr/>
            <a:lstStyle/>
            <a:p>
              <a:endParaRPr lang="zh-CN" altLang="en-US" sz="1400"/>
            </a:p>
          </p:txBody>
        </p:sp>
      </p:grpSp>
      <p:sp>
        <p:nvSpPr>
          <p:cNvPr id="24" name="Rectangle 1"/>
          <p:cNvSpPr>
            <a:spLocks noChangeArrowheads="1"/>
          </p:cNvSpPr>
          <p:nvPr/>
        </p:nvSpPr>
        <p:spPr bwMode="auto">
          <a:xfrm>
            <a:off x="381000" y="5029200"/>
            <a:ext cx="3886200" cy="1427129"/>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spAutoFit/>
          </a:bodyPr>
          <a:lstStyle/>
          <a:p>
            <a:pPr lvl="0">
              <a:lnSpc>
                <a:spcPct val="150000"/>
              </a:lnSpc>
            </a:pPr>
            <a:r>
              <a:rPr lang="en-US" altLang="zh-CN" dirty="0" smtClean="0">
                <a:latin typeface="微软雅黑" panose="020B0503020204020204" pitchFamily="34" charset="-122"/>
                <a:ea typeface="微软雅黑" panose="020B0503020204020204" pitchFamily="34" charset="-122"/>
              </a:rPr>
              <a:t>K1692+820~K1694+000</a:t>
            </a:r>
            <a:r>
              <a:rPr lang="zh-CN" altLang="zh-CN" dirty="0" smtClean="0">
                <a:latin typeface="微软雅黑" panose="020B0503020204020204" pitchFamily="34" charset="-122"/>
                <a:ea typeface="微软雅黑" panose="020B0503020204020204" pitchFamily="34" charset="-122"/>
              </a:rPr>
              <a:t>左半幅</a:t>
            </a:r>
            <a:r>
              <a:rPr lang="en-US" altLang="zh-CN" dirty="0" smtClean="0">
                <a:latin typeface="微软雅黑" panose="020B0503020204020204" pitchFamily="34" charset="-122"/>
                <a:ea typeface="微软雅黑" panose="020B0503020204020204" pitchFamily="34" charset="-122"/>
              </a:rPr>
              <a:t>K1693+160~K1694+320</a:t>
            </a:r>
            <a:r>
              <a:rPr lang="zh-CN" altLang="zh-CN" dirty="0" smtClean="0">
                <a:latin typeface="微软雅黑" panose="020B0503020204020204" pitchFamily="34" charset="-122"/>
                <a:ea typeface="微软雅黑" panose="020B0503020204020204" pitchFamily="34" charset="-122"/>
              </a:rPr>
              <a:t>右半幅</a:t>
            </a:r>
            <a:endParaRPr lang="en-US" altLang="zh-CN" dirty="0" smtClean="0">
              <a:latin typeface="微软雅黑" panose="020B0503020204020204" pitchFamily="34" charset="-122"/>
              <a:ea typeface="微软雅黑" panose="020B0503020204020204" pitchFamily="34" charset="-122"/>
            </a:endParaRPr>
          </a:p>
          <a:p>
            <a:pPr lvl="0">
              <a:lnSpc>
                <a:spcPct val="150000"/>
              </a:lnSpc>
            </a:pPr>
            <a:r>
              <a:rPr kumimoji="0" lang="zh-CN" altLang="en-US"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宋体" panose="02010600030101010101" pitchFamily="2" charset="-122"/>
              </a:rPr>
              <a:t>共计</a:t>
            </a:r>
            <a:r>
              <a:rPr kumimoji="0" lang="en-US" altLang="zh-CN"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宋体" panose="02010600030101010101" pitchFamily="2" charset="-122"/>
              </a:rPr>
              <a:t>2340</a:t>
            </a:r>
            <a:r>
              <a:rPr lang="en-US" altLang="zh-CN" b="1" dirty="0" smtClean="0">
                <a:solidFill>
                  <a:schemeClr val="tx1"/>
                </a:solidFill>
                <a:latin typeface="微软雅黑" panose="020B0503020204020204" pitchFamily="34" charset="-122"/>
                <a:ea typeface="微软雅黑" panose="020B0503020204020204" pitchFamily="34" charset="-122"/>
                <a:cs typeface="宋体" panose="02010600030101010101" pitchFamily="2" charset="-122"/>
              </a:rPr>
              <a:t>m</a:t>
            </a:r>
            <a:endParaRPr kumimoji="0" lang="zh-CN" altLang="en-US"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25" name="Text Box 19"/>
          <p:cNvSpPr txBox="1">
            <a:spLocks noChangeArrowheads="1"/>
          </p:cNvSpPr>
          <p:nvPr/>
        </p:nvSpPr>
        <p:spPr bwMode="auto">
          <a:xfrm>
            <a:off x="4800600" y="2297668"/>
            <a:ext cx="1219200" cy="369332"/>
          </a:xfrm>
          <a:prstGeom prst="rect">
            <a:avLst/>
          </a:prstGeom>
          <a:noFill/>
          <a:ln w="9525" algn="ctr">
            <a:noFill/>
            <a:miter lim="800000"/>
          </a:ln>
          <a:effectLst/>
        </p:spPr>
        <p:txBody>
          <a:bodyPr wrap="square">
            <a:spAutoFit/>
          </a:bodyPr>
          <a:lstStyle/>
          <a:p>
            <a:pPr eaLnBrk="0" hangingPunct="0"/>
            <a:r>
              <a:rPr lang="zh-CN" altLang="en-US" dirty="0" smtClean="0">
                <a:solidFill>
                  <a:srgbClr val="3333FF"/>
                </a:solidFill>
                <a:latin typeface="微软雅黑" panose="020B0503020204020204" pitchFamily="34" charset="-122"/>
                <a:ea typeface="微软雅黑" panose="020B0503020204020204" pitchFamily="34" charset="-122"/>
              </a:rPr>
              <a:t>路面结构</a:t>
            </a:r>
            <a:endParaRPr lang="en-US" altLang="zh-CN" dirty="0">
              <a:solidFill>
                <a:srgbClr val="3333FF"/>
              </a:solidFill>
              <a:latin typeface="微软雅黑" panose="020B0503020204020204" pitchFamily="34" charset="-122"/>
              <a:ea typeface="微软雅黑" panose="020B0503020204020204" pitchFamily="34" charset="-122"/>
            </a:endParaRPr>
          </a:p>
        </p:txBody>
      </p:sp>
      <p:sp>
        <p:nvSpPr>
          <p:cNvPr id="26" name="Text Box 19"/>
          <p:cNvSpPr txBox="1">
            <a:spLocks noChangeArrowheads="1"/>
          </p:cNvSpPr>
          <p:nvPr/>
        </p:nvSpPr>
        <p:spPr bwMode="auto">
          <a:xfrm>
            <a:off x="457200" y="4572000"/>
            <a:ext cx="1219200" cy="369332"/>
          </a:xfrm>
          <a:prstGeom prst="rect">
            <a:avLst/>
          </a:prstGeom>
          <a:noFill/>
          <a:ln w="9525" algn="ctr">
            <a:noFill/>
            <a:miter lim="800000"/>
          </a:ln>
          <a:effectLst/>
        </p:spPr>
        <p:txBody>
          <a:bodyPr wrap="square">
            <a:spAutoFit/>
          </a:bodyPr>
          <a:lstStyle/>
          <a:p>
            <a:pPr algn="ctr" eaLnBrk="0" hangingPunct="0"/>
            <a:r>
              <a:rPr lang="zh-CN" altLang="en-US" dirty="0" smtClean="0">
                <a:solidFill>
                  <a:srgbClr val="3333FF"/>
                </a:solidFill>
                <a:latin typeface="微软雅黑" panose="020B0503020204020204" pitchFamily="34" charset="-122"/>
                <a:ea typeface="微软雅黑" panose="020B0503020204020204" pitchFamily="34" charset="-122"/>
              </a:rPr>
              <a:t>铺筑里程</a:t>
            </a:r>
            <a:endParaRPr lang="en-US" altLang="zh-CN" dirty="0">
              <a:solidFill>
                <a:srgbClr val="3333FF"/>
              </a:solidFill>
              <a:latin typeface="微软雅黑" panose="020B0503020204020204" pitchFamily="34" charset="-122"/>
              <a:ea typeface="微软雅黑" panose="020B0503020204020204" pitchFamily="34" charset="-122"/>
            </a:endParaRPr>
          </a:p>
        </p:txBody>
      </p:sp>
      <p:sp>
        <p:nvSpPr>
          <p:cNvPr id="27" name="Text Box 19"/>
          <p:cNvSpPr txBox="1">
            <a:spLocks noChangeArrowheads="1"/>
          </p:cNvSpPr>
          <p:nvPr/>
        </p:nvSpPr>
        <p:spPr bwMode="auto">
          <a:xfrm>
            <a:off x="4800600" y="4659868"/>
            <a:ext cx="1219200" cy="369332"/>
          </a:xfrm>
          <a:prstGeom prst="rect">
            <a:avLst/>
          </a:prstGeom>
          <a:noFill/>
          <a:ln w="9525" algn="ctr">
            <a:noFill/>
            <a:miter lim="800000"/>
          </a:ln>
          <a:effectLst/>
        </p:spPr>
        <p:txBody>
          <a:bodyPr wrap="square">
            <a:spAutoFit/>
          </a:bodyPr>
          <a:lstStyle/>
          <a:p>
            <a:pPr eaLnBrk="0" hangingPunct="0"/>
            <a:r>
              <a:rPr lang="zh-CN" altLang="en-US" dirty="0" smtClean="0">
                <a:solidFill>
                  <a:srgbClr val="3333FF"/>
                </a:solidFill>
                <a:latin typeface="微软雅黑" panose="020B0503020204020204" pitchFamily="34" charset="-122"/>
                <a:ea typeface="微软雅黑" panose="020B0503020204020204" pitchFamily="34" charset="-122"/>
              </a:rPr>
              <a:t>原材料</a:t>
            </a:r>
            <a:endParaRPr lang="en-US" altLang="zh-CN" dirty="0">
              <a:solidFill>
                <a:srgbClr val="3333FF"/>
              </a:solidFill>
              <a:latin typeface="微软雅黑" panose="020B0503020204020204" pitchFamily="34" charset="-122"/>
              <a:ea typeface="微软雅黑" panose="020B0503020204020204" pitchFamily="34" charset="-122"/>
            </a:endParaRPr>
          </a:p>
        </p:txBody>
      </p:sp>
      <p:sp>
        <p:nvSpPr>
          <p:cNvPr id="28" name="内容占位符 2"/>
          <p:cNvSpPr txBox="1"/>
          <p:nvPr/>
        </p:nvSpPr>
        <p:spPr>
          <a:xfrm>
            <a:off x="395288" y="15240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1</a:t>
            </a:r>
            <a:r>
              <a:rPr lang="zh-CN" altLang="en-US" sz="2000" b="1" kern="0" dirty="0" smtClean="0">
                <a:latin typeface="黑体" panose="02010609060101010101" pitchFamily="2" charset="-122"/>
                <a:ea typeface="黑体" panose="02010609060101010101" pitchFamily="2" charset="-122"/>
              </a:rPr>
              <a:t>）</a:t>
            </a:r>
            <a:r>
              <a:rPr lang="zh-CN" altLang="zh-CN" sz="2000" b="1" kern="0" dirty="0" smtClean="0">
                <a:latin typeface="黑体" panose="02010609060101010101" pitchFamily="2" charset="-122"/>
                <a:ea typeface="黑体" panose="02010609060101010101" pitchFamily="2" charset="-122"/>
              </a:rPr>
              <a:t>云南省</a:t>
            </a:r>
            <a:r>
              <a:rPr lang="en-US" altLang="zh-CN" sz="2000" b="1" kern="0" dirty="0" smtClean="0">
                <a:latin typeface="黑体" panose="02010609060101010101" pitchFamily="2" charset="-122"/>
                <a:ea typeface="黑体" panose="02010609060101010101" pitchFamily="2" charset="-122"/>
              </a:rPr>
              <a:t>G213</a:t>
            </a:r>
            <a:r>
              <a:rPr lang="zh-CN" altLang="zh-CN" sz="2000" b="1" kern="0" dirty="0" smtClean="0">
                <a:latin typeface="黑体" panose="02010609060101010101" pitchFamily="2" charset="-122"/>
                <a:ea typeface="黑体" panose="02010609060101010101" pitchFamily="2" charset="-122"/>
              </a:rPr>
              <a:t>线昭通至麻柳湾段路面工程</a:t>
            </a:r>
            <a:endParaRPr lang="en-US" altLang="zh-CN" sz="2000" b="1" kern="0" dirty="0" smtClean="0">
              <a:latin typeface="黑体" panose="02010609060101010101" pitchFamily="2" charset="-122"/>
              <a:ea typeface="黑体" panose="02010609060101010101" pitchFamily="2" charset="-122"/>
            </a:endParaRPr>
          </a:p>
        </p:txBody>
      </p:sp>
      <p:sp>
        <p:nvSpPr>
          <p:cNvPr id="18"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228600" y="2281535"/>
            <a:ext cx="4800600" cy="2976265"/>
            <a:chOff x="838200" y="3657600"/>
            <a:chExt cx="4978400" cy="2976265"/>
          </a:xfrm>
        </p:grpSpPr>
        <p:pic>
          <p:nvPicPr>
            <p:cNvPr id="8" name="图片 7" descr="C:\Documents and Settings\dell\Application Data\Tencent\Users\67503830\QQ\WinTemp\RichOle\0SV0{NO)0Z(4D3]ZY$TEPRU.jpg"/>
            <p:cNvPicPr/>
            <p:nvPr/>
          </p:nvPicPr>
          <p:blipFill>
            <a:blip r:embed="rId1" cstate="print"/>
            <a:srcRect/>
            <a:stretch>
              <a:fillRect/>
            </a:stretch>
          </p:blipFill>
          <p:spPr bwMode="auto">
            <a:xfrm>
              <a:off x="838200" y="3657600"/>
              <a:ext cx="4781550" cy="2571750"/>
            </a:xfrm>
            <a:prstGeom prst="rect">
              <a:avLst/>
            </a:prstGeom>
            <a:noFill/>
            <a:ln w="9525">
              <a:noFill/>
              <a:miter lim="800000"/>
              <a:headEnd/>
              <a:tailEnd/>
            </a:ln>
          </p:spPr>
        </p:pic>
        <p:sp>
          <p:nvSpPr>
            <p:cNvPr id="211969" name="Rectangle 1"/>
            <p:cNvSpPr>
              <a:spLocks noChangeArrowheads="1"/>
            </p:cNvSpPr>
            <p:nvPr/>
          </p:nvSpPr>
          <p:spPr bwMode="auto">
            <a:xfrm>
              <a:off x="1143000" y="6172200"/>
              <a:ext cx="4673600" cy="46166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just"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0.075 0.15 0.3  0.6   1.18      2.36         4.75                 9.5        13.2   16</a:t>
              </a:r>
              <a:endParaRPr kumimoji="0" lang="en-US" altLang="zh-CN" sz="1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lvl="0" algn="ctr" defTabSz="914400" rtl="0" eaLnBrk="0" fontAlgn="base" latinLnBrk="0" hangingPunct="0">
                <a:lnSpc>
                  <a:spcPct val="100000"/>
                </a:lnSpc>
                <a:spcBef>
                  <a:spcPct val="0"/>
                </a:spcBef>
                <a:spcAft>
                  <a:spcPct val="0"/>
                </a:spcAft>
                <a:buClrTx/>
                <a:buSzTx/>
                <a:buFontTx/>
                <a:buNone/>
              </a:pPr>
              <a:r>
                <a:rPr kumimoji="0" lang="zh-CN" altLang="en-US" sz="12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筛孔尺寸（</a:t>
              </a:r>
              <a:r>
                <a:rPr kumimoji="0" lang="en-US" altLang="zh-CN" sz="12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mm</a:t>
              </a:r>
              <a:r>
                <a:rPr kumimoji="0" lang="zh-CN" altLang="en-US" sz="12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endParaRPr kumimoji="0" lang="zh-CN" altLang="en-US" sz="1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grpSp>
      <p:sp>
        <p:nvSpPr>
          <p:cNvPr id="10" name="内容占位符 2"/>
          <p:cNvSpPr txBox="1"/>
          <p:nvPr/>
        </p:nvSpPr>
        <p:spPr>
          <a:xfrm>
            <a:off x="395288" y="15240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典型案例（</a:t>
            </a:r>
            <a:r>
              <a:rPr lang="en-US" altLang="zh-CN" sz="2000" b="1" kern="0" dirty="0" smtClean="0">
                <a:latin typeface="黑体" panose="02010609060101010101" pitchFamily="2" charset="-122"/>
                <a:ea typeface="黑体" panose="02010609060101010101" pitchFamily="2" charset="-122"/>
              </a:rPr>
              <a:t>1</a:t>
            </a:r>
            <a:r>
              <a:rPr lang="zh-CN" altLang="en-US" sz="2000" b="1" kern="0" dirty="0" smtClean="0">
                <a:latin typeface="黑体" panose="02010609060101010101" pitchFamily="2" charset="-122"/>
                <a:ea typeface="黑体" panose="02010609060101010101" pitchFamily="2" charset="-122"/>
              </a:rPr>
              <a:t>）</a:t>
            </a:r>
            <a:r>
              <a:rPr lang="zh-CN" altLang="zh-CN" sz="2000" b="1" kern="0" dirty="0" smtClean="0">
                <a:latin typeface="黑体" panose="02010609060101010101" pitchFamily="2" charset="-122"/>
                <a:ea typeface="黑体" panose="02010609060101010101" pitchFamily="2" charset="-122"/>
              </a:rPr>
              <a:t>云南省</a:t>
            </a:r>
            <a:r>
              <a:rPr lang="en-US" altLang="zh-CN" sz="2000" b="1" kern="0" dirty="0" smtClean="0">
                <a:latin typeface="黑体" panose="02010609060101010101" pitchFamily="2" charset="-122"/>
                <a:ea typeface="黑体" panose="02010609060101010101" pitchFamily="2" charset="-122"/>
              </a:rPr>
              <a:t>G213</a:t>
            </a:r>
            <a:r>
              <a:rPr lang="zh-CN" altLang="zh-CN" sz="2000" b="1" kern="0" dirty="0" smtClean="0">
                <a:latin typeface="黑体" panose="02010609060101010101" pitchFamily="2" charset="-122"/>
                <a:ea typeface="黑体" panose="02010609060101010101" pitchFamily="2" charset="-122"/>
              </a:rPr>
              <a:t>线昭通至麻柳湾段路面工程</a:t>
            </a:r>
            <a:endParaRPr lang="en-US" altLang="zh-CN" sz="2000" b="1" kern="0" dirty="0" smtClean="0">
              <a:latin typeface="黑体" panose="02010609060101010101" pitchFamily="2" charset="-122"/>
              <a:ea typeface="黑体" panose="02010609060101010101" pitchFamily="2" charset="-122"/>
            </a:endParaRPr>
          </a:p>
        </p:txBody>
      </p:sp>
      <p:graphicFrame>
        <p:nvGraphicFramePr>
          <p:cNvPr id="7" name="表格 6"/>
          <p:cNvGraphicFramePr>
            <a:graphicFrameLocks noGrp="1"/>
          </p:cNvGraphicFramePr>
          <p:nvPr/>
        </p:nvGraphicFramePr>
        <p:xfrm>
          <a:off x="4114800" y="3581400"/>
          <a:ext cx="4852392" cy="2966720"/>
        </p:xfrm>
        <a:graphic>
          <a:graphicData uri="http://schemas.openxmlformats.org/drawingml/2006/table">
            <a:tbl>
              <a:tblPr firstRow="1" bandRow="1">
                <a:tableStyleId>{5C22544A-7EE6-4342-B048-85BDC9FD1C3A}</a:tableStyleId>
              </a:tblPr>
              <a:tblGrid>
                <a:gridCol w="2728280"/>
                <a:gridCol w="2124112"/>
              </a:tblGrid>
              <a:tr h="370840">
                <a:tc>
                  <a:txBody>
                    <a:bodyPr/>
                    <a:lstStyle/>
                    <a:p>
                      <a:pPr algn="ctr"/>
                      <a:r>
                        <a:rPr lang="zh-CN" altLang="en-US" dirty="0" smtClean="0">
                          <a:latin typeface="微软雅黑" panose="020B0503020204020204" pitchFamily="34" charset="-122"/>
                          <a:ea typeface="微软雅黑" panose="020B0503020204020204" pitchFamily="34" charset="-122"/>
                        </a:rPr>
                        <a:t>项目</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r>
                        <a:rPr lang="zh-CN" altLang="en-US" dirty="0" smtClean="0">
                          <a:latin typeface="微软雅黑" panose="020B0503020204020204" pitchFamily="34" charset="-122"/>
                          <a:ea typeface="微软雅黑" panose="020B0503020204020204" pitchFamily="34" charset="-122"/>
                        </a:rPr>
                        <a:t>指标</a:t>
                      </a:r>
                      <a:endParaRPr lang="zh-CN" altLang="en-US"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dirty="0" smtClean="0">
                          <a:latin typeface="微软雅黑" panose="020B0503020204020204" pitchFamily="34" charset="-122"/>
                          <a:ea typeface="微软雅黑" panose="020B0503020204020204" pitchFamily="34" charset="-122"/>
                        </a:rPr>
                        <a:t>生产最佳油石比（</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r>
                        <a:rPr lang="en-US" altLang="zh-CN" dirty="0" smtClean="0">
                          <a:latin typeface="微软雅黑" panose="020B0503020204020204" pitchFamily="34" charset="-122"/>
                          <a:ea typeface="微软雅黑" panose="020B0503020204020204" pitchFamily="34" charset="-122"/>
                        </a:rPr>
                        <a:t>5.3</a:t>
                      </a:r>
                      <a:endParaRPr lang="zh-CN" altLang="en-US"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dirty="0" smtClean="0">
                          <a:latin typeface="微软雅黑" panose="020B0503020204020204" pitchFamily="34" charset="-122"/>
                          <a:ea typeface="微软雅黑" panose="020B0503020204020204" pitchFamily="34" charset="-122"/>
                        </a:rPr>
                        <a:t>空隙率（</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r>
                        <a:rPr lang="en-US" altLang="zh-CN" dirty="0" smtClean="0">
                          <a:latin typeface="微软雅黑" panose="020B0503020204020204" pitchFamily="34" charset="-122"/>
                          <a:ea typeface="微软雅黑" panose="020B0503020204020204" pitchFamily="34" charset="-122"/>
                        </a:rPr>
                        <a:t>4.2</a:t>
                      </a:r>
                      <a:endParaRPr lang="zh-CN" altLang="en-US"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dirty="0" smtClean="0">
                          <a:latin typeface="微软雅黑" panose="020B0503020204020204" pitchFamily="34" charset="-122"/>
                          <a:ea typeface="微软雅黑" panose="020B0503020204020204" pitchFamily="34" charset="-122"/>
                        </a:rPr>
                        <a:t>稳定度</a:t>
                      </a:r>
                      <a:r>
                        <a:rPr lang="zh-CN" altLang="zh-CN" sz="1800" kern="1200" dirty="0" smtClean="0">
                          <a:solidFill>
                            <a:schemeClr val="dk1"/>
                          </a:solidFill>
                          <a:latin typeface="微软雅黑" panose="020B0503020204020204" pitchFamily="34" charset="-122"/>
                          <a:ea typeface="微软雅黑" panose="020B0503020204020204" pitchFamily="34" charset="-122"/>
                          <a:cs typeface="+mn-cs"/>
                        </a:rPr>
                        <a:t>（</a:t>
                      </a:r>
                      <a:r>
                        <a:rPr lang="en-US" altLang="zh-CN" sz="1800" kern="1200" dirty="0" err="1" smtClean="0">
                          <a:solidFill>
                            <a:schemeClr val="dk1"/>
                          </a:solidFill>
                          <a:latin typeface="微软雅黑" panose="020B0503020204020204" pitchFamily="34" charset="-122"/>
                          <a:ea typeface="微软雅黑" panose="020B0503020204020204" pitchFamily="34" charset="-122"/>
                          <a:cs typeface="+mn-cs"/>
                        </a:rPr>
                        <a:t>kN</a:t>
                      </a:r>
                      <a:r>
                        <a:rPr lang="zh-CN" altLang="zh-CN" sz="1800" kern="1200" dirty="0" smtClean="0">
                          <a:solidFill>
                            <a:schemeClr val="dk1"/>
                          </a:solidFill>
                          <a:latin typeface="微软雅黑" panose="020B0503020204020204" pitchFamily="34" charset="-122"/>
                          <a:ea typeface="微软雅黑" panose="020B0503020204020204" pitchFamily="34" charset="-122"/>
                          <a:cs typeface="+mn-cs"/>
                        </a:rPr>
                        <a:t>）</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r>
                        <a:rPr lang="en-US" altLang="zh-CN" dirty="0" smtClean="0">
                          <a:latin typeface="微软雅黑" panose="020B0503020204020204" pitchFamily="34" charset="-122"/>
                          <a:ea typeface="微软雅黑" panose="020B0503020204020204" pitchFamily="34" charset="-122"/>
                        </a:rPr>
                        <a:t>13.4</a:t>
                      </a:r>
                      <a:endParaRPr lang="zh-CN" altLang="en-US"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dirty="0" smtClean="0">
                          <a:latin typeface="微软雅黑" panose="020B0503020204020204" pitchFamily="34" charset="-122"/>
                          <a:ea typeface="微软雅黑" panose="020B0503020204020204" pitchFamily="34" charset="-122"/>
                        </a:rPr>
                        <a:t>动稳定度</a:t>
                      </a:r>
                      <a:r>
                        <a:rPr lang="zh-CN" altLang="zh-CN" sz="1800" kern="1200" dirty="0" smtClean="0">
                          <a:solidFill>
                            <a:schemeClr val="dk1"/>
                          </a:solidFill>
                          <a:latin typeface="微软雅黑" panose="020B0503020204020204" pitchFamily="34" charset="-122"/>
                          <a:ea typeface="微软雅黑" panose="020B0503020204020204" pitchFamily="34" charset="-122"/>
                          <a:cs typeface="+mn-cs"/>
                        </a:rPr>
                        <a:t>（次</a:t>
                      </a:r>
                      <a:r>
                        <a:rPr lang="en-US" altLang="zh-CN" sz="1800" kern="1200" dirty="0" smtClean="0">
                          <a:solidFill>
                            <a:schemeClr val="dk1"/>
                          </a:solidFill>
                          <a:latin typeface="微软雅黑" panose="020B0503020204020204" pitchFamily="34" charset="-122"/>
                          <a:ea typeface="微软雅黑" panose="020B0503020204020204" pitchFamily="34" charset="-122"/>
                          <a:cs typeface="+mn-cs"/>
                        </a:rPr>
                        <a:t>/mm</a:t>
                      </a:r>
                      <a:r>
                        <a:rPr lang="zh-CN" altLang="zh-CN" sz="1800" kern="1200" dirty="0" smtClean="0">
                          <a:solidFill>
                            <a:schemeClr val="dk1"/>
                          </a:solidFill>
                          <a:latin typeface="微软雅黑" panose="020B0503020204020204" pitchFamily="34" charset="-122"/>
                          <a:ea typeface="微软雅黑" panose="020B0503020204020204" pitchFamily="34" charset="-122"/>
                          <a:cs typeface="+mn-cs"/>
                        </a:rPr>
                        <a:t>）</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r>
                        <a:rPr lang="en-US" altLang="zh-CN" dirty="0" smtClean="0">
                          <a:latin typeface="微软雅黑" panose="020B0503020204020204" pitchFamily="34" charset="-122"/>
                          <a:ea typeface="微软雅黑" panose="020B0503020204020204" pitchFamily="34" charset="-122"/>
                        </a:rPr>
                        <a:t>1575</a:t>
                      </a:r>
                      <a:endParaRPr lang="zh-CN" altLang="en-US"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dirty="0" smtClean="0">
                          <a:latin typeface="微软雅黑" panose="020B0503020204020204" pitchFamily="34" charset="-122"/>
                          <a:ea typeface="微软雅黑" panose="020B0503020204020204" pitchFamily="34" charset="-122"/>
                        </a:rPr>
                        <a:t>冻融劈裂强度比（</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r>
                        <a:rPr lang="en-US" altLang="zh-CN" dirty="0" smtClean="0">
                          <a:latin typeface="微软雅黑" panose="020B0503020204020204" pitchFamily="34" charset="-122"/>
                          <a:ea typeface="微软雅黑" panose="020B0503020204020204" pitchFamily="34" charset="-122"/>
                        </a:rPr>
                        <a:t>85.7</a:t>
                      </a:r>
                      <a:endParaRPr lang="zh-CN" altLang="en-US"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dirty="0" smtClean="0">
                          <a:latin typeface="微软雅黑" panose="020B0503020204020204" pitchFamily="34" charset="-122"/>
                          <a:ea typeface="微软雅黑" panose="020B0503020204020204" pitchFamily="34" charset="-122"/>
                        </a:rPr>
                        <a:t>残留稳定度（</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r>
                        <a:rPr lang="en-US" altLang="zh-CN" dirty="0" smtClean="0">
                          <a:latin typeface="微软雅黑" panose="020B0503020204020204" pitchFamily="34" charset="-122"/>
                          <a:ea typeface="微软雅黑" panose="020B0503020204020204" pitchFamily="34" charset="-122"/>
                        </a:rPr>
                        <a:t>88.4</a:t>
                      </a:r>
                      <a:endParaRPr lang="zh-CN" altLang="en-US"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dirty="0" smtClean="0">
                          <a:latin typeface="微软雅黑" panose="020B0503020204020204" pitchFamily="34" charset="-122"/>
                          <a:ea typeface="微软雅黑" panose="020B0503020204020204" pitchFamily="34" charset="-122"/>
                        </a:rPr>
                        <a:t>弯拉应变</a:t>
                      </a:r>
                      <a:r>
                        <a:rPr lang="zh-CN" altLang="zh-CN" sz="1800" kern="1200" dirty="0" smtClean="0">
                          <a:solidFill>
                            <a:schemeClr val="dk1"/>
                          </a:solidFill>
                          <a:latin typeface="微软雅黑" panose="020B0503020204020204" pitchFamily="34" charset="-122"/>
                          <a:ea typeface="微软雅黑" panose="020B0503020204020204" pitchFamily="34" charset="-122"/>
                          <a:cs typeface="+mn-cs"/>
                        </a:rPr>
                        <a:t>（με）</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r>
                        <a:rPr lang="en-US" altLang="zh-CN" dirty="0" smtClean="0">
                          <a:latin typeface="微软雅黑" panose="020B0503020204020204" pitchFamily="34" charset="-122"/>
                          <a:ea typeface="微软雅黑" panose="020B0503020204020204" pitchFamily="34" charset="-122"/>
                        </a:rPr>
                        <a:t>3562</a:t>
                      </a:r>
                      <a:endParaRPr lang="zh-CN" altLang="en-US" dirty="0">
                        <a:latin typeface="微软雅黑" panose="020B0503020204020204" pitchFamily="34" charset="-122"/>
                        <a:ea typeface="微软雅黑" panose="020B0503020204020204" pitchFamily="34" charset="-122"/>
                      </a:endParaRPr>
                    </a:p>
                  </a:txBody>
                  <a:tcPr/>
                </a:tc>
              </a:tr>
            </a:tbl>
          </a:graphicData>
        </a:graphic>
      </p:graphicFrame>
      <p:grpSp>
        <p:nvGrpSpPr>
          <p:cNvPr id="15" name="组合 14"/>
          <p:cNvGrpSpPr/>
          <p:nvPr/>
        </p:nvGrpSpPr>
        <p:grpSpPr>
          <a:xfrm>
            <a:off x="5638800" y="2514600"/>
            <a:ext cx="1981200" cy="533400"/>
            <a:chOff x="685800" y="2438400"/>
            <a:chExt cx="3402531" cy="3581401"/>
          </a:xfrm>
        </p:grpSpPr>
        <p:sp>
          <p:nvSpPr>
            <p:cNvPr id="16" name="AutoShape 5"/>
            <p:cNvSpPr>
              <a:spLocks noChangeArrowheads="1"/>
            </p:cNvSpPr>
            <p:nvPr/>
          </p:nvSpPr>
          <p:spPr bwMode="gray">
            <a:xfrm>
              <a:off x="685800" y="2438401"/>
              <a:ext cx="3363524" cy="3581400"/>
            </a:xfrm>
            <a:prstGeom prst="roundRect">
              <a:avLst>
                <a:gd name="adj" fmla="val 16667"/>
              </a:avLst>
            </a:prstGeom>
            <a:solidFill>
              <a:schemeClr val="accent1"/>
            </a:solidFill>
            <a:ln w="38100">
              <a:solidFill>
                <a:schemeClr val="bg1"/>
              </a:solidFill>
              <a:round/>
            </a:ln>
            <a:effectLst>
              <a:outerShdw dist="107763" dir="2700000" algn="ctr" rotWithShape="0">
                <a:srgbClr val="808080">
                  <a:alpha val="50000"/>
                </a:srgbClr>
              </a:outerShdw>
            </a:effectLst>
          </p:spPr>
          <p:txBody>
            <a:bodyPr wrap="none" anchor="ctr"/>
            <a:lstStyle/>
            <a:p>
              <a:endParaRPr lang="zh-CN" altLang="en-US"/>
            </a:p>
          </p:txBody>
        </p:sp>
        <p:sp>
          <p:nvSpPr>
            <p:cNvPr id="17" name="AutoShape 6"/>
            <p:cNvSpPr>
              <a:spLocks noChangeArrowheads="1"/>
            </p:cNvSpPr>
            <p:nvPr/>
          </p:nvSpPr>
          <p:spPr bwMode="gray">
            <a:xfrm>
              <a:off x="837824" y="2438400"/>
              <a:ext cx="3056309" cy="644982"/>
            </a:xfrm>
            <a:prstGeom prst="roundRect">
              <a:avLst>
                <a:gd name="adj" fmla="val 50000"/>
              </a:avLst>
            </a:prstGeom>
            <a:gradFill rotWithShape="1">
              <a:gsLst>
                <a:gs pos="0">
                  <a:schemeClr val="bg1"/>
                </a:gs>
                <a:gs pos="100000">
                  <a:schemeClr val="accent1"/>
                </a:gs>
              </a:gsLst>
              <a:lin ang="5400000" scaled="1"/>
            </a:gradFill>
            <a:ln w="9525">
              <a:noFill/>
              <a:round/>
            </a:ln>
            <a:effectLst/>
          </p:spPr>
          <p:txBody>
            <a:bodyPr wrap="none" anchor="ctr"/>
            <a:lstStyle/>
            <a:p>
              <a:endParaRPr lang="zh-CN" altLang="en-US"/>
            </a:p>
          </p:txBody>
        </p:sp>
        <p:sp>
          <p:nvSpPr>
            <p:cNvPr id="18" name="矩形 17"/>
            <p:cNvSpPr/>
            <p:nvPr/>
          </p:nvSpPr>
          <p:spPr>
            <a:xfrm>
              <a:off x="759194" y="2753638"/>
              <a:ext cx="3329137" cy="2386806"/>
            </a:xfrm>
            <a:prstGeom prst="rect">
              <a:avLst/>
            </a:prstGeom>
          </p:spPr>
          <p:txBody>
            <a:bodyPr wrap="square">
              <a:spAutoFit/>
            </a:bodyPr>
            <a:lstStyle/>
            <a:p>
              <a:pPr marL="342900" indent="-342900">
                <a:lnSpc>
                  <a:spcPct val="150000"/>
                </a:lnSpc>
              </a:pPr>
              <a:r>
                <a:rPr lang="zh-CN" altLang="en-US" dirty="0" smtClean="0">
                  <a:solidFill>
                    <a:schemeClr val="tx2"/>
                  </a:solidFill>
                  <a:latin typeface="微软雅黑" panose="020B0503020204020204" pitchFamily="34" charset="-122"/>
                  <a:ea typeface="微软雅黑" panose="020B0503020204020204" pitchFamily="34" charset="-122"/>
                </a:rPr>
                <a:t>均符合技术要求</a:t>
              </a:r>
              <a:endParaRPr lang="zh-CN" altLang="en-US" dirty="0" smtClean="0">
                <a:solidFill>
                  <a:schemeClr val="tx2"/>
                </a:solidFill>
                <a:latin typeface="微软雅黑" panose="020B0503020204020204" pitchFamily="34" charset="-122"/>
                <a:ea typeface="微软雅黑" panose="020B0503020204020204" pitchFamily="34" charset="-122"/>
              </a:endParaRPr>
            </a:p>
          </p:txBody>
        </p:sp>
      </p:grpSp>
      <p:sp>
        <p:nvSpPr>
          <p:cNvPr id="12"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914400" y="2362200"/>
          <a:ext cx="5508625" cy="1386840"/>
        </p:xfrm>
        <a:graphic>
          <a:graphicData uri="http://schemas.openxmlformats.org/drawingml/2006/table">
            <a:tbl>
              <a:tblPr>
                <a:tableStyleId>{3C2FFA5D-87B4-456A-9821-1D502468CF0F}</a:tableStyleId>
              </a:tblPr>
              <a:tblGrid>
                <a:gridCol w="906145"/>
                <a:gridCol w="723900"/>
                <a:gridCol w="810260"/>
                <a:gridCol w="723900"/>
                <a:gridCol w="810260"/>
                <a:gridCol w="723900"/>
                <a:gridCol w="810260"/>
              </a:tblGrid>
              <a:tr h="0">
                <a:tc>
                  <a:txBody>
                    <a:bodyPr/>
                    <a:lstStyle/>
                    <a:p>
                      <a:pPr algn="ctr">
                        <a:lnSpc>
                          <a:spcPct val="130000"/>
                        </a:lnSpc>
                        <a:spcAft>
                          <a:spcPts val="0"/>
                        </a:spcAft>
                      </a:pPr>
                      <a:endParaRPr lang="en-US" sz="1400"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1</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2</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3</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4</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5</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zh-CN" sz="1400" kern="100"/>
                        <a:t>平均值</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r h="0">
                <a:tc>
                  <a:txBody>
                    <a:bodyPr/>
                    <a:lstStyle/>
                    <a:p>
                      <a:pPr algn="ctr">
                        <a:lnSpc>
                          <a:spcPct val="130000"/>
                        </a:lnSpc>
                        <a:spcAft>
                          <a:spcPts val="0"/>
                        </a:spcAft>
                      </a:pPr>
                      <a:r>
                        <a:rPr lang="zh-CN" sz="1400" kern="100" dirty="0"/>
                        <a:t>试验路段</a:t>
                      </a:r>
                      <a:endParaRPr lang="zh-CN" sz="1400" kern="100" dirty="0"/>
                    </a:p>
                    <a:p>
                      <a:pPr algn="ctr">
                        <a:lnSpc>
                          <a:spcPct val="130000"/>
                        </a:lnSpc>
                        <a:spcAft>
                          <a:spcPts val="0"/>
                        </a:spcAft>
                      </a:pPr>
                      <a:r>
                        <a:rPr lang="zh-CN" sz="1400" kern="100" dirty="0"/>
                        <a:t>路面温度</a:t>
                      </a:r>
                      <a:endParaRPr lang="zh-CN" sz="1400"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3.4</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3.7</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3.6</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3.5</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3.3</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3.5</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r h="0">
                <a:tc>
                  <a:txBody>
                    <a:bodyPr/>
                    <a:lstStyle/>
                    <a:p>
                      <a:pPr algn="ctr">
                        <a:lnSpc>
                          <a:spcPct val="130000"/>
                        </a:lnSpc>
                        <a:spcAft>
                          <a:spcPts val="0"/>
                        </a:spcAft>
                      </a:pPr>
                      <a:r>
                        <a:rPr lang="zh-CN" sz="1400" kern="100"/>
                        <a:t>其它路段</a:t>
                      </a:r>
                      <a:endParaRPr lang="zh-CN" sz="1400" kern="100"/>
                    </a:p>
                    <a:p>
                      <a:pPr algn="ctr">
                        <a:lnSpc>
                          <a:spcPct val="130000"/>
                        </a:lnSpc>
                        <a:spcAft>
                          <a:spcPts val="0"/>
                        </a:spcAft>
                      </a:pPr>
                      <a:r>
                        <a:rPr lang="zh-CN" sz="1400" kern="100"/>
                        <a:t>路面温度</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a:t>-1.2</a:t>
                      </a:r>
                      <a:r>
                        <a:rPr lang="zh-CN" sz="1400" kern="100" dirty="0"/>
                        <a:t>℃</a:t>
                      </a:r>
                      <a:endParaRPr lang="zh-CN" sz="1400"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-2.6</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-1.1</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-2.0</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-2.3</a:t>
                      </a:r>
                      <a:r>
                        <a:rPr lang="zh-CN" sz="1400" kern="100"/>
                        <a:t>℃</a:t>
                      </a:r>
                      <a:endParaRPr lang="zh-CN" sz="1400" kern="10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a:t>-1.8</a:t>
                      </a:r>
                      <a:r>
                        <a:rPr lang="zh-CN" sz="1400" kern="100" dirty="0"/>
                        <a:t>℃</a:t>
                      </a:r>
                      <a:endParaRPr lang="zh-CN" sz="1400" kern="100" dirty="0">
                        <a:latin typeface="微软雅黑" panose="020B0503020204020204" pitchFamily="34" charset="-122"/>
                        <a:ea typeface="微软雅黑" panose="020B0503020204020204" pitchFamily="34" charset="-122"/>
                        <a:cs typeface="Times New Roman" panose="02020603050405020304"/>
                      </a:endParaRPr>
                    </a:p>
                  </a:txBody>
                  <a:tcPr marL="68580" marR="68580" marT="0" marB="0" anchor="ctr"/>
                </a:tc>
              </a:tr>
            </a:tbl>
          </a:graphicData>
        </a:graphic>
      </p:graphicFrame>
      <p:sp>
        <p:nvSpPr>
          <p:cNvPr id="6" name="Text Box 19"/>
          <p:cNvSpPr txBox="1">
            <a:spLocks noChangeArrowheads="1"/>
          </p:cNvSpPr>
          <p:nvPr/>
        </p:nvSpPr>
        <p:spPr bwMode="auto">
          <a:xfrm>
            <a:off x="1524000" y="2023646"/>
            <a:ext cx="4114800" cy="338554"/>
          </a:xfrm>
          <a:prstGeom prst="rect">
            <a:avLst/>
          </a:prstGeom>
          <a:noFill/>
          <a:ln w="9525" algn="ctr">
            <a:noFill/>
            <a:miter lim="800000"/>
          </a:ln>
          <a:effectLst/>
        </p:spPr>
        <p:txBody>
          <a:bodyPr wrap="square">
            <a:spAutoFit/>
          </a:bodyPr>
          <a:lstStyle/>
          <a:p>
            <a:pPr algn="ctr" eaLnBrk="0" hangingPunct="0"/>
            <a:r>
              <a:rPr lang="zh-CN" altLang="zh-CN" sz="1600" b="1" dirty="0" smtClean="0">
                <a:latin typeface="微软雅黑" panose="020B0503020204020204" pitchFamily="34" charset="-122"/>
                <a:ea typeface="微软雅黑" panose="020B0503020204020204" pitchFamily="34" charset="-122"/>
              </a:rPr>
              <a:t>红外温测仪测路面温度</a:t>
            </a:r>
            <a:endParaRPr lang="en-US" altLang="zh-CN" sz="1600" b="1" dirty="0">
              <a:solidFill>
                <a:srgbClr val="3333FF"/>
              </a:solidFill>
              <a:latin typeface="微软雅黑" panose="020B0503020204020204" pitchFamily="34" charset="-122"/>
              <a:ea typeface="微软雅黑" panose="020B0503020204020204" pitchFamily="34" charset="-122"/>
            </a:endParaRPr>
          </a:p>
        </p:txBody>
      </p:sp>
      <p:graphicFrame>
        <p:nvGraphicFramePr>
          <p:cNvPr id="7" name="表格 6"/>
          <p:cNvGraphicFramePr>
            <a:graphicFrameLocks noGrp="1"/>
          </p:cNvGraphicFramePr>
          <p:nvPr/>
        </p:nvGraphicFramePr>
        <p:xfrm>
          <a:off x="914400" y="4419600"/>
          <a:ext cx="5411470" cy="914400"/>
        </p:xfrm>
        <a:graphic>
          <a:graphicData uri="http://schemas.openxmlformats.org/drawingml/2006/table">
            <a:tbl>
              <a:tblPr>
                <a:tableStyleId>{3C2FFA5D-87B4-456A-9821-1D502468CF0F}</a:tableStyleId>
              </a:tblPr>
              <a:tblGrid>
                <a:gridCol w="1083310"/>
                <a:gridCol w="1093470"/>
                <a:gridCol w="1094105"/>
                <a:gridCol w="1094105"/>
                <a:gridCol w="1046480"/>
              </a:tblGrid>
              <a:tr h="0">
                <a:tc>
                  <a:txBody>
                    <a:bodyPr/>
                    <a:lstStyle/>
                    <a:p>
                      <a:pPr algn="ctr">
                        <a:lnSpc>
                          <a:spcPct val="130000"/>
                        </a:lnSpc>
                        <a:spcAft>
                          <a:spcPts val="0"/>
                        </a:spcAft>
                      </a:pPr>
                      <a:endParaRPr lang="en-US"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1</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2</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a:t>3</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zh-CN" sz="1400" kern="100"/>
                        <a:t>平均值</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r>
              <a:tr h="332232">
                <a:tc>
                  <a:txBody>
                    <a:bodyPr/>
                    <a:lstStyle/>
                    <a:p>
                      <a:pPr algn="ctr">
                        <a:lnSpc>
                          <a:spcPct val="130000"/>
                        </a:lnSpc>
                        <a:spcAft>
                          <a:spcPts val="0"/>
                        </a:spcAft>
                      </a:pPr>
                      <a:r>
                        <a:rPr lang="zh-CN" sz="1400" kern="100"/>
                        <a:t>试验段路面</a:t>
                      </a:r>
                      <a:endParaRPr lang="zh-CN" sz="1400" kern="10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smtClean="0"/>
                        <a:t>5m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smtClean="0"/>
                        <a:t>5.5m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smtClean="0"/>
                        <a:t>4.6m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smtClean="0"/>
                        <a:t>5m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r>
              <a:tr h="304800">
                <a:tc>
                  <a:txBody>
                    <a:bodyPr/>
                    <a:lstStyle/>
                    <a:p>
                      <a:pPr algn="ctr">
                        <a:lnSpc>
                          <a:spcPct val="130000"/>
                        </a:lnSpc>
                        <a:spcAft>
                          <a:spcPts val="0"/>
                        </a:spcAft>
                      </a:pPr>
                      <a:r>
                        <a:rPr lang="zh-CN" sz="1400" kern="100" dirty="0"/>
                        <a:t>其它段路面</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smtClean="0"/>
                        <a:t>8.7m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smtClean="0"/>
                        <a:t>9m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smtClean="0"/>
                        <a:t>9.2m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c>
                  <a:txBody>
                    <a:bodyPr/>
                    <a:lstStyle/>
                    <a:p>
                      <a:pPr algn="ctr">
                        <a:lnSpc>
                          <a:spcPct val="130000"/>
                        </a:lnSpc>
                        <a:spcAft>
                          <a:spcPts val="0"/>
                        </a:spcAft>
                      </a:pPr>
                      <a:r>
                        <a:rPr lang="en-US" sz="1400" kern="100" dirty="0" smtClean="0"/>
                        <a:t>9m</a:t>
                      </a:r>
                      <a:endParaRPr lang="zh-CN" sz="1400" kern="100" dirty="0">
                        <a:latin typeface="Times New Roman" panose="02020603050405020304"/>
                        <a:ea typeface="宋体" panose="02010600030101010101" pitchFamily="2" charset="-122"/>
                        <a:cs typeface="Times New Roman" panose="02020603050405020304"/>
                      </a:endParaRPr>
                    </a:p>
                  </a:txBody>
                  <a:tcPr marL="68580" marR="68580" marT="0" marB="0" anchor="ctr"/>
                </a:tc>
              </a:tr>
            </a:tbl>
          </a:graphicData>
        </a:graphic>
      </p:graphicFrame>
      <p:sp>
        <p:nvSpPr>
          <p:cNvPr id="8" name="Text Box 19"/>
          <p:cNvSpPr txBox="1">
            <a:spLocks noChangeArrowheads="1"/>
          </p:cNvSpPr>
          <p:nvPr/>
        </p:nvSpPr>
        <p:spPr bwMode="auto">
          <a:xfrm>
            <a:off x="1447800" y="3962400"/>
            <a:ext cx="4114800" cy="338554"/>
          </a:xfrm>
          <a:prstGeom prst="rect">
            <a:avLst/>
          </a:prstGeom>
          <a:noFill/>
          <a:ln w="9525" algn="ctr">
            <a:noFill/>
            <a:miter lim="800000"/>
          </a:ln>
          <a:effectLst/>
        </p:spPr>
        <p:txBody>
          <a:bodyPr wrap="square">
            <a:spAutoFit/>
          </a:bodyPr>
          <a:lstStyle/>
          <a:p>
            <a:pPr algn="ctr" eaLnBrk="0" hangingPunct="0"/>
            <a:r>
              <a:rPr lang="zh-CN" altLang="zh-CN" sz="1600" b="1" dirty="0" smtClean="0">
                <a:latin typeface="微软雅黑" panose="020B0503020204020204" pitchFamily="34" charset="-122"/>
                <a:ea typeface="微软雅黑" panose="020B0503020204020204" pitchFamily="34" charset="-122"/>
              </a:rPr>
              <a:t>刹车距离测试</a:t>
            </a:r>
            <a:endParaRPr lang="en-US" altLang="zh-CN" sz="1600" b="1" dirty="0">
              <a:solidFill>
                <a:srgbClr val="3333FF"/>
              </a:solidFill>
              <a:latin typeface="微软雅黑" panose="020B0503020204020204" pitchFamily="34" charset="-122"/>
              <a:ea typeface="微软雅黑" panose="020B0503020204020204" pitchFamily="34" charset="-122"/>
            </a:endParaRPr>
          </a:p>
        </p:txBody>
      </p:sp>
      <p:sp>
        <p:nvSpPr>
          <p:cNvPr id="9" name="AutoShape 52"/>
          <p:cNvSpPr>
            <a:spLocks noChangeArrowheads="1"/>
          </p:cNvSpPr>
          <p:nvPr/>
        </p:nvSpPr>
        <p:spPr bwMode="auto">
          <a:xfrm>
            <a:off x="6858000" y="4038600"/>
            <a:ext cx="1676400" cy="990600"/>
          </a:xfrm>
          <a:prstGeom prst="wedgeRectCallout">
            <a:avLst>
              <a:gd name="adj1" fmla="val -35299"/>
              <a:gd name="adj2" fmla="val 80736"/>
            </a:avLst>
          </a:prstGeom>
          <a:noFill/>
          <a:ln w="38100">
            <a:solidFill>
              <a:schemeClr val="tx1"/>
            </a:solidFill>
            <a:miter lim="800000"/>
          </a:ln>
          <a:effectLst>
            <a:outerShdw dist="63500" dir="3187806" algn="ctr" rotWithShape="0">
              <a:schemeClr val="bg2">
                <a:alpha val="50000"/>
              </a:schemeClr>
            </a:outerShdw>
          </a:effectLst>
        </p:spPr>
        <p:txBody>
          <a:bodyPr/>
          <a:lstStyle/>
          <a:p>
            <a:pPr algn="ctr">
              <a:defRPr/>
            </a:pPr>
            <a:endParaRPr lang="zh-CN" altLang="en-US">
              <a:ea typeface="宋体" panose="02010600030101010101" pitchFamily="2" charset="-122"/>
            </a:endParaRPr>
          </a:p>
        </p:txBody>
      </p:sp>
      <p:sp>
        <p:nvSpPr>
          <p:cNvPr id="10" name="Text Box 40"/>
          <p:cNvSpPr txBox="1">
            <a:spLocks noChangeArrowheads="1"/>
          </p:cNvSpPr>
          <p:nvPr/>
        </p:nvSpPr>
        <p:spPr bwMode="gray">
          <a:xfrm>
            <a:off x="7010400" y="2057400"/>
            <a:ext cx="1425390" cy="898964"/>
          </a:xfrm>
          <a:prstGeom prst="rect">
            <a:avLst/>
          </a:prstGeom>
          <a:noFill/>
          <a:ln w="9525" algn="ctr">
            <a:noFill/>
            <a:miter lim="800000"/>
          </a:ln>
        </p:spPr>
        <p:txBody>
          <a:bodyPr wrap="none">
            <a:spAutoFit/>
          </a:bodyPr>
          <a:lstStyle/>
          <a:p>
            <a:pPr algn="ctr" eaLnBrk="0" hangingPunct="0">
              <a:lnSpc>
                <a:spcPct val="114000"/>
              </a:lnSpc>
            </a:pPr>
            <a:r>
              <a:rPr lang="zh-CN" altLang="en-US" sz="1600" b="1" dirty="0" smtClean="0">
                <a:solidFill>
                  <a:srgbClr val="FF0000"/>
                </a:solidFill>
                <a:latin typeface="幼圆" panose="02010509060101010101" pitchFamily="49" charset="-122"/>
                <a:ea typeface="幼圆" panose="02010509060101010101" pitchFamily="49" charset="-122"/>
              </a:rPr>
              <a:t>试验段</a:t>
            </a:r>
            <a:endParaRPr lang="en-US" altLang="zh-CN" sz="1600" b="1" dirty="0" smtClean="0">
              <a:solidFill>
                <a:srgbClr val="FF0000"/>
              </a:solidFill>
              <a:latin typeface="幼圆" panose="02010509060101010101" pitchFamily="49" charset="-122"/>
              <a:ea typeface="幼圆" panose="02010509060101010101" pitchFamily="49" charset="-122"/>
            </a:endParaRPr>
          </a:p>
          <a:p>
            <a:pPr algn="ctr" eaLnBrk="0" hangingPunct="0">
              <a:lnSpc>
                <a:spcPct val="114000"/>
              </a:lnSpc>
            </a:pPr>
            <a:r>
              <a:rPr lang="zh-CN" altLang="en-US" sz="1600" b="1" dirty="0" smtClean="0">
                <a:solidFill>
                  <a:srgbClr val="FF0000"/>
                </a:solidFill>
                <a:latin typeface="幼圆" panose="02010509060101010101" pitchFamily="49" charset="-122"/>
                <a:ea typeface="幼圆" panose="02010509060101010101" pitchFamily="49" charset="-122"/>
              </a:rPr>
              <a:t>路面温度较高</a:t>
            </a:r>
            <a:endParaRPr lang="en-US" altLang="zh-CN" sz="1600" b="1" dirty="0" smtClean="0">
              <a:solidFill>
                <a:srgbClr val="FF0000"/>
              </a:solidFill>
              <a:latin typeface="幼圆" panose="02010509060101010101" pitchFamily="49" charset="-122"/>
              <a:ea typeface="幼圆" panose="02010509060101010101" pitchFamily="49" charset="-122"/>
            </a:endParaRPr>
          </a:p>
          <a:p>
            <a:pPr algn="ctr" eaLnBrk="0" hangingPunct="0">
              <a:lnSpc>
                <a:spcPct val="114000"/>
              </a:lnSpc>
            </a:pPr>
            <a:r>
              <a:rPr lang="zh-CN" altLang="en-US" sz="1600" b="1" dirty="0" smtClean="0">
                <a:solidFill>
                  <a:srgbClr val="FF0000"/>
                </a:solidFill>
                <a:latin typeface="幼圆" panose="02010509060101010101" pitchFamily="49" charset="-122"/>
                <a:ea typeface="幼圆" panose="02010509060101010101" pitchFamily="49" charset="-122"/>
              </a:rPr>
              <a:t>不易结冰</a:t>
            </a:r>
            <a:endParaRPr lang="en-US" altLang="zh-CN" sz="1600" b="1" dirty="0" smtClean="0">
              <a:solidFill>
                <a:srgbClr val="FF0000"/>
              </a:solidFill>
              <a:latin typeface="幼圆" panose="02010509060101010101" pitchFamily="49" charset="-122"/>
              <a:ea typeface="幼圆" panose="02010509060101010101" pitchFamily="49" charset="-122"/>
            </a:endParaRPr>
          </a:p>
        </p:txBody>
      </p:sp>
      <p:sp>
        <p:nvSpPr>
          <p:cNvPr id="11" name="AutoShape 52"/>
          <p:cNvSpPr>
            <a:spLocks noChangeArrowheads="1"/>
          </p:cNvSpPr>
          <p:nvPr/>
        </p:nvSpPr>
        <p:spPr bwMode="auto">
          <a:xfrm>
            <a:off x="6934200" y="2057400"/>
            <a:ext cx="1676400" cy="990600"/>
          </a:xfrm>
          <a:prstGeom prst="wedgeRectCallout">
            <a:avLst>
              <a:gd name="adj1" fmla="val -35299"/>
              <a:gd name="adj2" fmla="val 80736"/>
            </a:avLst>
          </a:prstGeom>
          <a:noFill/>
          <a:ln w="38100">
            <a:solidFill>
              <a:schemeClr val="tx1"/>
            </a:solidFill>
            <a:miter lim="800000"/>
          </a:ln>
          <a:effectLst>
            <a:outerShdw dist="63500" dir="3187806" algn="ctr" rotWithShape="0">
              <a:schemeClr val="bg2">
                <a:alpha val="50000"/>
              </a:schemeClr>
            </a:outerShdw>
          </a:effectLst>
        </p:spPr>
        <p:txBody>
          <a:bodyPr/>
          <a:lstStyle/>
          <a:p>
            <a:pPr algn="ctr">
              <a:defRPr/>
            </a:pPr>
            <a:endParaRPr lang="zh-CN" altLang="en-US">
              <a:ea typeface="宋体" panose="02010600030101010101" pitchFamily="2" charset="-122"/>
            </a:endParaRPr>
          </a:p>
        </p:txBody>
      </p:sp>
      <p:sp>
        <p:nvSpPr>
          <p:cNvPr id="12" name="Text Box 40"/>
          <p:cNvSpPr txBox="1">
            <a:spLocks noChangeArrowheads="1"/>
          </p:cNvSpPr>
          <p:nvPr/>
        </p:nvSpPr>
        <p:spPr bwMode="gray">
          <a:xfrm>
            <a:off x="6961393" y="4191000"/>
            <a:ext cx="1425391" cy="732508"/>
          </a:xfrm>
          <a:prstGeom prst="rect">
            <a:avLst/>
          </a:prstGeom>
          <a:noFill/>
          <a:ln w="9525" algn="ctr">
            <a:noFill/>
            <a:miter lim="800000"/>
          </a:ln>
        </p:spPr>
        <p:txBody>
          <a:bodyPr wrap="none">
            <a:spAutoFit/>
          </a:bodyPr>
          <a:lstStyle/>
          <a:p>
            <a:pPr algn="ctr" eaLnBrk="0" hangingPunct="0">
              <a:lnSpc>
                <a:spcPct val="130000"/>
              </a:lnSpc>
            </a:pPr>
            <a:r>
              <a:rPr lang="zh-CN" altLang="en-US" sz="1600" b="1" dirty="0" smtClean="0">
                <a:solidFill>
                  <a:srgbClr val="FF0000"/>
                </a:solidFill>
                <a:latin typeface="幼圆" panose="02010509060101010101" pitchFamily="49" charset="-122"/>
                <a:ea typeface="幼圆" panose="02010509060101010101" pitchFamily="49" charset="-122"/>
              </a:rPr>
              <a:t>试验段</a:t>
            </a:r>
            <a:endParaRPr lang="en-US" altLang="zh-CN" sz="1600" b="1" dirty="0" smtClean="0">
              <a:solidFill>
                <a:srgbClr val="FF0000"/>
              </a:solidFill>
              <a:latin typeface="幼圆" panose="02010509060101010101" pitchFamily="49" charset="-122"/>
              <a:ea typeface="幼圆" panose="02010509060101010101" pitchFamily="49" charset="-122"/>
            </a:endParaRPr>
          </a:p>
          <a:p>
            <a:pPr algn="ctr" eaLnBrk="0" hangingPunct="0">
              <a:lnSpc>
                <a:spcPct val="130000"/>
              </a:lnSpc>
            </a:pPr>
            <a:r>
              <a:rPr lang="zh-CN" altLang="en-US" sz="1600" b="1" dirty="0" smtClean="0">
                <a:solidFill>
                  <a:srgbClr val="FF0000"/>
                </a:solidFill>
                <a:latin typeface="幼圆" panose="02010509060101010101" pitchFamily="49" charset="-122"/>
                <a:ea typeface="幼圆" panose="02010509060101010101" pitchFamily="49" charset="-122"/>
              </a:rPr>
              <a:t>刹车距离更短</a:t>
            </a:r>
            <a:endParaRPr lang="en-US" altLang="zh-CN" sz="1600" b="1" dirty="0" smtClean="0">
              <a:solidFill>
                <a:srgbClr val="FF0000"/>
              </a:solidFill>
              <a:latin typeface="幼圆" panose="02010509060101010101" pitchFamily="49" charset="-122"/>
              <a:ea typeface="幼圆" panose="02010509060101010101" pitchFamily="49" charset="-122"/>
            </a:endParaRPr>
          </a:p>
        </p:txBody>
      </p:sp>
      <p:sp>
        <p:nvSpPr>
          <p:cNvPr id="14" name="圆角矩形 13"/>
          <p:cNvSpPr/>
          <p:nvPr/>
        </p:nvSpPr>
        <p:spPr>
          <a:xfrm>
            <a:off x="838200" y="5486400"/>
            <a:ext cx="7696200" cy="1295400"/>
          </a:xfrm>
          <a:prstGeom prst="round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r>
              <a:rPr lang="zh-CN" altLang="en-US" sz="2400" dirty="0" smtClean="0">
                <a:solidFill>
                  <a:schemeClr val="tx1"/>
                </a:solidFill>
                <a:latin typeface="微软雅黑" panose="020B0503020204020204" pitchFamily="34" charset="-122"/>
                <a:ea typeface="微软雅黑" panose="020B0503020204020204" pitchFamily="34" charset="-122"/>
              </a:rPr>
              <a:t> </a:t>
            </a:r>
            <a:r>
              <a:rPr lang="zh-CN" altLang="en-US" sz="2200" dirty="0" smtClean="0">
                <a:solidFill>
                  <a:schemeClr val="tx1"/>
                </a:solidFill>
                <a:latin typeface="微软雅黑" panose="020B0503020204020204" pitchFamily="34" charset="-122"/>
                <a:ea typeface="微软雅黑" panose="020B0503020204020204" pitchFamily="34" charset="-122"/>
              </a:rPr>
              <a:t>抗凝冰路面起到了降低路面冰点、提高抗滑性能的作用。</a:t>
            </a:r>
            <a:endParaRPr lang="en-US" altLang="zh-CN" sz="2200" dirty="0" smtClean="0">
              <a:solidFill>
                <a:schemeClr val="tx1"/>
              </a:solidFill>
              <a:latin typeface="微软雅黑" panose="020B0503020204020204" pitchFamily="34" charset="-122"/>
              <a:ea typeface="微软雅黑" panose="020B0503020204020204" pitchFamily="34" charset="-122"/>
            </a:endParaRPr>
          </a:p>
          <a:p>
            <a:pPr algn="just">
              <a:lnSpc>
                <a:spcPct val="130000"/>
              </a:lnSpc>
            </a:pPr>
            <a:r>
              <a:rPr lang="zh-CN" altLang="en-US" sz="2200" dirty="0" smtClean="0">
                <a:solidFill>
                  <a:schemeClr val="tx1"/>
                </a:solidFill>
                <a:latin typeface="微软雅黑" panose="020B0503020204020204" pitchFamily="34" charset="-122"/>
                <a:ea typeface="微软雅黑" panose="020B0503020204020204" pitchFamily="34" charset="-122"/>
              </a:rPr>
              <a:t>（摩擦、构造深度、渗水均满足要求）。</a:t>
            </a:r>
            <a:endParaRPr lang="zh-CN" altLang="en-US" sz="2200" dirty="0">
              <a:solidFill>
                <a:schemeClr val="tx1"/>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685800" y="1905000"/>
            <a:ext cx="8153400" cy="4876800"/>
            <a:chOff x="838200" y="1371600"/>
            <a:chExt cx="7848600" cy="5029200"/>
          </a:xfrm>
        </p:grpSpPr>
        <p:pic>
          <p:nvPicPr>
            <p:cNvPr id="18" name="图片 17" descr="C:\Documents and Settings\dell\桌面\云南-铺后效果图\QQ图片20141229095449.jpg"/>
            <p:cNvPicPr/>
            <p:nvPr/>
          </p:nvPicPr>
          <p:blipFill>
            <a:blip r:embed="rId1" cstate="print"/>
            <a:srcRect/>
            <a:stretch>
              <a:fillRect/>
            </a:stretch>
          </p:blipFill>
          <p:spPr bwMode="auto">
            <a:xfrm>
              <a:off x="838200" y="1371600"/>
              <a:ext cx="7848600" cy="5029200"/>
            </a:xfrm>
            <a:prstGeom prst="rect">
              <a:avLst/>
            </a:prstGeom>
            <a:noFill/>
            <a:ln w="9525">
              <a:noFill/>
              <a:miter lim="800000"/>
              <a:headEnd/>
              <a:tailEnd/>
            </a:ln>
          </p:spPr>
        </p:pic>
        <p:sp>
          <p:nvSpPr>
            <p:cNvPr id="19" name="Text Box 19"/>
            <p:cNvSpPr txBox="1">
              <a:spLocks noChangeArrowheads="1"/>
            </p:cNvSpPr>
            <p:nvPr/>
          </p:nvSpPr>
          <p:spPr bwMode="auto">
            <a:xfrm>
              <a:off x="2743200" y="5791200"/>
              <a:ext cx="4114800" cy="400110"/>
            </a:xfrm>
            <a:prstGeom prst="rect">
              <a:avLst/>
            </a:prstGeom>
            <a:noFill/>
            <a:ln w="9525" algn="ctr">
              <a:noFill/>
              <a:miter lim="800000"/>
            </a:ln>
            <a:effectLst/>
          </p:spPr>
          <p:txBody>
            <a:bodyPr wrap="square">
              <a:spAutoFit/>
            </a:bodyPr>
            <a:lstStyle/>
            <a:p>
              <a:pPr algn="ctr" eaLnBrk="0" hangingPunct="0"/>
              <a:r>
                <a:rPr lang="zh-CN" altLang="en-US" sz="2000" b="1" dirty="0" smtClean="0">
                  <a:solidFill>
                    <a:srgbClr val="FFFF00"/>
                  </a:solidFill>
                  <a:latin typeface="微软雅黑" panose="020B0503020204020204" pitchFamily="34" charset="-122"/>
                  <a:ea typeface="微软雅黑" panose="020B0503020204020204" pitchFamily="34" charset="-122"/>
                </a:rPr>
                <a:t>铺 筑 效 果 图（</a:t>
              </a:r>
              <a:r>
                <a:rPr lang="en-US" altLang="zh-CN" sz="2000" b="1" dirty="0" smtClean="0">
                  <a:solidFill>
                    <a:srgbClr val="FFFF00"/>
                  </a:solidFill>
                  <a:latin typeface="微软雅黑" panose="020B0503020204020204" pitchFamily="34" charset="-122"/>
                  <a:ea typeface="微软雅黑" panose="020B0503020204020204" pitchFamily="34" charset="-122"/>
                </a:rPr>
                <a:t>2014.11</a:t>
              </a:r>
              <a:r>
                <a:rPr lang="zh-CN" altLang="en-US" sz="2000" b="1" dirty="0" smtClean="0">
                  <a:solidFill>
                    <a:srgbClr val="FFFF00"/>
                  </a:solidFill>
                  <a:latin typeface="微软雅黑" panose="020B0503020204020204" pitchFamily="34" charset="-122"/>
                  <a:ea typeface="微软雅黑" panose="020B0503020204020204" pitchFamily="34" charset="-122"/>
                </a:rPr>
                <a:t>）</a:t>
              </a:r>
              <a:endParaRPr lang="en-US" altLang="zh-CN" sz="2000" b="1" dirty="0">
                <a:solidFill>
                  <a:srgbClr val="FFFF00"/>
                </a:solidFill>
                <a:latin typeface="微软雅黑" panose="020B0503020204020204" pitchFamily="34" charset="-122"/>
                <a:ea typeface="微软雅黑" panose="020B0503020204020204" pitchFamily="34" charset="-122"/>
              </a:endParaRPr>
            </a:p>
          </p:txBody>
        </p:sp>
      </p:grpSp>
      <p:sp>
        <p:nvSpPr>
          <p:cNvPr id="15" name="内容占位符 2"/>
          <p:cNvSpPr txBox="1"/>
          <p:nvPr/>
        </p:nvSpPr>
        <p:spPr>
          <a:xfrm>
            <a:off x="395288" y="14478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1</a:t>
            </a:r>
            <a:r>
              <a:rPr lang="zh-CN" altLang="en-US" sz="2000" b="1" kern="0" dirty="0" smtClean="0">
                <a:latin typeface="黑体" panose="02010609060101010101" pitchFamily="2" charset="-122"/>
                <a:ea typeface="黑体" panose="02010609060101010101" pitchFamily="2" charset="-122"/>
              </a:rPr>
              <a:t>）</a:t>
            </a:r>
            <a:r>
              <a:rPr lang="zh-CN" altLang="zh-CN" sz="2000" b="1" kern="0" dirty="0" smtClean="0">
                <a:latin typeface="黑体" panose="02010609060101010101" pitchFamily="2" charset="-122"/>
                <a:ea typeface="黑体" panose="02010609060101010101" pitchFamily="2" charset="-122"/>
              </a:rPr>
              <a:t>云南省</a:t>
            </a:r>
            <a:r>
              <a:rPr lang="en-US" altLang="zh-CN" sz="2000" b="1" kern="0" dirty="0" smtClean="0">
                <a:latin typeface="黑体" panose="02010609060101010101" pitchFamily="2" charset="-122"/>
                <a:ea typeface="黑体" panose="02010609060101010101" pitchFamily="2" charset="-122"/>
              </a:rPr>
              <a:t>G213</a:t>
            </a:r>
            <a:r>
              <a:rPr lang="zh-CN" altLang="zh-CN" sz="2000" b="1" kern="0" dirty="0" smtClean="0">
                <a:latin typeface="黑体" panose="02010609060101010101" pitchFamily="2" charset="-122"/>
                <a:ea typeface="黑体" panose="02010609060101010101" pitchFamily="2" charset="-122"/>
              </a:rPr>
              <a:t>线昭通至麻柳湾段路面工程</a:t>
            </a:r>
            <a:endParaRPr lang="en-US" altLang="zh-CN" sz="2000" b="1" kern="0" dirty="0" smtClean="0">
              <a:latin typeface="黑体" panose="02010609060101010101" pitchFamily="2" charset="-122"/>
              <a:ea typeface="黑体" panose="02010609060101010101" pitchFamily="2" charset="-122"/>
            </a:endParaRPr>
          </a:p>
        </p:txBody>
      </p:sp>
      <p:sp>
        <p:nvSpPr>
          <p:cNvPr id="20"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E:\2015年\云南凝冰\抗凝冰试验路现场效果\抗凝冰试验路现场效果\IMG_20151215_111411.jpg"/>
          <p:cNvPicPr preferRelativeResize="0">
            <a:picLocks noChangeArrowheads="1"/>
          </p:cNvPicPr>
          <p:nvPr/>
        </p:nvPicPr>
        <p:blipFill>
          <a:blip r:embed="rId1" cstate="print"/>
          <a:srcRect/>
          <a:stretch>
            <a:fillRect/>
          </a:stretch>
        </p:blipFill>
        <p:spPr bwMode="auto">
          <a:xfrm>
            <a:off x="3303731" y="2057432"/>
            <a:ext cx="5572164" cy="4500570"/>
          </a:xfrm>
          <a:prstGeom prst="rect">
            <a:avLst/>
          </a:prstGeom>
          <a:noFill/>
        </p:spPr>
      </p:pic>
      <p:pic>
        <p:nvPicPr>
          <p:cNvPr id="2050" name="Picture 2" descr="E:\2015年\云南凝冰\抗凝冰试验路现场效果\抗凝冰试验路现场效果\IMG_20151215_113654.jpg"/>
          <p:cNvPicPr>
            <a:picLocks noChangeAspect="1" noChangeArrowheads="1"/>
          </p:cNvPicPr>
          <p:nvPr/>
        </p:nvPicPr>
        <p:blipFill>
          <a:blip r:embed="rId2" cstate="print"/>
          <a:srcRect/>
          <a:stretch>
            <a:fillRect/>
          </a:stretch>
        </p:blipFill>
        <p:spPr bwMode="auto">
          <a:xfrm>
            <a:off x="125253" y="1905000"/>
            <a:ext cx="5589747" cy="3138858"/>
          </a:xfrm>
          <a:prstGeom prst="rect">
            <a:avLst/>
          </a:prstGeom>
          <a:noFill/>
        </p:spPr>
      </p:pic>
      <p:sp>
        <p:nvSpPr>
          <p:cNvPr id="5" name="内容占位符 2"/>
          <p:cNvSpPr txBox="1"/>
          <p:nvPr/>
        </p:nvSpPr>
        <p:spPr>
          <a:xfrm>
            <a:off x="395288" y="14478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2</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2015</a:t>
            </a:r>
            <a:r>
              <a:rPr lang="zh-CN" altLang="en-US" sz="2000" b="1" kern="0" dirty="0" smtClean="0">
                <a:latin typeface="黑体" panose="02010609060101010101" pitchFamily="2" charset="-122"/>
                <a:ea typeface="黑体" panose="02010609060101010101" pitchFamily="2" charset="-122"/>
              </a:rPr>
              <a:t>年</a:t>
            </a:r>
            <a:r>
              <a:rPr lang="en-US" altLang="zh-CN" sz="2000" b="1" kern="0" dirty="0" smtClean="0">
                <a:latin typeface="黑体" panose="02010609060101010101" pitchFamily="2" charset="-122"/>
                <a:ea typeface="黑体" panose="02010609060101010101" pitchFamily="2" charset="-122"/>
              </a:rPr>
              <a:t>11</a:t>
            </a:r>
            <a:r>
              <a:rPr lang="zh-CN" altLang="en-US" sz="2000" b="1" kern="0" dirty="0" smtClean="0">
                <a:latin typeface="黑体" panose="02010609060101010101" pitchFamily="2" charset="-122"/>
                <a:ea typeface="黑体" panose="02010609060101010101" pitchFamily="2" charset="-122"/>
              </a:rPr>
              <a:t>月云南昭通二级路试验路跟踪观测</a:t>
            </a:r>
            <a:endParaRPr lang="en-US" altLang="zh-CN" sz="2000" b="1" kern="0" dirty="0" smtClean="0">
              <a:latin typeface="黑体" panose="02010609060101010101" pitchFamily="2" charset="-122"/>
              <a:ea typeface="黑体" panose="02010609060101010101" pitchFamily="2" charset="-122"/>
            </a:endParaRPr>
          </a:p>
        </p:txBody>
      </p:sp>
      <p:sp>
        <p:nvSpPr>
          <p:cNvPr id="6"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内容占位符 2"/>
          <p:cNvSpPr>
            <a:spLocks noGrp="1"/>
          </p:cNvSpPr>
          <p:nvPr>
            <p:ph idx="1"/>
          </p:nvPr>
        </p:nvSpPr>
        <p:spPr>
          <a:xfrm>
            <a:off x="88900" y="1577975"/>
            <a:ext cx="8659813" cy="1165225"/>
          </a:xfrm>
        </p:spPr>
        <p:txBody>
          <a:bodyPr/>
          <a:lstStyle/>
          <a:p>
            <a:pPr eaLnBrk="1" hangingPunct="1">
              <a:lnSpc>
                <a:spcPct val="150000"/>
              </a:lnSpc>
              <a:spcBef>
                <a:spcPts val="600"/>
              </a:spcBef>
              <a:buNone/>
            </a:pPr>
            <a:r>
              <a:rPr lang="en-US" altLang="zh-CN" sz="1600" dirty="0" smtClean="0"/>
              <a:t>             </a:t>
            </a:r>
            <a:r>
              <a:rPr lang="en-US" altLang="zh-CN" sz="1600" b="1" dirty="0" smtClean="0">
                <a:latin typeface="黑体" panose="02010609060101010101" pitchFamily="2" charset="-122"/>
                <a:ea typeface="黑体" panose="02010609060101010101" pitchFamily="2" charset="-122"/>
              </a:rPr>
              <a:t>2008</a:t>
            </a:r>
            <a:r>
              <a:rPr lang="zh-CN" altLang="zh-CN" sz="1600" b="1" dirty="0" smtClean="0">
                <a:latin typeface="黑体" panose="02010609060101010101" pitchFamily="2" charset="-122"/>
                <a:ea typeface="黑体" panose="02010609060101010101" pitchFamily="2" charset="-122"/>
              </a:rPr>
              <a:t>年我国出现五十年一遇的雨雪冰冻灾害</a:t>
            </a:r>
            <a:r>
              <a:rPr lang="zh-CN" altLang="en-US" sz="1600" b="1" dirty="0" smtClean="0">
                <a:latin typeface="黑体" panose="02010609060101010101" pitchFamily="2" charset="-122"/>
                <a:ea typeface="黑体" panose="02010609060101010101" pitchFamily="2" charset="-122"/>
              </a:rPr>
              <a:t>，以及</a:t>
            </a:r>
            <a:r>
              <a:rPr lang="en-US" altLang="zh-CN" sz="1600" b="1" dirty="0" smtClean="0">
                <a:latin typeface="黑体" panose="02010609060101010101" pitchFamily="2" charset="-122"/>
                <a:ea typeface="黑体" panose="02010609060101010101" pitchFamily="2" charset="-122"/>
              </a:rPr>
              <a:t>2016</a:t>
            </a:r>
            <a:r>
              <a:rPr lang="zh-CN" altLang="en-US" sz="1600" b="1" dirty="0" smtClean="0">
                <a:latin typeface="黑体" panose="02010609060101010101" pitchFamily="2" charset="-122"/>
                <a:ea typeface="黑体" panose="02010609060101010101" pitchFamily="2" charset="-122"/>
              </a:rPr>
              <a:t>年</a:t>
            </a:r>
            <a:r>
              <a:rPr lang="en-US" altLang="zh-CN" sz="1600" b="1" dirty="0" smtClean="0">
                <a:latin typeface="黑体" panose="02010609060101010101" pitchFamily="2" charset="-122"/>
                <a:ea typeface="黑体" panose="02010609060101010101" pitchFamily="2" charset="-122"/>
              </a:rPr>
              <a:t>1</a:t>
            </a:r>
            <a:r>
              <a:rPr lang="zh-CN" altLang="en-US" sz="1600" b="1" dirty="0" smtClean="0">
                <a:latin typeface="黑体" panose="02010609060101010101" pitchFamily="2" charset="-122"/>
                <a:ea typeface="黑体" panose="02010609060101010101" pitchFamily="2" charset="-122"/>
              </a:rPr>
              <a:t>月下旬爆发了全国范围的冰雪灾害</a:t>
            </a:r>
            <a:r>
              <a:rPr lang="zh-CN" altLang="zh-CN" sz="1600" b="1" dirty="0" smtClean="0">
                <a:latin typeface="黑体" panose="02010609060101010101" pitchFamily="2" charset="-122"/>
                <a:ea typeface="黑体" panose="02010609060101010101" pitchFamily="2" charset="-122"/>
              </a:rPr>
              <a:t>。</a:t>
            </a:r>
            <a:r>
              <a:rPr lang="zh-CN" altLang="en-US" sz="1600" b="1" dirty="0" smtClean="0">
                <a:latin typeface="黑体" panose="02010609060101010101" pitchFamily="2" charset="-122"/>
                <a:ea typeface="黑体" panose="02010609060101010101" pitchFamily="2" charset="-122"/>
              </a:rPr>
              <a:t>这些</a:t>
            </a:r>
            <a:r>
              <a:rPr lang="zh-CN" altLang="zh-CN" sz="1600" b="1" dirty="0" smtClean="0">
                <a:latin typeface="黑体" panose="02010609060101010101" pitchFamily="2" charset="-122"/>
                <a:ea typeface="黑体" panose="02010609060101010101" pitchFamily="2" charset="-122"/>
              </a:rPr>
              <a:t>突发</a:t>
            </a:r>
            <a:r>
              <a:rPr lang="zh-CN" altLang="en-US" sz="1600" b="1" dirty="0" smtClean="0">
                <a:latin typeface="黑体" panose="02010609060101010101" pitchFamily="2" charset="-122"/>
                <a:ea typeface="黑体" panose="02010609060101010101" pitchFamily="2" charset="-122"/>
              </a:rPr>
              <a:t>性自然</a:t>
            </a:r>
            <a:r>
              <a:rPr lang="zh-CN" altLang="zh-CN" sz="1600" b="1" dirty="0" smtClean="0">
                <a:latin typeface="黑体" panose="02010609060101010101" pitchFamily="2" charset="-122"/>
                <a:ea typeface="黑体" panose="02010609060101010101" pitchFamily="2" charset="-122"/>
              </a:rPr>
              <a:t>事件，</a:t>
            </a:r>
            <a:r>
              <a:rPr lang="zh-CN" altLang="en-US" sz="1600" b="1" dirty="0" smtClean="0">
                <a:latin typeface="黑体" panose="02010609060101010101" pitchFamily="2" charset="-122"/>
                <a:ea typeface="黑体" panose="02010609060101010101" pitchFamily="2" charset="-122"/>
              </a:rPr>
              <a:t>造成</a:t>
            </a:r>
            <a:r>
              <a:rPr lang="zh-CN" altLang="zh-CN" sz="1600" b="1" dirty="0" smtClean="0">
                <a:latin typeface="黑体" panose="02010609060101010101" pitchFamily="2" charset="-122"/>
                <a:ea typeface="黑体" panose="02010609060101010101" pitchFamily="2" charset="-122"/>
              </a:rPr>
              <a:t>我国</a:t>
            </a:r>
            <a:r>
              <a:rPr lang="zh-CN" altLang="en-US" sz="1600" b="1" dirty="0" smtClean="0">
                <a:latin typeface="黑体" panose="02010609060101010101" pitchFamily="2" charset="-122"/>
                <a:ea typeface="黑体" panose="02010609060101010101" pitchFamily="2" charset="-122"/>
              </a:rPr>
              <a:t>现有</a:t>
            </a:r>
            <a:r>
              <a:rPr lang="zh-CN" altLang="zh-CN" sz="1600" b="1" dirty="0" smtClean="0">
                <a:latin typeface="黑体" panose="02010609060101010101" pitchFamily="2" charset="-122"/>
                <a:ea typeface="黑体" panose="02010609060101010101" pitchFamily="2" charset="-122"/>
              </a:rPr>
              <a:t>的公路基础设施严重受损</a:t>
            </a:r>
            <a:r>
              <a:rPr lang="zh-CN" altLang="en-US" sz="1600" b="1" dirty="0" smtClean="0">
                <a:latin typeface="黑体" panose="02010609060101010101" pitchFamily="2" charset="-122"/>
                <a:ea typeface="黑体" panose="02010609060101010101" pitchFamily="2" charset="-122"/>
              </a:rPr>
              <a:t>，削弱道路的通行能力，造成了交通中断和恶性交通事故发生。</a:t>
            </a: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r>
              <a:rPr lang="en-US" altLang="zh-CN" sz="1600" b="1" dirty="0" smtClean="0">
                <a:latin typeface="黑体" panose="02010609060101010101" pitchFamily="2" charset="-122"/>
                <a:ea typeface="黑体" panose="02010609060101010101" pitchFamily="2" charset="-122"/>
              </a:rPr>
              <a:t>       </a:t>
            </a:r>
            <a:r>
              <a:rPr lang="zh-CN" altLang="zh-CN" sz="1600" b="1" dirty="0" smtClean="0">
                <a:latin typeface="黑体" panose="02010609060101010101" pitchFamily="2" charset="-122"/>
                <a:ea typeface="黑体" panose="02010609060101010101" pitchFamily="2" charset="-122"/>
              </a:rPr>
              <a:t>据不完全统计，在这次雨雪冰冻灾害中，</a:t>
            </a:r>
            <a:r>
              <a:rPr lang="zh-CN" altLang="en-US" sz="1600" b="1" dirty="0" smtClean="0">
                <a:latin typeface="黑体" panose="02010609060101010101" pitchFamily="2" charset="-122"/>
                <a:ea typeface="黑体" panose="02010609060101010101" pitchFamily="2" charset="-122"/>
              </a:rPr>
              <a:t>造成</a:t>
            </a:r>
            <a:r>
              <a:rPr lang="zh-CN" altLang="zh-CN" sz="1600" b="1" dirty="0" smtClean="0">
                <a:latin typeface="黑体" panose="02010609060101010101" pitchFamily="2" charset="-122"/>
                <a:ea typeface="黑体" panose="02010609060101010101" pitchFamily="2" charset="-122"/>
              </a:rPr>
              <a:t>直接经济损失</a:t>
            </a:r>
            <a:r>
              <a:rPr lang="en-US" altLang="zh-CN" sz="1600" b="1" dirty="0" smtClean="0">
                <a:latin typeface="黑体" panose="02010609060101010101" pitchFamily="2" charset="-122"/>
                <a:ea typeface="黑体" panose="02010609060101010101" pitchFamily="2" charset="-122"/>
              </a:rPr>
              <a:t>1516.0</a:t>
            </a:r>
            <a:r>
              <a:rPr lang="zh-CN" altLang="zh-CN" sz="1600" b="1" dirty="0" smtClean="0">
                <a:latin typeface="黑体" panose="02010609060101010101" pitchFamily="2" charset="-122"/>
                <a:ea typeface="黑体" panose="02010609060101010101" pitchFamily="2" charset="-122"/>
              </a:rPr>
              <a:t>亿元</a:t>
            </a:r>
            <a:r>
              <a:rPr lang="zh-CN" altLang="en-US" sz="1600" b="1" dirty="0" smtClean="0">
                <a:latin typeface="黑体" panose="02010609060101010101" pitchFamily="2" charset="-122"/>
                <a:ea typeface="黑体" panose="02010609060101010101" pitchFamily="2" charset="-122"/>
              </a:rPr>
              <a:t>、</a:t>
            </a:r>
            <a:r>
              <a:rPr lang="en-US" altLang="zh-CN" sz="1600" b="1" dirty="0" smtClean="0">
                <a:latin typeface="黑体" panose="02010609060101010101" pitchFamily="2" charset="-122"/>
                <a:ea typeface="黑体" panose="02010609060101010101" pitchFamily="2" charset="-122"/>
              </a:rPr>
              <a:t>129</a:t>
            </a:r>
            <a:r>
              <a:rPr lang="zh-CN" altLang="zh-CN" sz="1600" b="1" dirty="0" smtClean="0">
                <a:latin typeface="黑体" panose="02010609060101010101" pitchFamily="2" charset="-122"/>
                <a:ea typeface="黑体" panose="02010609060101010101" pitchFamily="2" charset="-122"/>
              </a:rPr>
              <a:t>人死亡。贵州、湖南、江西等</a:t>
            </a:r>
            <a:r>
              <a:rPr lang="en-US" altLang="zh-CN" sz="1600" b="1" dirty="0" smtClean="0">
                <a:latin typeface="黑体" panose="02010609060101010101" pitchFamily="2" charset="-122"/>
                <a:ea typeface="黑体" panose="02010609060101010101" pitchFamily="2" charset="-122"/>
              </a:rPr>
              <a:t>19</a:t>
            </a:r>
            <a:r>
              <a:rPr lang="zh-CN" altLang="zh-CN" sz="1600" b="1" dirty="0" smtClean="0">
                <a:latin typeface="黑体" panose="02010609060101010101" pitchFamily="2" charset="-122"/>
                <a:ea typeface="黑体" panose="02010609060101010101" pitchFamily="2" charset="-122"/>
              </a:rPr>
              <a:t>个省份直接经济损失达</a:t>
            </a:r>
            <a:r>
              <a:rPr lang="en-US" altLang="zh-CN" sz="1600" b="1" dirty="0" smtClean="0">
                <a:latin typeface="黑体" panose="02010609060101010101" pitchFamily="2" charset="-122"/>
                <a:ea typeface="黑体" panose="02010609060101010101" pitchFamily="2" charset="-122"/>
              </a:rPr>
              <a:t>573</a:t>
            </a:r>
            <a:r>
              <a:rPr lang="zh-CN" altLang="zh-CN" sz="1600" b="1" dirty="0" smtClean="0">
                <a:latin typeface="黑体" panose="02010609060101010101" pitchFamily="2" charset="-122"/>
                <a:ea typeface="黑体" panose="02010609060101010101" pitchFamily="2" charset="-122"/>
              </a:rPr>
              <a:t>亿元</a:t>
            </a:r>
            <a:r>
              <a:rPr lang="zh-CN" altLang="en-US" sz="1600" b="1" dirty="0" smtClean="0">
                <a:latin typeface="黑体" panose="02010609060101010101" pitchFamily="2" charset="-122"/>
                <a:ea typeface="黑体" panose="02010609060101010101" pitchFamily="2" charset="-122"/>
              </a:rPr>
              <a:t>。</a:t>
            </a:r>
            <a:endParaRPr lang="en-US" altLang="zh-CN" sz="1600" b="1" dirty="0" smtClean="0">
              <a:latin typeface="黑体" panose="02010609060101010101" pitchFamily="2" charset="-122"/>
              <a:ea typeface="黑体" panose="02010609060101010101" pitchFamily="2" charset="-122"/>
            </a:endParaRPr>
          </a:p>
          <a:p>
            <a:pPr eaLnBrk="1" hangingPunct="1">
              <a:lnSpc>
                <a:spcPct val="150000"/>
              </a:lnSpc>
              <a:spcBef>
                <a:spcPts val="600"/>
              </a:spcBef>
              <a:buFontTx/>
              <a:buNone/>
            </a:pPr>
            <a:r>
              <a:rPr lang="zh-CN" altLang="en-US" sz="1600" b="1" dirty="0" smtClean="0">
                <a:solidFill>
                  <a:srgbClr val="0000CC"/>
                </a:solidFill>
                <a:latin typeface="黑体" panose="02010609060101010101" pitchFamily="2" charset="-122"/>
                <a:ea typeface="黑体" panose="02010609060101010101" pitchFamily="2" charset="-122"/>
              </a:rPr>
              <a:t>          </a:t>
            </a:r>
            <a:endParaRPr lang="zh-CN" altLang="zh-CN" sz="1600" b="1" dirty="0" smtClean="0">
              <a:solidFill>
                <a:srgbClr val="0000CC"/>
              </a:solidFill>
              <a:latin typeface="黑体" panose="02010609060101010101" pitchFamily="2" charset="-122"/>
              <a:ea typeface="黑体" panose="02010609060101010101" pitchFamily="2" charset="-122"/>
            </a:endParaRPr>
          </a:p>
          <a:p>
            <a:pPr eaLnBrk="1" hangingPunct="1">
              <a:lnSpc>
                <a:spcPct val="150000"/>
              </a:lnSpc>
              <a:spcBef>
                <a:spcPts val="600"/>
              </a:spcBef>
              <a:buFontTx/>
              <a:buNone/>
            </a:pPr>
            <a:r>
              <a:rPr lang="zh-CN" altLang="en-US" sz="1600" b="1" dirty="0" smtClean="0">
                <a:latin typeface="黑体" panose="02010609060101010101" pitchFamily="2" charset="-122"/>
                <a:ea typeface="黑体" panose="02010609060101010101" pitchFamily="2" charset="-122"/>
              </a:rPr>
              <a:t>      </a:t>
            </a:r>
            <a:endParaRPr lang="en-US" altLang="zh-CN" sz="1600" b="1" dirty="0" smtClean="0">
              <a:latin typeface="黑体" panose="02010609060101010101" pitchFamily="2" charset="-122"/>
              <a:ea typeface="黑体" panose="02010609060101010101" pitchFamily="2" charset="-122"/>
            </a:endParaRPr>
          </a:p>
        </p:txBody>
      </p:sp>
      <p:sp>
        <p:nvSpPr>
          <p:cNvPr id="9220" name="Text Box 4"/>
          <p:cNvSpPr txBox="1">
            <a:spLocks noChangeArrowheads="1"/>
          </p:cNvSpPr>
          <p:nvPr/>
        </p:nvSpPr>
        <p:spPr bwMode="auto">
          <a:xfrm>
            <a:off x="876300" y="711200"/>
            <a:ext cx="4914900" cy="584200"/>
          </a:xfrm>
          <a:prstGeom prst="rect">
            <a:avLst/>
          </a:prstGeom>
          <a:noFill/>
          <a:ln w="9525">
            <a:noFill/>
            <a:miter lim="800000"/>
          </a:ln>
        </p:spPr>
        <p:txBody>
          <a:bodyPr>
            <a:spAutoFit/>
          </a:bodyPr>
          <a:lstStyle/>
          <a:p>
            <a:pPr>
              <a:spcBef>
                <a:spcPct val="50000"/>
              </a:spcBef>
            </a:pPr>
            <a:r>
              <a:rPr lang="en-US" altLang="zh-CN" sz="3200" b="1" dirty="0" smtClean="0">
                <a:solidFill>
                  <a:schemeClr val="tx2">
                    <a:lumMod val="75000"/>
                  </a:schemeClr>
                </a:solidFill>
                <a:ea typeface="华文中宋" panose="02010600040101010101" pitchFamily="2" charset="-122"/>
              </a:rPr>
              <a:t>1 .</a:t>
            </a:r>
            <a:r>
              <a:rPr lang="zh-CN" altLang="en-US" sz="3200" b="1" dirty="0" smtClean="0">
                <a:solidFill>
                  <a:schemeClr val="tx2">
                    <a:lumMod val="75000"/>
                  </a:schemeClr>
                </a:solidFill>
                <a:ea typeface="华文中宋" panose="02010600040101010101" pitchFamily="2" charset="-122"/>
              </a:rPr>
              <a:t>背景概述</a:t>
            </a:r>
            <a:endParaRPr lang="zh-CN" altLang="en-US" sz="3200" b="1" dirty="0">
              <a:solidFill>
                <a:schemeClr val="tx2">
                  <a:lumMod val="75000"/>
                </a:schemeClr>
              </a:solidFill>
              <a:ea typeface="华文中宋" panose="02010600040101010101" pitchFamily="2" charset="-122"/>
            </a:endParaRPr>
          </a:p>
        </p:txBody>
      </p:sp>
      <p:pic>
        <p:nvPicPr>
          <p:cNvPr id="9221" name="Picture 2" descr="PJJNOYPGDS5F`H}AE})(E0O"/>
          <p:cNvPicPr>
            <a:picLocks noChangeAspect="1" noChangeArrowheads="1"/>
          </p:cNvPicPr>
          <p:nvPr/>
        </p:nvPicPr>
        <p:blipFill>
          <a:blip r:embed="rId2" cstate="print"/>
          <a:srcRect/>
          <a:stretch>
            <a:fillRect/>
          </a:stretch>
        </p:blipFill>
        <p:spPr bwMode="auto">
          <a:xfrm>
            <a:off x="4429125" y="3019425"/>
            <a:ext cx="3500438" cy="2466975"/>
          </a:xfrm>
          <a:prstGeom prst="rect">
            <a:avLst/>
          </a:prstGeom>
          <a:noFill/>
          <a:ln w="19050">
            <a:solidFill>
              <a:srgbClr val="00B0F0"/>
            </a:solidFill>
            <a:miter lim="800000"/>
            <a:headEnd/>
            <a:tailEnd/>
          </a:ln>
        </p:spPr>
      </p:pic>
      <p:pic>
        <p:nvPicPr>
          <p:cNvPr id="9222" name="Picture 2" descr="6Z1~IFD2IZIB{ZIZ}[EV@71"/>
          <p:cNvPicPr>
            <a:picLocks noChangeAspect="1" noChangeArrowheads="1"/>
          </p:cNvPicPr>
          <p:nvPr/>
        </p:nvPicPr>
        <p:blipFill>
          <a:blip r:embed="rId3" cstate="print"/>
          <a:srcRect/>
          <a:stretch>
            <a:fillRect/>
          </a:stretch>
        </p:blipFill>
        <p:spPr bwMode="auto">
          <a:xfrm>
            <a:off x="785813" y="3019425"/>
            <a:ext cx="3217862" cy="2462212"/>
          </a:xfrm>
          <a:prstGeom prst="rect">
            <a:avLst/>
          </a:prstGeom>
          <a:noFill/>
          <a:ln w="19050">
            <a:solidFill>
              <a:srgbClr val="00B0F0"/>
            </a:solidFill>
            <a:miter lim="800000"/>
            <a:headEnd/>
            <a:tailEnd/>
          </a:ln>
        </p:spPr>
      </p:pic>
      <p:sp>
        <p:nvSpPr>
          <p:cNvPr id="9" name="矩形 8"/>
          <p:cNvSpPr>
            <a:spLocks noChangeArrowheads="1"/>
          </p:cNvSpPr>
          <p:nvPr/>
        </p:nvSpPr>
        <p:spPr bwMode="auto">
          <a:xfrm>
            <a:off x="1260475" y="4019550"/>
            <a:ext cx="7199313" cy="339725"/>
          </a:xfrm>
          <a:prstGeom prst="rect">
            <a:avLst/>
          </a:prstGeom>
          <a:noFill/>
          <a:ln w="9525">
            <a:noFill/>
            <a:miter lim="800000"/>
          </a:ln>
        </p:spPr>
        <p:txBody>
          <a:bodyPr>
            <a:spAutoFit/>
          </a:bodyPr>
          <a:lstStyle/>
          <a:p>
            <a:r>
              <a:rPr lang="zh-CN" altLang="en-US" sz="1600" b="1" dirty="0">
                <a:solidFill>
                  <a:srgbClr val="FF0000"/>
                </a:solidFill>
                <a:latin typeface="黑体" panose="02010609060101010101" pitchFamily="2" charset="-122"/>
                <a:ea typeface="黑体" panose="02010609060101010101" pitchFamily="2" charset="-122"/>
              </a:rPr>
              <a:t>随着全球天气变暖，极端气候事件正在演变为多发、常态、大区域的气候现象。</a:t>
            </a:r>
            <a:endParaRPr lang="zh-CN" altLang="en-US" sz="1600" dirty="0">
              <a:solidFill>
                <a:srgbClr val="FF0000"/>
              </a:solidFill>
            </a:endParaRPr>
          </a:p>
        </p:txBody>
      </p:sp>
      <p:graphicFrame>
        <p:nvGraphicFramePr>
          <p:cNvPr id="8" name="图表 7"/>
          <p:cNvGraphicFramePr/>
          <p:nvPr/>
        </p:nvGraphicFramePr>
        <p:xfrm>
          <a:off x="533400" y="2819400"/>
          <a:ext cx="8077200" cy="3733800"/>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8"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E:\2015年\云南凝冰\抗凝冰试验路现场效果\抗凝冰试验路现场效果\IMG_20151215_095335.jpg"/>
          <p:cNvPicPr preferRelativeResize="0">
            <a:picLocks noChangeArrowheads="1"/>
          </p:cNvPicPr>
          <p:nvPr/>
        </p:nvPicPr>
        <p:blipFill>
          <a:blip r:embed="rId1" cstate="print"/>
          <a:srcRect/>
          <a:stretch>
            <a:fillRect/>
          </a:stretch>
        </p:blipFill>
        <p:spPr bwMode="auto">
          <a:xfrm>
            <a:off x="533400" y="1974886"/>
            <a:ext cx="4114800" cy="4800600"/>
          </a:xfrm>
          <a:prstGeom prst="rect">
            <a:avLst/>
          </a:prstGeom>
          <a:noFill/>
        </p:spPr>
      </p:pic>
      <p:pic>
        <p:nvPicPr>
          <p:cNvPr id="125954" name="Picture 2" descr="D:\新手机照片\ipad 748.jpg"/>
          <p:cNvPicPr>
            <a:picLocks noChangeAspect="1" noChangeArrowheads="1"/>
          </p:cNvPicPr>
          <p:nvPr/>
        </p:nvPicPr>
        <p:blipFill>
          <a:blip r:embed="rId2" cstate="print"/>
          <a:stretch>
            <a:fillRect/>
          </a:stretch>
        </p:blipFill>
        <p:spPr bwMode="auto">
          <a:xfrm>
            <a:off x="4800600" y="1974886"/>
            <a:ext cx="3962400" cy="4806914"/>
          </a:xfrm>
          <a:prstGeom prst="rect">
            <a:avLst/>
          </a:prstGeom>
          <a:noFill/>
        </p:spPr>
      </p:pic>
      <p:sp>
        <p:nvSpPr>
          <p:cNvPr id="5" name="内容占位符 2"/>
          <p:cNvSpPr txBox="1"/>
          <p:nvPr/>
        </p:nvSpPr>
        <p:spPr>
          <a:xfrm>
            <a:off x="395288" y="14478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3</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2015</a:t>
            </a:r>
            <a:r>
              <a:rPr lang="zh-CN" altLang="en-US" sz="2000" b="1" kern="0" dirty="0" smtClean="0">
                <a:latin typeface="黑体" panose="02010609060101010101" pitchFamily="2" charset="-122"/>
                <a:ea typeface="黑体" panose="02010609060101010101" pitchFamily="2" charset="-122"/>
              </a:rPr>
              <a:t>年</a:t>
            </a:r>
            <a:r>
              <a:rPr lang="en-US" altLang="zh-CN" sz="2000" b="1" kern="0" dirty="0" smtClean="0">
                <a:latin typeface="黑体" panose="02010609060101010101" pitchFamily="2" charset="-122"/>
                <a:ea typeface="黑体" panose="02010609060101010101" pitchFamily="2" charset="-122"/>
              </a:rPr>
              <a:t>11</a:t>
            </a:r>
            <a:r>
              <a:rPr lang="zh-CN" altLang="en-US" sz="2000" b="1" kern="0" dirty="0" smtClean="0">
                <a:latin typeface="黑体" panose="02010609060101010101" pitchFamily="2" charset="-122"/>
                <a:ea typeface="黑体" panose="02010609060101010101" pitchFamily="2" charset="-122"/>
              </a:rPr>
              <a:t>月云南麻昭高速昭通段试验路效果图</a:t>
            </a:r>
            <a:endParaRPr lang="en-US" altLang="zh-CN" sz="2000" b="1" kern="0" dirty="0" smtClean="0">
              <a:latin typeface="黑体" panose="02010609060101010101" pitchFamily="2" charset="-122"/>
              <a:ea typeface="黑体" panose="02010609060101010101" pitchFamily="2" charset="-122"/>
            </a:endParaRPr>
          </a:p>
        </p:txBody>
      </p:sp>
      <p:sp>
        <p:nvSpPr>
          <p:cNvPr id="6"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1"/>
          <a:srcRect l="7642" t="6997" r="6892" b="6706"/>
          <a:stretch>
            <a:fillRect/>
          </a:stretch>
        </p:blipFill>
        <p:spPr bwMode="auto">
          <a:xfrm>
            <a:off x="3886200" y="3657600"/>
            <a:ext cx="4724400" cy="2819400"/>
          </a:xfrm>
          <a:prstGeom prst="rect">
            <a:avLst/>
          </a:prstGeom>
          <a:noFill/>
          <a:ln w="9525">
            <a:noFill/>
            <a:miter lim="800000"/>
            <a:headEnd/>
            <a:tailEnd/>
          </a:ln>
          <a:effectLst/>
        </p:spPr>
      </p:pic>
      <p:pic>
        <p:nvPicPr>
          <p:cNvPr id="5" name="Picture 3"/>
          <p:cNvPicPr>
            <a:picLocks noChangeAspect="1" noChangeArrowheads="1"/>
          </p:cNvPicPr>
          <p:nvPr/>
        </p:nvPicPr>
        <p:blipFill>
          <a:blip r:embed="rId2"/>
          <a:srcRect l="14577" t="4094" r="8953" b="2339"/>
          <a:stretch>
            <a:fillRect/>
          </a:stretch>
        </p:blipFill>
        <p:spPr bwMode="auto">
          <a:xfrm>
            <a:off x="304800" y="2362200"/>
            <a:ext cx="4572000" cy="3048000"/>
          </a:xfrm>
          <a:prstGeom prst="rect">
            <a:avLst/>
          </a:prstGeom>
          <a:noFill/>
          <a:ln w="9525">
            <a:noFill/>
            <a:miter lim="800000"/>
            <a:headEnd/>
            <a:tailEnd/>
          </a:ln>
          <a:effectLst/>
        </p:spPr>
      </p:pic>
      <p:sp>
        <p:nvSpPr>
          <p:cNvPr id="6" name="文本占位符 2"/>
          <p:cNvSpPr txBox="1"/>
          <p:nvPr/>
        </p:nvSpPr>
        <p:spPr>
          <a:xfrm>
            <a:off x="517773" y="1600201"/>
            <a:ext cx="8169027" cy="914399"/>
          </a:xfrm>
          <a:prstGeom prst="rect">
            <a:avLst/>
          </a:prstGeom>
        </p:spPr>
        <p:txBody>
          <a:bodyPr>
            <a:noAutofit/>
          </a:bodyPr>
          <a:lstStyle/>
          <a:p>
            <a:pPr>
              <a:lnSpc>
                <a:spcPct val="130000"/>
              </a:lnSpc>
            </a:pPr>
            <a:r>
              <a:rPr lang="en-US" altLang="zh-CN" dirty="0" smtClean="0">
                <a:latin typeface="微软雅黑" panose="020B0503020204020204" pitchFamily="34" charset="-122"/>
                <a:ea typeface="微软雅黑" panose="020B0503020204020204" pitchFamily="34" charset="-122"/>
              </a:rPr>
              <a:t>2015</a:t>
            </a:r>
            <a:r>
              <a:rPr lang="zh-CN" altLang="en-US" dirty="0" smtClean="0">
                <a:latin typeface="微软雅黑" panose="020B0503020204020204" pitchFamily="34" charset="-122"/>
                <a:ea typeface="微软雅黑" panose="020B0503020204020204" pitchFamily="34" charset="-122"/>
              </a:rPr>
              <a:t>年</a:t>
            </a:r>
            <a:r>
              <a:rPr lang="en-US" altLang="zh-CN" dirty="0" smtClean="0">
                <a:latin typeface="微软雅黑" panose="020B0503020204020204" pitchFamily="34" charset="-122"/>
                <a:ea typeface="微软雅黑" panose="020B0503020204020204" pitchFamily="34" charset="-122"/>
              </a:rPr>
              <a:t>12</a:t>
            </a:r>
            <a:r>
              <a:rPr lang="zh-CN" altLang="en-US" dirty="0" smtClean="0">
                <a:latin typeface="微软雅黑" panose="020B0503020204020204" pitchFamily="34" charset="-122"/>
                <a:ea typeface="微软雅黑" panose="020B0503020204020204" pitchFamily="34" charset="-122"/>
              </a:rPr>
              <a:t>月</a:t>
            </a:r>
            <a:r>
              <a:rPr lang="en-US" altLang="zh-CN" dirty="0" smtClean="0">
                <a:latin typeface="微软雅黑" panose="020B0503020204020204" pitchFamily="34" charset="-122"/>
                <a:ea typeface="微软雅黑" panose="020B0503020204020204" pitchFamily="34" charset="-122"/>
              </a:rPr>
              <a:t>26</a:t>
            </a:r>
            <a:r>
              <a:rPr lang="zh-CN" altLang="en-US" dirty="0" smtClean="0">
                <a:latin typeface="微软雅黑" panose="020B0503020204020204" pitchFamily="34" charset="-122"/>
                <a:ea typeface="微软雅黑" panose="020B0503020204020204" pitchFamily="34" charset="-122"/>
              </a:rPr>
              <a:t>日</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云南新闻联播</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对抗凝冰沥青混合料技术做了全面报道</a:t>
            </a:r>
            <a:endParaRPr lang="en-US" altLang="zh-CN" dirty="0" smtClean="0">
              <a:latin typeface="微软雅黑" panose="020B0503020204020204" pitchFamily="34" charset="-122"/>
              <a:ea typeface="微软雅黑" panose="020B0503020204020204" pitchFamily="34" charset="-122"/>
            </a:endParaRPr>
          </a:p>
          <a:p>
            <a:pPr>
              <a:lnSpc>
                <a:spcPct val="130000"/>
              </a:lnSpc>
            </a:pPr>
            <a:r>
              <a:rPr lang="zh-CN" altLang="en-US" dirty="0" smtClean="0">
                <a:latin typeface="微软雅黑" panose="020B0503020204020204" pitchFamily="34" charset="-122"/>
                <a:ea typeface="微软雅黑" panose="020B0503020204020204" pitchFamily="34" charset="-122"/>
              </a:rPr>
              <a:t>充分肯定了新技术的实用性</a:t>
            </a:r>
            <a:endParaRPr lang="zh-CN" altLang="zh-CN" dirty="0" smtClean="0">
              <a:latin typeface="微软雅黑" panose="020B0503020204020204" pitchFamily="34" charset="-122"/>
              <a:ea typeface="微软雅黑" panose="020B0503020204020204" pitchFamily="34" charset="-122"/>
            </a:endParaRPr>
          </a:p>
        </p:txBody>
      </p:sp>
      <p:sp>
        <p:nvSpPr>
          <p:cNvPr id="8"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1" name="AutoShape 7" descr="C:\Documents and Settings\dell\Application Data\Tencent\Users\149821179\QQ\WinTemp\RichOle\V86W`0P`S$0~MG4A%JHK.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sp>
        <p:nvSpPr>
          <p:cNvPr id="75782" name="AutoShape 8" descr="C:\Documents and Settings\dell\Application Data\Tencent\Users\149821179\QQ\WinTemp\RichOle\V86W`0P`S$0~MG4A%JHK.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sp>
        <p:nvSpPr>
          <p:cNvPr id="75783" name="AutoShape 9" descr="C:\Documents and Settings\dell\Application Data\Tencent\Users\149821179\QQ\WinTemp\RichOle\V86W`0P`S$0~MG4A%JHK.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sp>
        <p:nvSpPr>
          <p:cNvPr id="75784" name="AutoShape 10" descr="C:\Documents and Settings\dell\Application Data\Tencent\Users\149821179\QQ\WinTemp\RichOle\V86W`0P`S$0~MG4A%JHK.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pic>
        <p:nvPicPr>
          <p:cNvPr id="75786" name="Picture 2" descr="F:\手机照片\照片23 392.jpg"/>
          <p:cNvPicPr>
            <a:picLocks noChangeAspect="1" noChangeArrowheads="1"/>
          </p:cNvPicPr>
          <p:nvPr/>
        </p:nvPicPr>
        <p:blipFill>
          <a:blip r:embed="rId1" cstate="print"/>
          <a:srcRect/>
          <a:stretch>
            <a:fillRect/>
          </a:stretch>
        </p:blipFill>
        <p:spPr bwMode="auto">
          <a:xfrm>
            <a:off x="1371552" y="4337720"/>
            <a:ext cx="3096344" cy="2520280"/>
          </a:xfrm>
          <a:prstGeom prst="rect">
            <a:avLst/>
          </a:prstGeom>
          <a:noFill/>
          <a:ln w="28575">
            <a:noFill/>
            <a:miter lim="800000"/>
            <a:headEnd/>
            <a:tailEnd/>
          </a:ln>
        </p:spPr>
      </p:pic>
      <p:pic>
        <p:nvPicPr>
          <p:cNvPr id="75788" name="Picture 4" descr="F:\手机照片\照片23 402.jpg"/>
          <p:cNvPicPr>
            <a:picLocks noChangeAspect="1" noChangeArrowheads="1"/>
          </p:cNvPicPr>
          <p:nvPr/>
        </p:nvPicPr>
        <p:blipFill>
          <a:blip r:embed="rId2" cstate="print"/>
          <a:srcRect/>
          <a:stretch>
            <a:fillRect/>
          </a:stretch>
        </p:blipFill>
        <p:spPr bwMode="auto">
          <a:xfrm>
            <a:off x="4827936" y="4337720"/>
            <a:ext cx="3384376" cy="2519611"/>
          </a:xfrm>
          <a:prstGeom prst="rect">
            <a:avLst/>
          </a:prstGeom>
          <a:noFill/>
          <a:ln w="31750">
            <a:noFill/>
            <a:miter lim="800000"/>
            <a:headEnd/>
            <a:tailEnd/>
          </a:ln>
        </p:spPr>
      </p:pic>
      <p:grpSp>
        <p:nvGrpSpPr>
          <p:cNvPr id="2" name="组合 15"/>
          <p:cNvGrpSpPr/>
          <p:nvPr/>
        </p:nvGrpSpPr>
        <p:grpSpPr>
          <a:xfrm>
            <a:off x="1371552" y="1985946"/>
            <a:ext cx="6858048" cy="2357454"/>
            <a:chOff x="1000100" y="2071678"/>
            <a:chExt cx="6858048" cy="2357454"/>
          </a:xfrm>
        </p:grpSpPr>
        <p:pic>
          <p:nvPicPr>
            <p:cNvPr id="17" name="图片 16" descr="d:\PROGRA~1\360se6\USERDA~1\Temp\201312~1.JPG"/>
            <p:cNvPicPr/>
            <p:nvPr/>
          </p:nvPicPr>
          <p:blipFill>
            <a:blip r:embed="rId3" cstate="print"/>
            <a:srcRect/>
            <a:stretch>
              <a:fillRect/>
            </a:stretch>
          </p:blipFill>
          <p:spPr bwMode="auto">
            <a:xfrm>
              <a:off x="1000100" y="2071678"/>
              <a:ext cx="3128628" cy="2357454"/>
            </a:xfrm>
            <a:prstGeom prst="rect">
              <a:avLst/>
            </a:prstGeom>
            <a:noFill/>
            <a:ln w="9525">
              <a:noFill/>
              <a:miter lim="800000"/>
              <a:headEnd/>
              <a:tailEnd/>
            </a:ln>
          </p:spPr>
        </p:pic>
        <p:pic>
          <p:nvPicPr>
            <p:cNvPr id="18" name="图片 17" descr="d:\PROGRA~1\360se6\USERDA~1\Temp\138735~1.JPG"/>
            <p:cNvPicPr/>
            <p:nvPr/>
          </p:nvPicPr>
          <p:blipFill>
            <a:blip r:embed="rId4" cstate="print"/>
            <a:srcRect/>
            <a:stretch>
              <a:fillRect/>
            </a:stretch>
          </p:blipFill>
          <p:spPr bwMode="auto">
            <a:xfrm>
              <a:off x="4429124" y="2071678"/>
              <a:ext cx="3429024" cy="2357454"/>
            </a:xfrm>
            <a:prstGeom prst="rect">
              <a:avLst/>
            </a:prstGeom>
            <a:noFill/>
            <a:ln w="9525">
              <a:noFill/>
              <a:miter lim="800000"/>
              <a:headEnd/>
              <a:tailEnd/>
            </a:ln>
          </p:spPr>
        </p:pic>
      </p:grpSp>
      <p:sp>
        <p:nvSpPr>
          <p:cNvPr id="12" name="内容占位符 2"/>
          <p:cNvSpPr txBox="1"/>
          <p:nvPr/>
        </p:nvSpPr>
        <p:spPr>
          <a:xfrm>
            <a:off x="395288" y="14478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具体工程（</a:t>
            </a:r>
            <a:r>
              <a:rPr lang="en-US" altLang="zh-CN" sz="2000" b="1" kern="0" dirty="0" smtClean="0">
                <a:latin typeface="黑体" panose="02010609060101010101" pitchFamily="2" charset="-122"/>
                <a:ea typeface="黑体" panose="02010609060101010101" pitchFamily="2" charset="-122"/>
              </a:rPr>
              <a:t>4</a:t>
            </a:r>
            <a:r>
              <a:rPr lang="zh-CN" altLang="en-US" sz="2000" b="1" kern="0" dirty="0" smtClean="0">
                <a:latin typeface="黑体" panose="02010609060101010101" pitchFamily="2" charset="-122"/>
                <a:ea typeface="黑体" panose="02010609060101010101" pitchFamily="2" charset="-122"/>
              </a:rPr>
              <a:t>）贵州六镇高速公路镇宁段铺设</a:t>
            </a:r>
            <a:endParaRPr lang="en-US" altLang="zh-CN" sz="2000" b="1" kern="0" dirty="0" smtClean="0">
              <a:latin typeface="黑体" panose="02010609060101010101" pitchFamily="2" charset="-122"/>
              <a:ea typeface="黑体" panose="02010609060101010101" pitchFamily="2" charset="-122"/>
            </a:endParaRPr>
          </a:p>
        </p:txBody>
      </p:sp>
      <p:sp>
        <p:nvSpPr>
          <p:cNvPr id="14"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AutoShape 7" descr="C:\Documents and Settings\dell\Application Data\Tencent\Users\149821179\QQ\WinTemp\RichOle\V86W`0P`S$0~MG4A%JHK.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sp>
        <p:nvSpPr>
          <p:cNvPr id="78854" name="AutoShape 8" descr="C:\Documents and Settings\dell\Application Data\Tencent\Users\149821179\QQ\WinTemp\RichOle\V86W`0P`S$0~MG4A%JHK.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sp>
        <p:nvSpPr>
          <p:cNvPr id="78855" name="AutoShape 9" descr="C:\Documents and Settings\dell\Application Data\Tencent\Users\149821179\QQ\WinTemp\RichOle\V86W`0P`S$0~MG4A%JHK.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sp>
        <p:nvSpPr>
          <p:cNvPr id="78856" name="AutoShape 10" descr="C:\Documents and Settings\dell\Application Data\Tencent\Users\149821179\QQ\WinTemp\RichOle\V86W`0P`S$0~MG4A%JHK.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sp>
        <p:nvSpPr>
          <p:cNvPr id="78858" name="AutoShape 1" descr="C:\Program Files\Tencent\QQ\Users\149821179\Image\L1[WE5`5FGCH41%6%4N~*.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sp>
        <p:nvSpPr>
          <p:cNvPr id="78859" name="AutoShape 2" descr="C:\Program Files\Tencent\QQ\Users\149821179\Image\L1[WE5`5FGCH41%6%4N~*.jpg"/>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p>
        </p:txBody>
      </p:sp>
      <p:pic>
        <p:nvPicPr>
          <p:cNvPr id="78860" name="Picture 3" descr="C:\Documents and Settings\dell\桌面\QQ图片20131210140808.jpg"/>
          <p:cNvPicPr>
            <a:picLocks noChangeAspect="1" noChangeArrowheads="1"/>
          </p:cNvPicPr>
          <p:nvPr/>
        </p:nvPicPr>
        <p:blipFill>
          <a:blip r:embed="rId1" cstate="print"/>
          <a:srcRect/>
          <a:stretch>
            <a:fillRect/>
          </a:stretch>
        </p:blipFill>
        <p:spPr bwMode="auto">
          <a:xfrm>
            <a:off x="1143000" y="1962618"/>
            <a:ext cx="3212976" cy="2456982"/>
          </a:xfrm>
          <a:prstGeom prst="rect">
            <a:avLst/>
          </a:prstGeom>
          <a:noFill/>
          <a:ln w="31750">
            <a:noFill/>
            <a:miter lim="800000"/>
            <a:headEnd/>
            <a:tailEnd/>
          </a:ln>
        </p:spPr>
      </p:pic>
      <p:pic>
        <p:nvPicPr>
          <p:cNvPr id="78862" name="Picture 5" descr="C:\Documents and Settings\dell\桌面\QQ图片20131210140824.jpg"/>
          <p:cNvPicPr>
            <a:picLocks noChangeAspect="1" noChangeArrowheads="1"/>
          </p:cNvPicPr>
          <p:nvPr/>
        </p:nvPicPr>
        <p:blipFill>
          <a:blip r:embed="rId2" cstate="print"/>
          <a:srcRect/>
          <a:stretch>
            <a:fillRect/>
          </a:stretch>
        </p:blipFill>
        <p:spPr bwMode="auto">
          <a:xfrm>
            <a:off x="1188788" y="4495800"/>
            <a:ext cx="3167187" cy="2173560"/>
          </a:xfrm>
          <a:prstGeom prst="rect">
            <a:avLst/>
          </a:prstGeom>
          <a:noFill/>
          <a:ln w="28575">
            <a:noFill/>
            <a:miter lim="800000"/>
            <a:headEnd/>
            <a:tailEnd/>
          </a:ln>
        </p:spPr>
      </p:pic>
      <p:pic>
        <p:nvPicPr>
          <p:cNvPr id="18" name="Picture 2" descr="F:\兴安盟照片\1216\4.jpg"/>
          <p:cNvPicPr>
            <a:picLocks noChangeAspect="1" noChangeArrowheads="1"/>
          </p:cNvPicPr>
          <p:nvPr/>
        </p:nvPicPr>
        <p:blipFill>
          <a:blip r:embed="rId3" cstate="print"/>
          <a:srcRect/>
          <a:stretch>
            <a:fillRect/>
          </a:stretch>
        </p:blipFill>
        <p:spPr bwMode="auto">
          <a:xfrm>
            <a:off x="5084956" y="1981200"/>
            <a:ext cx="3375475" cy="4688160"/>
          </a:xfrm>
          <a:prstGeom prst="rect">
            <a:avLst/>
          </a:prstGeom>
          <a:noFill/>
          <a:ln w="31750">
            <a:noFill/>
            <a:miter lim="800000"/>
            <a:headEnd/>
            <a:tailEnd/>
          </a:ln>
        </p:spPr>
      </p:pic>
      <p:sp>
        <p:nvSpPr>
          <p:cNvPr id="12" name="内容占位符 2"/>
          <p:cNvSpPr txBox="1"/>
          <p:nvPr/>
        </p:nvSpPr>
        <p:spPr>
          <a:xfrm>
            <a:off x="395288" y="14478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5</a:t>
            </a:r>
            <a:r>
              <a:rPr lang="zh-CN" altLang="en-US" sz="2000" b="1" kern="0" dirty="0" smtClean="0">
                <a:latin typeface="黑体" panose="02010609060101010101" pitchFamily="2" charset="-122"/>
                <a:ea typeface="黑体" panose="02010609060101010101" pitchFamily="2" charset="-122"/>
              </a:rPr>
              <a:t>）内蒙古乌兰浩特试验路铺筑</a:t>
            </a:r>
            <a:endParaRPr lang="en-US" altLang="zh-CN" sz="2000" b="1" kern="0" dirty="0" smtClean="0">
              <a:latin typeface="黑体" panose="02010609060101010101" pitchFamily="2" charset="-122"/>
              <a:ea typeface="黑体" panose="02010609060101010101" pitchFamily="2" charset="-122"/>
            </a:endParaRPr>
          </a:p>
        </p:txBody>
      </p:sp>
      <p:sp>
        <p:nvSpPr>
          <p:cNvPr id="14"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QQ图片20150119161545"/>
          <p:cNvPicPr>
            <a:picLocks noChangeAspect="1" noChangeArrowheads="1"/>
          </p:cNvPicPr>
          <p:nvPr/>
        </p:nvPicPr>
        <p:blipFill>
          <a:blip r:embed="rId1" cstate="print"/>
          <a:srcRect/>
          <a:stretch>
            <a:fillRect/>
          </a:stretch>
        </p:blipFill>
        <p:spPr bwMode="auto">
          <a:xfrm>
            <a:off x="1307426" y="1867803"/>
            <a:ext cx="3264574" cy="2246997"/>
          </a:xfrm>
          <a:prstGeom prst="rect">
            <a:avLst/>
          </a:prstGeom>
          <a:noFill/>
          <a:ln w="9525">
            <a:noFill/>
            <a:miter lim="800000"/>
            <a:headEnd/>
            <a:tailEnd/>
          </a:ln>
        </p:spPr>
      </p:pic>
      <p:pic>
        <p:nvPicPr>
          <p:cNvPr id="129027" name="Picture 3" descr="1"/>
          <p:cNvPicPr>
            <a:picLocks noChangeAspect="1" noChangeArrowheads="1"/>
          </p:cNvPicPr>
          <p:nvPr/>
        </p:nvPicPr>
        <p:blipFill>
          <a:blip r:embed="rId2" cstate="print"/>
          <a:srcRect/>
          <a:stretch>
            <a:fillRect/>
          </a:stretch>
        </p:blipFill>
        <p:spPr bwMode="auto">
          <a:xfrm>
            <a:off x="4724400" y="4220618"/>
            <a:ext cx="3338193" cy="2189541"/>
          </a:xfrm>
          <a:prstGeom prst="rect">
            <a:avLst/>
          </a:prstGeom>
          <a:noFill/>
          <a:ln w="9525">
            <a:noFill/>
            <a:miter lim="800000"/>
            <a:headEnd/>
            <a:tailEnd/>
          </a:ln>
        </p:spPr>
      </p:pic>
      <p:pic>
        <p:nvPicPr>
          <p:cNvPr id="6" name="Picture 2" descr="IMG_20150121_132626"/>
          <p:cNvPicPr>
            <a:picLocks noChangeAspect="1" noChangeArrowheads="1"/>
          </p:cNvPicPr>
          <p:nvPr/>
        </p:nvPicPr>
        <p:blipFill>
          <a:blip r:embed="rId3" cstate="print"/>
          <a:srcRect/>
          <a:stretch>
            <a:fillRect/>
          </a:stretch>
        </p:blipFill>
        <p:spPr bwMode="auto">
          <a:xfrm>
            <a:off x="4724400" y="1883152"/>
            <a:ext cx="3337671" cy="2231648"/>
          </a:xfrm>
          <a:prstGeom prst="rect">
            <a:avLst/>
          </a:prstGeom>
          <a:noFill/>
          <a:ln w="9525">
            <a:noFill/>
            <a:miter lim="800000"/>
            <a:headEnd/>
            <a:tailEnd/>
          </a:ln>
        </p:spPr>
      </p:pic>
      <p:pic>
        <p:nvPicPr>
          <p:cNvPr id="7" name="Picture 3" descr="IMG_20150121_132448"/>
          <p:cNvPicPr>
            <a:picLocks noChangeAspect="1" noChangeArrowheads="1"/>
          </p:cNvPicPr>
          <p:nvPr/>
        </p:nvPicPr>
        <p:blipFill>
          <a:blip r:embed="rId4" cstate="print"/>
          <a:srcRect r="15932"/>
          <a:stretch>
            <a:fillRect/>
          </a:stretch>
        </p:blipFill>
        <p:spPr bwMode="auto">
          <a:xfrm>
            <a:off x="1242535" y="4227519"/>
            <a:ext cx="3329465" cy="2224316"/>
          </a:xfrm>
          <a:prstGeom prst="rect">
            <a:avLst/>
          </a:prstGeom>
          <a:noFill/>
          <a:ln w="9525">
            <a:noFill/>
            <a:miter lim="800000"/>
            <a:headEnd/>
            <a:tailEnd/>
          </a:ln>
        </p:spPr>
      </p:pic>
      <p:sp>
        <p:nvSpPr>
          <p:cNvPr id="10" name="Text Box 19"/>
          <p:cNvSpPr txBox="1">
            <a:spLocks noChangeArrowheads="1"/>
          </p:cNvSpPr>
          <p:nvPr/>
        </p:nvSpPr>
        <p:spPr bwMode="auto">
          <a:xfrm>
            <a:off x="2667000" y="6357068"/>
            <a:ext cx="3733800" cy="4247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w="9525" algn="ctr">
            <a:noFill/>
            <a:miter lim="800000"/>
          </a:ln>
          <a:effectLst/>
        </p:spPr>
        <p:txBody>
          <a:bodyPr wrap="square">
            <a:spAutoFit/>
          </a:bodyPr>
          <a:lstStyle/>
          <a:p>
            <a:pPr algn="ctr" eaLnBrk="0" hangingPunct="0">
              <a:lnSpc>
                <a:spcPct val="120000"/>
              </a:lnSpc>
            </a:pPr>
            <a:r>
              <a:rPr lang="en-US" altLang="zh-CN" b="1" dirty="0" smtClean="0"/>
              <a:t>2015</a:t>
            </a:r>
            <a:r>
              <a:rPr lang="zh-CN" altLang="zh-CN" b="1" dirty="0" smtClean="0"/>
              <a:t>年</a:t>
            </a:r>
            <a:r>
              <a:rPr lang="en-US" altLang="zh-CN" b="1" dirty="0" smtClean="0"/>
              <a:t>3</a:t>
            </a:r>
            <a:r>
              <a:rPr lang="zh-CN" altLang="zh-CN" b="1" dirty="0" smtClean="0"/>
              <a:t>月</a:t>
            </a:r>
            <a:r>
              <a:rPr lang="en-US" altLang="zh-CN" b="1" dirty="0" smtClean="0"/>
              <a:t>1</a:t>
            </a:r>
            <a:r>
              <a:rPr lang="zh-CN" altLang="zh-CN" b="1" dirty="0" smtClean="0"/>
              <a:t>日 </a:t>
            </a:r>
            <a:r>
              <a:rPr lang="en-US" altLang="zh-CN" b="1" dirty="0" smtClean="0"/>
              <a:t>   </a:t>
            </a:r>
            <a:r>
              <a:rPr lang="zh-CN" altLang="zh-CN" b="1" dirty="0" smtClean="0"/>
              <a:t>小雪转晴</a:t>
            </a:r>
            <a:r>
              <a:rPr lang="en-US" altLang="zh-CN" b="1" dirty="0" smtClean="0"/>
              <a:t> -6</a:t>
            </a:r>
            <a:r>
              <a:rPr lang="zh-CN" altLang="zh-CN" b="1" dirty="0" smtClean="0"/>
              <a:t>℃</a:t>
            </a:r>
            <a:endParaRPr lang="en-US" altLang="zh-CN" dirty="0">
              <a:solidFill>
                <a:srgbClr val="000000"/>
              </a:solidFill>
              <a:latin typeface="微软雅黑" panose="020B0503020204020204" pitchFamily="34" charset="-122"/>
              <a:ea typeface="微软雅黑" panose="020B0503020204020204" pitchFamily="34" charset="-122"/>
            </a:endParaRPr>
          </a:p>
        </p:txBody>
      </p:sp>
      <p:sp>
        <p:nvSpPr>
          <p:cNvPr id="8" name="内容占位符 2"/>
          <p:cNvSpPr txBox="1"/>
          <p:nvPr/>
        </p:nvSpPr>
        <p:spPr>
          <a:xfrm>
            <a:off x="395288" y="14478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6</a:t>
            </a:r>
            <a:r>
              <a:rPr lang="zh-CN" altLang="en-US" sz="2000" b="1" kern="0" dirty="0" smtClean="0">
                <a:latin typeface="黑体" panose="02010609060101010101" pitchFamily="2" charset="-122"/>
                <a:ea typeface="黑体" panose="02010609060101010101" pitchFamily="2" charset="-122"/>
              </a:rPr>
              <a:t>）沈阳市皇姑区陵园北街试验路铺设</a:t>
            </a:r>
            <a:endParaRPr lang="en-US" altLang="zh-CN" sz="2000" b="1" kern="0" dirty="0" smtClean="0">
              <a:latin typeface="黑体" panose="02010609060101010101" pitchFamily="2" charset="-122"/>
              <a:ea typeface="黑体" panose="02010609060101010101" pitchFamily="2" charset="-122"/>
            </a:endParaRPr>
          </a:p>
        </p:txBody>
      </p:sp>
      <p:sp>
        <p:nvSpPr>
          <p:cNvPr id="9"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D:\新手机照片\IMG_1883.JPG"/>
          <p:cNvPicPr/>
          <p:nvPr/>
        </p:nvPicPr>
        <p:blipFill>
          <a:blip r:embed="rId1" cstate="print"/>
          <a:srcRect/>
          <a:stretch>
            <a:fillRect/>
          </a:stretch>
        </p:blipFill>
        <p:spPr bwMode="auto">
          <a:xfrm>
            <a:off x="685800" y="2057400"/>
            <a:ext cx="4114800" cy="4648200"/>
          </a:xfrm>
          <a:prstGeom prst="rect">
            <a:avLst/>
          </a:prstGeom>
          <a:noFill/>
          <a:ln w="9525">
            <a:noFill/>
            <a:miter lim="800000"/>
            <a:headEnd/>
            <a:tailEnd/>
          </a:ln>
        </p:spPr>
      </p:pic>
      <p:pic>
        <p:nvPicPr>
          <p:cNvPr id="7" name="图片 6" descr="C:\Users\123\Documents\Tencent Files\79219892\FileRecv\MobileFile\1FE407E2-1EB9-4531-B84D-74449DAA1DA4.JPG"/>
          <p:cNvPicPr/>
          <p:nvPr/>
        </p:nvPicPr>
        <p:blipFill>
          <a:blip r:embed="rId2" cstate="print"/>
          <a:srcRect/>
          <a:stretch>
            <a:fillRect/>
          </a:stretch>
        </p:blipFill>
        <p:spPr bwMode="auto">
          <a:xfrm>
            <a:off x="4876800" y="2057400"/>
            <a:ext cx="3979889" cy="4648200"/>
          </a:xfrm>
          <a:prstGeom prst="rect">
            <a:avLst/>
          </a:prstGeom>
          <a:noFill/>
          <a:ln w="9525">
            <a:noFill/>
            <a:miter lim="800000"/>
            <a:headEnd/>
            <a:tailEnd/>
          </a:ln>
        </p:spPr>
      </p:pic>
      <p:sp>
        <p:nvSpPr>
          <p:cNvPr id="5" name="内容占位符 2"/>
          <p:cNvSpPr txBox="1"/>
          <p:nvPr/>
        </p:nvSpPr>
        <p:spPr>
          <a:xfrm>
            <a:off x="395288" y="14478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7</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2015</a:t>
            </a:r>
            <a:r>
              <a:rPr lang="zh-CN" altLang="en-US" sz="2000" b="1" kern="0" dirty="0" smtClean="0">
                <a:latin typeface="黑体" panose="02010609060101010101" pitchFamily="2" charset="-122"/>
                <a:ea typeface="黑体" panose="02010609060101010101" pitchFamily="2" charset="-122"/>
              </a:rPr>
              <a:t>年</a:t>
            </a:r>
            <a:r>
              <a:rPr lang="en-US" altLang="zh-CN" sz="2000" b="1" kern="0" dirty="0" smtClean="0">
                <a:latin typeface="黑体" panose="02010609060101010101" pitchFamily="2" charset="-122"/>
                <a:ea typeface="黑体" panose="02010609060101010101" pitchFamily="2" charset="-122"/>
              </a:rPr>
              <a:t>11</a:t>
            </a:r>
            <a:r>
              <a:rPr lang="zh-CN" altLang="en-US" sz="2000" b="1" kern="0" dirty="0" smtClean="0">
                <a:latin typeface="黑体" panose="02010609060101010101" pitchFamily="2" charset="-122"/>
                <a:ea typeface="黑体" panose="02010609060101010101" pitchFamily="2" charset="-122"/>
              </a:rPr>
              <a:t>月哈尔滨黄家崴子路试验路效果图</a:t>
            </a:r>
            <a:endParaRPr lang="en-US" altLang="zh-CN" sz="2000" b="1" kern="0" dirty="0" smtClean="0">
              <a:latin typeface="黑体" panose="02010609060101010101" pitchFamily="2" charset="-122"/>
              <a:ea typeface="黑体" panose="02010609060101010101" pitchFamily="2" charset="-122"/>
            </a:endParaRPr>
          </a:p>
        </p:txBody>
      </p:sp>
      <p:sp>
        <p:nvSpPr>
          <p:cNvPr id="9"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2000" y="1676400"/>
            <a:ext cx="7391400" cy="563563"/>
          </a:xfrm>
        </p:spPr>
        <p:txBody>
          <a:bodyPr/>
          <a:lstStyle/>
          <a:p>
            <a:r>
              <a:rPr lang="en-US" altLang="zh-CN" sz="2000" dirty="0" smtClean="0">
                <a:solidFill>
                  <a:schemeClr val="tx1"/>
                </a:solidFill>
                <a:latin typeface="黑体" panose="02010609060101010101" pitchFamily="2" charset="-122"/>
                <a:ea typeface="黑体" panose="02010609060101010101" pitchFamily="2" charset="-122"/>
                <a:cs typeface="+mn-cs"/>
              </a:rPr>
              <a:t>2016</a:t>
            </a:r>
            <a:r>
              <a:rPr lang="zh-CN" altLang="en-US" sz="2000" dirty="0" smtClean="0">
                <a:solidFill>
                  <a:schemeClr val="tx1"/>
                </a:solidFill>
                <a:latin typeface="黑体" panose="02010609060101010101" pitchFamily="2" charset="-122"/>
                <a:ea typeface="黑体" panose="02010609060101010101" pitchFamily="2" charset="-122"/>
                <a:cs typeface="+mn-cs"/>
              </a:rPr>
              <a:t>年</a:t>
            </a:r>
            <a:r>
              <a:rPr lang="en-US" altLang="zh-CN" sz="2000" dirty="0" smtClean="0">
                <a:solidFill>
                  <a:schemeClr val="tx1"/>
                </a:solidFill>
                <a:latin typeface="黑体" panose="02010609060101010101" pitchFamily="2" charset="-122"/>
                <a:ea typeface="黑体" panose="02010609060101010101" pitchFamily="2" charset="-122"/>
                <a:cs typeface="+mn-cs"/>
              </a:rPr>
              <a:t>12</a:t>
            </a:r>
            <a:r>
              <a:rPr lang="zh-CN" altLang="en-US" sz="2000" dirty="0" smtClean="0">
                <a:solidFill>
                  <a:schemeClr val="tx1"/>
                </a:solidFill>
                <a:latin typeface="黑体" panose="02010609060101010101" pitchFamily="2" charset="-122"/>
                <a:ea typeface="黑体" panose="02010609060101010101" pitchFamily="2" charset="-122"/>
                <a:cs typeface="+mn-cs"/>
              </a:rPr>
              <a:t>月</a:t>
            </a:r>
            <a:r>
              <a:rPr lang="zh-CN" altLang="zh-CN" sz="2000" dirty="0" smtClean="0">
                <a:solidFill>
                  <a:schemeClr val="tx1"/>
                </a:solidFill>
                <a:latin typeface="黑体" panose="02010609060101010101" pitchFamily="2" charset="-122"/>
                <a:ea typeface="黑体" panose="02010609060101010101" pitchFamily="2" charset="-122"/>
                <a:cs typeface="+mn-cs"/>
              </a:rPr>
              <a:t>哈尔滨市</a:t>
            </a:r>
            <a:r>
              <a:rPr lang="zh-CN" altLang="zh-CN" sz="2000" dirty="0">
                <a:solidFill>
                  <a:schemeClr val="tx1"/>
                </a:solidFill>
                <a:latin typeface="黑体" panose="02010609060101010101" pitchFamily="2" charset="-122"/>
                <a:ea typeface="黑体" panose="02010609060101010101" pitchFamily="2" charset="-122"/>
                <a:cs typeface="+mn-cs"/>
              </a:rPr>
              <a:t>铁顺街交通疏解工程</a:t>
            </a:r>
            <a:endParaRPr lang="zh-CN" altLang="en-US" sz="2000" dirty="0">
              <a:solidFill>
                <a:schemeClr val="tx1"/>
              </a:solidFill>
              <a:latin typeface="黑体" panose="02010609060101010101" pitchFamily="2" charset="-122"/>
              <a:ea typeface="黑体" panose="02010609060101010101" pitchFamily="2" charset="-122"/>
              <a:cs typeface="+mn-cs"/>
            </a:endParaRPr>
          </a:p>
        </p:txBody>
      </p:sp>
      <p:pic>
        <p:nvPicPr>
          <p:cNvPr id="13314" name="Picture 2" descr="E:\2016年\抗凝冰改性剂\沂水\20161121\mmexport1479715508072.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57200" y="2560011"/>
            <a:ext cx="41148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E:\2016年\抗凝冰改性剂\沂水\20161121\mmexport14797155120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2560011"/>
            <a:ext cx="4114800" cy="30861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47700" y="1676400"/>
            <a:ext cx="7391400" cy="563563"/>
          </a:xfrm>
        </p:spPr>
        <p:txBody>
          <a:bodyPr/>
          <a:lstStyle/>
          <a:p>
            <a:r>
              <a:rPr lang="en-US" altLang="zh-CN" sz="2000" dirty="0" smtClean="0">
                <a:solidFill>
                  <a:schemeClr val="tx1"/>
                </a:solidFill>
                <a:latin typeface="黑体" panose="02010609060101010101" pitchFamily="2" charset="-122"/>
                <a:ea typeface="黑体" panose="02010609060101010101" pitchFamily="2" charset="-122"/>
                <a:cs typeface="+mn-cs"/>
              </a:rPr>
              <a:t>2016</a:t>
            </a:r>
            <a:r>
              <a:rPr lang="zh-CN" altLang="en-US" sz="2000" dirty="0" smtClean="0">
                <a:solidFill>
                  <a:schemeClr val="tx1"/>
                </a:solidFill>
                <a:latin typeface="黑体" panose="02010609060101010101" pitchFamily="2" charset="-122"/>
                <a:ea typeface="黑体" panose="02010609060101010101" pitchFamily="2" charset="-122"/>
                <a:cs typeface="+mn-cs"/>
              </a:rPr>
              <a:t>年</a:t>
            </a:r>
            <a:r>
              <a:rPr lang="en-US" altLang="zh-CN" sz="2000" dirty="0" smtClean="0">
                <a:solidFill>
                  <a:schemeClr val="tx1"/>
                </a:solidFill>
                <a:latin typeface="黑体" panose="02010609060101010101" pitchFamily="2" charset="-122"/>
                <a:ea typeface="黑体" panose="02010609060101010101" pitchFamily="2" charset="-122"/>
                <a:cs typeface="+mn-cs"/>
              </a:rPr>
              <a:t>11</a:t>
            </a:r>
            <a:r>
              <a:rPr lang="zh-CN" altLang="en-US" sz="2000" dirty="0" smtClean="0">
                <a:solidFill>
                  <a:schemeClr val="tx1"/>
                </a:solidFill>
                <a:latin typeface="黑体" panose="02010609060101010101" pitchFamily="2" charset="-122"/>
                <a:ea typeface="黑体" panose="02010609060101010101" pitchFamily="2" charset="-122"/>
                <a:cs typeface="+mn-cs"/>
              </a:rPr>
              <a:t>月哈尔滨</a:t>
            </a:r>
            <a:r>
              <a:rPr lang="zh-CN" altLang="en-US" sz="2000" dirty="0">
                <a:solidFill>
                  <a:schemeClr val="tx1"/>
                </a:solidFill>
                <a:latin typeface="黑体" panose="02010609060101010101" pitchFamily="2" charset="-122"/>
                <a:ea typeface="黑体" panose="02010609060101010101" pitchFamily="2" charset="-122"/>
                <a:cs typeface="+mn-cs"/>
              </a:rPr>
              <a:t>京哈高速双城段</a:t>
            </a:r>
            <a:endParaRPr lang="zh-CN" altLang="en-US" sz="2000" dirty="0">
              <a:solidFill>
                <a:schemeClr val="tx1"/>
              </a:solidFill>
              <a:latin typeface="黑体" panose="02010609060101010101" pitchFamily="2" charset="-122"/>
              <a:ea typeface="黑体" panose="02010609060101010101" pitchFamily="2" charset="-122"/>
              <a:cs typeface="+mn-cs"/>
            </a:endParaRPr>
          </a:p>
        </p:txBody>
      </p:sp>
      <p:pic>
        <p:nvPicPr>
          <p:cNvPr id="13314" name="Picture 2" descr="E:\2016年\抗凝冰改性剂\沂水\20161121\mmexport1479715504499.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724400" y="2590800"/>
            <a:ext cx="4190400" cy="3142800"/>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E:\2016年\抗凝冰改性剂\沂水\20161121\mmexport14797153962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590800"/>
            <a:ext cx="4191000" cy="3143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宣传册 凝冰\抗凝冰-图片\景观图\佳木斯1.jpg"/>
          <p:cNvPicPr/>
          <p:nvPr/>
        </p:nvPicPr>
        <p:blipFill>
          <a:blip r:embed="rId1" cstate="screen"/>
          <a:srcRect/>
          <a:stretch>
            <a:fillRect/>
          </a:stretch>
        </p:blipFill>
        <p:spPr bwMode="auto">
          <a:xfrm>
            <a:off x="152400" y="2133600"/>
            <a:ext cx="4495800" cy="3200400"/>
          </a:xfrm>
          <a:prstGeom prst="rect">
            <a:avLst/>
          </a:prstGeom>
          <a:noFill/>
          <a:ln w="9525">
            <a:noFill/>
            <a:miter lim="800000"/>
            <a:headEnd/>
            <a:tailEnd/>
          </a:ln>
        </p:spPr>
      </p:pic>
      <p:pic>
        <p:nvPicPr>
          <p:cNvPr id="6" name="图片 5" descr="D:\宣传册 凝冰\抗凝冰-图片\景观图\佳木斯2.jpg"/>
          <p:cNvPicPr/>
          <p:nvPr/>
        </p:nvPicPr>
        <p:blipFill>
          <a:blip r:embed="rId2" cstate="screen"/>
          <a:srcRect/>
          <a:stretch>
            <a:fillRect/>
          </a:stretch>
        </p:blipFill>
        <p:spPr bwMode="auto">
          <a:xfrm>
            <a:off x="4114800" y="2133600"/>
            <a:ext cx="4800600" cy="4419600"/>
          </a:xfrm>
          <a:prstGeom prst="rect">
            <a:avLst/>
          </a:prstGeom>
          <a:noFill/>
          <a:ln w="9525">
            <a:noFill/>
            <a:miter lim="800000"/>
            <a:headEnd/>
            <a:tailEnd/>
          </a:ln>
        </p:spPr>
      </p:pic>
      <p:sp>
        <p:nvSpPr>
          <p:cNvPr id="7" name="内容占位符 2"/>
          <p:cNvSpPr txBox="1"/>
          <p:nvPr/>
        </p:nvSpPr>
        <p:spPr>
          <a:xfrm>
            <a:off x="395288" y="1447800"/>
            <a:ext cx="8748712" cy="457200"/>
          </a:xfrm>
          <a:prstGeom prst="rect">
            <a:avLst/>
          </a:prstGeom>
        </p:spPr>
        <p:txBody>
          <a:bodyPr/>
          <a:lstStyle/>
          <a:p>
            <a:pPr marL="342900" lvl="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8</a:t>
            </a:r>
            <a:r>
              <a:rPr lang="zh-CN" altLang="en-US" sz="2000" b="1" kern="0" dirty="0" smtClean="0">
                <a:latin typeface="黑体" panose="02010609060101010101" pitchFamily="2" charset="-122"/>
                <a:ea typeface="黑体" panose="02010609060101010101" pitchFamily="2" charset="-122"/>
              </a:rPr>
              <a:t>）黑龙江佳木斯市试验路</a:t>
            </a:r>
            <a:endParaRPr lang="en-US" altLang="zh-CN" sz="2000" b="1" kern="0" dirty="0" smtClean="0">
              <a:latin typeface="黑体" panose="02010609060101010101" pitchFamily="2" charset="-122"/>
              <a:ea typeface="黑体" panose="02010609060101010101" pitchFamily="2" charset="-122"/>
            </a:endParaRPr>
          </a:p>
        </p:txBody>
      </p:sp>
      <p:sp>
        <p:nvSpPr>
          <p:cNvPr id="9"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C:\Documents and Settings\dell\Application Data\Tencent\Users\149821179\QQ\WinTemp\RichOle\XA5W{3J9XC@FOON6C2VA0YU.jpg"/>
          <p:cNvPicPr>
            <a:picLocks noChangeAspect="1" noChangeArrowheads="1"/>
          </p:cNvPicPr>
          <p:nvPr/>
        </p:nvPicPr>
        <p:blipFill>
          <a:blip r:embed="rId1" cstate="print"/>
          <a:srcRect/>
          <a:stretch>
            <a:fillRect/>
          </a:stretch>
        </p:blipFill>
        <p:spPr bwMode="auto">
          <a:xfrm>
            <a:off x="1295400" y="2061987"/>
            <a:ext cx="3124200" cy="2357613"/>
          </a:xfrm>
          <a:prstGeom prst="rect">
            <a:avLst/>
          </a:prstGeom>
          <a:noFill/>
          <a:ln w="12700">
            <a:noFill/>
            <a:miter lim="800000"/>
            <a:headEnd/>
            <a:tailEnd/>
          </a:ln>
        </p:spPr>
      </p:pic>
      <p:pic>
        <p:nvPicPr>
          <p:cNvPr id="9" name="Picture 14"/>
          <p:cNvPicPr>
            <a:picLocks noChangeAspect="1" noChangeArrowheads="1"/>
          </p:cNvPicPr>
          <p:nvPr/>
        </p:nvPicPr>
        <p:blipFill>
          <a:blip r:embed="rId2" cstate="print"/>
          <a:srcRect/>
          <a:stretch>
            <a:fillRect/>
          </a:stretch>
        </p:blipFill>
        <p:spPr bwMode="auto">
          <a:xfrm>
            <a:off x="1270811" y="4495800"/>
            <a:ext cx="3148789" cy="2291080"/>
          </a:xfrm>
          <a:prstGeom prst="rect">
            <a:avLst/>
          </a:prstGeom>
          <a:noFill/>
          <a:ln w="12700">
            <a:noFill/>
            <a:miter lim="800000"/>
            <a:headEnd/>
            <a:tailEnd/>
          </a:ln>
        </p:spPr>
      </p:pic>
      <p:pic>
        <p:nvPicPr>
          <p:cNvPr id="10" name="Picture 15"/>
          <p:cNvPicPr>
            <a:picLocks noChangeAspect="1" noChangeArrowheads="1"/>
          </p:cNvPicPr>
          <p:nvPr/>
        </p:nvPicPr>
        <p:blipFill>
          <a:blip r:embed="rId3" cstate="print"/>
          <a:srcRect/>
          <a:stretch>
            <a:fillRect/>
          </a:stretch>
        </p:blipFill>
        <p:spPr bwMode="auto">
          <a:xfrm>
            <a:off x="4572000" y="2059094"/>
            <a:ext cx="3209536" cy="2360506"/>
          </a:xfrm>
          <a:prstGeom prst="rect">
            <a:avLst/>
          </a:prstGeom>
          <a:noFill/>
          <a:ln w="31750">
            <a:noFill/>
            <a:miter lim="800000"/>
            <a:headEnd/>
            <a:tailEnd/>
          </a:ln>
        </p:spPr>
      </p:pic>
      <p:pic>
        <p:nvPicPr>
          <p:cNvPr id="11" name="Picture 16"/>
          <p:cNvPicPr>
            <a:picLocks noChangeAspect="1" noChangeArrowheads="1"/>
          </p:cNvPicPr>
          <p:nvPr/>
        </p:nvPicPr>
        <p:blipFill>
          <a:blip r:embed="rId4" cstate="print"/>
          <a:srcRect/>
          <a:stretch>
            <a:fillRect/>
          </a:stretch>
        </p:blipFill>
        <p:spPr bwMode="auto">
          <a:xfrm>
            <a:off x="4572000" y="4495800"/>
            <a:ext cx="3193626" cy="2291080"/>
          </a:xfrm>
          <a:prstGeom prst="rect">
            <a:avLst/>
          </a:prstGeom>
          <a:noFill/>
          <a:ln w="31750">
            <a:noFill/>
            <a:miter lim="800000"/>
            <a:headEnd/>
            <a:tailEnd/>
          </a:ln>
        </p:spPr>
      </p:pic>
      <p:sp>
        <p:nvSpPr>
          <p:cNvPr id="12" name="Text Box 19"/>
          <p:cNvSpPr txBox="1">
            <a:spLocks noChangeArrowheads="1"/>
          </p:cNvSpPr>
          <p:nvPr/>
        </p:nvSpPr>
        <p:spPr bwMode="auto">
          <a:xfrm>
            <a:off x="4800600" y="6019800"/>
            <a:ext cx="2743200" cy="400110"/>
          </a:xfrm>
          <a:prstGeom prst="rect">
            <a:avLst/>
          </a:prstGeom>
          <a:noFill/>
          <a:ln w="9525" algn="ctr">
            <a:noFill/>
            <a:miter lim="800000"/>
          </a:ln>
          <a:effectLst/>
        </p:spPr>
        <p:txBody>
          <a:bodyPr wrap="square">
            <a:spAutoFit/>
          </a:bodyPr>
          <a:lstStyle/>
          <a:p>
            <a:pPr algn="ctr" eaLnBrk="0" hangingPunct="0"/>
            <a:r>
              <a:rPr lang="zh-CN" altLang="en-US" sz="2000" b="1" dirty="0" smtClean="0">
                <a:solidFill>
                  <a:srgbClr val="FFFF00"/>
                </a:solidFill>
                <a:latin typeface="微软雅黑" panose="020B0503020204020204" pitchFamily="34" charset="-122"/>
                <a:ea typeface="微软雅黑" panose="020B0503020204020204" pitchFamily="34" charset="-122"/>
              </a:rPr>
              <a:t>融冰效果明显</a:t>
            </a:r>
            <a:endParaRPr lang="en-US" altLang="zh-CN" sz="2000" b="1" dirty="0">
              <a:solidFill>
                <a:srgbClr val="FFFF00"/>
              </a:solidFill>
              <a:latin typeface="微软雅黑" panose="020B0503020204020204" pitchFamily="34" charset="-122"/>
              <a:ea typeface="微软雅黑" panose="020B0503020204020204" pitchFamily="34" charset="-122"/>
            </a:endParaRPr>
          </a:p>
        </p:txBody>
      </p:sp>
      <p:sp>
        <p:nvSpPr>
          <p:cNvPr id="13" name="内容占位符 2"/>
          <p:cNvSpPr txBox="1"/>
          <p:nvPr/>
        </p:nvSpPr>
        <p:spPr>
          <a:xfrm>
            <a:off x="395288" y="1447800"/>
            <a:ext cx="8748712" cy="457200"/>
          </a:xfrm>
          <a:prstGeom prst="rect">
            <a:avLst/>
          </a:prstGeom>
        </p:spPr>
        <p:txBody>
          <a:bodyPr/>
          <a:lstStyle/>
          <a:p>
            <a:pPr marL="34290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9</a:t>
            </a:r>
            <a:r>
              <a:rPr lang="zh-CN" altLang="en-US" sz="2000" b="1" kern="0" dirty="0" smtClean="0">
                <a:latin typeface="黑体" panose="02010609060101010101" pitchFamily="2" charset="-122"/>
                <a:ea typeface="黑体" panose="02010609060101010101" pitchFamily="2" charset="-122"/>
              </a:rPr>
              <a:t>）北京门头沟</a:t>
            </a:r>
            <a:r>
              <a:rPr lang="en-US" altLang="zh-CN" sz="2000" b="1" kern="0" dirty="0" smtClean="0">
                <a:latin typeface="黑体" panose="02010609060101010101" pitchFamily="2" charset="-122"/>
                <a:ea typeface="黑体" panose="02010609060101010101" pitchFamily="2" charset="-122"/>
              </a:rPr>
              <a:t>G109 K73</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750</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73</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950</a:t>
            </a:r>
            <a:r>
              <a:rPr lang="zh-CN" altLang="en-US" sz="2000" b="1" kern="0" dirty="0" smtClean="0">
                <a:latin typeface="黑体" panose="02010609060101010101" pitchFamily="2" charset="-122"/>
                <a:ea typeface="黑体" panose="02010609060101010101" pitchFamily="2" charset="-122"/>
              </a:rPr>
              <a:t>处进行了试验路的铺筑</a:t>
            </a:r>
            <a:endParaRPr lang="zh-CN" altLang="zh-CN" sz="2000" b="1" kern="0" dirty="0" smtClean="0">
              <a:latin typeface="黑体" panose="02010609060101010101" pitchFamily="2" charset="-122"/>
              <a:ea typeface="黑体" panose="02010609060101010101" pitchFamily="2" charset="-122"/>
            </a:endParaRPr>
          </a:p>
          <a:p>
            <a:pPr marL="342900" lvl="0" indent="-342900" algn="ctr">
              <a:lnSpc>
                <a:spcPct val="150000"/>
              </a:lnSpc>
              <a:spcAft>
                <a:spcPts val="600"/>
              </a:spcAft>
              <a:buClr>
                <a:schemeClr val="hlink"/>
              </a:buClr>
            </a:pPr>
            <a:endParaRPr lang="en-US" altLang="zh-CN" sz="2000" b="1" kern="0" dirty="0" smtClean="0">
              <a:latin typeface="黑体" panose="02010609060101010101" pitchFamily="2" charset="-122"/>
              <a:ea typeface="黑体" panose="02010609060101010101" pitchFamily="2" charset="-122"/>
            </a:endParaRPr>
          </a:p>
        </p:txBody>
      </p:sp>
      <p:sp>
        <p:nvSpPr>
          <p:cNvPr id="15"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4000"/>
            <a:lum/>
          </a:blip>
          <a:srcRect/>
          <a:stretch>
            <a:fillRect l="-5000" r="-5000"/>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428596" y="1714488"/>
            <a:ext cx="8358246" cy="1500198"/>
          </a:xfrm>
        </p:spPr>
        <p:txBody>
          <a:bodyPr/>
          <a:lstStyle/>
          <a:p>
            <a:pPr algn="ctr">
              <a:buNone/>
            </a:pPr>
            <a:endParaRPr lang="en-US" altLang="zh-CN" sz="1600" dirty="0" smtClean="0">
              <a:solidFill>
                <a:srgbClr val="FF0000"/>
              </a:solidFill>
              <a:latin typeface="黑体" panose="02010609060101010101" pitchFamily="2" charset="-122"/>
              <a:ea typeface="黑体" panose="02010609060101010101" pitchFamily="2" charset="-122"/>
            </a:endParaRPr>
          </a:p>
          <a:p>
            <a:pPr>
              <a:spcBef>
                <a:spcPts val="0"/>
              </a:spcBef>
            </a:pPr>
            <a:r>
              <a:rPr lang="zh-CN" altLang="en-US" sz="1600" dirty="0" smtClean="0">
                <a:latin typeface="黑体" panose="02010609060101010101" pitchFamily="2" charset="-122"/>
                <a:ea typeface="黑体" panose="02010609060101010101" pitchFamily="2" charset="-122"/>
              </a:rPr>
              <a:t>在</a:t>
            </a:r>
            <a:r>
              <a:rPr lang="en-US" altLang="zh-CN" sz="1600" dirty="0" smtClean="0">
                <a:latin typeface="黑体" panose="02010609060101010101" pitchFamily="2" charset="-122"/>
                <a:ea typeface="黑体" panose="02010609060101010101" pitchFamily="2" charset="-122"/>
              </a:rPr>
              <a:t>2014</a:t>
            </a:r>
            <a:r>
              <a:rPr lang="zh-CN" altLang="en-US" sz="1600" dirty="0" smtClean="0">
                <a:latin typeface="黑体" panose="02010609060101010101" pitchFamily="2" charset="-122"/>
                <a:ea typeface="黑体" panose="02010609060101010101" pitchFamily="2" charset="-122"/>
              </a:rPr>
              <a:t>年全国交通运输工作会议上，交通运输部部长杨传堂做了题为</a:t>
            </a:r>
            <a:r>
              <a:rPr lang="en-US" altLang="zh-CN" sz="1600" dirty="0" smtClean="0">
                <a:latin typeface="黑体" panose="02010609060101010101" pitchFamily="2" charset="-122"/>
                <a:ea typeface="黑体" panose="02010609060101010101" pitchFamily="2" charset="-122"/>
              </a:rPr>
              <a:t>《</a:t>
            </a:r>
            <a:r>
              <a:rPr lang="zh-CN" altLang="en-US" sz="1600" dirty="0" smtClean="0">
                <a:latin typeface="黑体" panose="02010609060101010101" pitchFamily="2" charset="-122"/>
                <a:ea typeface="黑体" panose="02010609060101010101" pitchFamily="2" charset="-122"/>
              </a:rPr>
              <a:t>深化改革务实创新加快推进</a:t>
            </a:r>
            <a:r>
              <a:rPr lang="en-US" altLang="zh-CN" sz="1600" dirty="0" smtClean="0">
                <a:latin typeface="黑体" panose="02010609060101010101" pitchFamily="2" charset="-122"/>
                <a:ea typeface="黑体" panose="02010609060101010101" pitchFamily="2" charset="-122"/>
              </a:rPr>
              <a:t>“</a:t>
            </a:r>
            <a:r>
              <a:rPr lang="zh-CN" altLang="en-US" sz="1600" dirty="0" smtClean="0">
                <a:latin typeface="黑体" panose="02010609060101010101" pitchFamily="2" charset="-122"/>
                <a:ea typeface="黑体" panose="02010609060101010101" pitchFamily="2" charset="-122"/>
              </a:rPr>
              <a:t>四个交通</a:t>
            </a:r>
            <a:r>
              <a:rPr lang="en-US" altLang="zh-CN" sz="1600" dirty="0" smtClean="0">
                <a:latin typeface="黑体" panose="02010609060101010101" pitchFamily="2" charset="-122"/>
                <a:ea typeface="黑体" panose="02010609060101010101" pitchFamily="2" charset="-122"/>
              </a:rPr>
              <a:t>”</a:t>
            </a:r>
            <a:r>
              <a:rPr lang="zh-CN" altLang="en-US" sz="1600" dirty="0" smtClean="0">
                <a:latin typeface="黑体" panose="02010609060101010101" pitchFamily="2" charset="-122"/>
                <a:ea typeface="黑体" panose="02010609060101010101" pitchFamily="2" charset="-122"/>
              </a:rPr>
              <a:t>发展</a:t>
            </a:r>
            <a:r>
              <a:rPr lang="en-US" altLang="zh-CN" sz="1600" dirty="0" smtClean="0">
                <a:latin typeface="黑体" panose="02010609060101010101" pitchFamily="2" charset="-122"/>
                <a:ea typeface="黑体" panose="02010609060101010101" pitchFamily="2" charset="-122"/>
              </a:rPr>
              <a:t>》</a:t>
            </a:r>
            <a:r>
              <a:rPr lang="zh-CN" altLang="en-US" sz="1600" dirty="0" smtClean="0">
                <a:latin typeface="黑体" panose="02010609060101010101" pitchFamily="2" charset="-122"/>
                <a:ea typeface="黑体" panose="02010609060101010101" pitchFamily="2" charset="-122"/>
              </a:rPr>
              <a:t>的报告</a:t>
            </a:r>
            <a:endParaRPr lang="en-US" altLang="zh-CN" sz="1600" dirty="0" smtClean="0">
              <a:latin typeface="黑体" panose="02010609060101010101" pitchFamily="2" charset="-122"/>
              <a:ea typeface="黑体" panose="02010609060101010101" pitchFamily="2" charset="-122"/>
            </a:endParaRPr>
          </a:p>
          <a:p>
            <a:r>
              <a:rPr lang="en-US" altLang="zh-CN" sz="1600" dirty="0" smtClean="0">
                <a:latin typeface="黑体" panose="02010609060101010101" pitchFamily="2" charset="-122"/>
                <a:ea typeface="黑体" panose="02010609060101010101" pitchFamily="2" charset="-122"/>
              </a:rPr>
              <a:t>“</a:t>
            </a:r>
            <a:r>
              <a:rPr lang="zh-CN" altLang="en-US" sz="1600" dirty="0" smtClean="0">
                <a:latin typeface="黑体" panose="02010609060101010101" pitchFamily="2" charset="-122"/>
                <a:ea typeface="黑体" panose="02010609060101010101" pitchFamily="2" charset="-122"/>
              </a:rPr>
              <a:t>四个交通</a:t>
            </a:r>
            <a:r>
              <a:rPr lang="en-US" altLang="zh-CN" sz="1600" dirty="0" smtClean="0">
                <a:latin typeface="黑体" panose="02010609060101010101" pitchFamily="2" charset="-122"/>
                <a:ea typeface="黑体" panose="02010609060101010101" pitchFamily="2" charset="-122"/>
              </a:rPr>
              <a:t>”</a:t>
            </a:r>
            <a:r>
              <a:rPr lang="zh-CN" altLang="en-US" sz="1600" dirty="0" smtClean="0">
                <a:latin typeface="黑体" panose="02010609060101010101" pitchFamily="2" charset="-122"/>
                <a:ea typeface="黑体" panose="02010609060101010101" pitchFamily="2" charset="-122"/>
              </a:rPr>
              <a:t>即</a:t>
            </a:r>
            <a:r>
              <a:rPr lang="zh-CN" altLang="en-US" sz="1600" dirty="0" smtClean="0">
                <a:solidFill>
                  <a:srgbClr val="FF0000"/>
                </a:solidFill>
                <a:latin typeface="黑体" panose="02010609060101010101" pitchFamily="2" charset="-122"/>
                <a:ea typeface="黑体" panose="02010609060101010101" pitchFamily="2" charset="-122"/>
              </a:rPr>
              <a:t>综合交通</a:t>
            </a:r>
            <a:r>
              <a:rPr lang="zh-CN" altLang="en-US" sz="1600" dirty="0" smtClean="0">
                <a:latin typeface="黑体" panose="02010609060101010101" pitchFamily="2" charset="-122"/>
                <a:ea typeface="黑体" panose="02010609060101010101" pitchFamily="2" charset="-122"/>
              </a:rPr>
              <a:t>是核心，</a:t>
            </a:r>
            <a:r>
              <a:rPr lang="zh-CN" altLang="en-US" sz="1600" dirty="0" smtClean="0">
                <a:solidFill>
                  <a:srgbClr val="FF0000"/>
                </a:solidFill>
                <a:latin typeface="黑体" panose="02010609060101010101" pitchFamily="2" charset="-122"/>
                <a:ea typeface="黑体" panose="02010609060101010101" pitchFamily="2" charset="-122"/>
              </a:rPr>
              <a:t>智慧交通</a:t>
            </a:r>
            <a:r>
              <a:rPr lang="zh-CN" altLang="en-US" sz="1600" dirty="0" smtClean="0">
                <a:latin typeface="黑体" panose="02010609060101010101" pitchFamily="2" charset="-122"/>
                <a:ea typeface="黑体" panose="02010609060101010101" pitchFamily="2" charset="-122"/>
              </a:rPr>
              <a:t>是关键，</a:t>
            </a:r>
            <a:r>
              <a:rPr lang="zh-CN" altLang="en-US" sz="1600" dirty="0" smtClean="0">
                <a:solidFill>
                  <a:srgbClr val="FF0000"/>
                </a:solidFill>
                <a:latin typeface="黑体" panose="02010609060101010101" pitchFamily="2" charset="-122"/>
                <a:ea typeface="黑体" panose="02010609060101010101" pitchFamily="2" charset="-122"/>
              </a:rPr>
              <a:t>绿色交通</a:t>
            </a:r>
            <a:r>
              <a:rPr lang="zh-CN" altLang="en-US" sz="1600" dirty="0" smtClean="0">
                <a:latin typeface="黑体" panose="02010609060101010101" pitchFamily="2" charset="-122"/>
                <a:ea typeface="黑体" panose="02010609060101010101" pitchFamily="2" charset="-122"/>
              </a:rPr>
              <a:t>是引领，</a:t>
            </a:r>
            <a:r>
              <a:rPr lang="zh-CN" altLang="en-US" sz="1600" dirty="0" smtClean="0">
                <a:solidFill>
                  <a:srgbClr val="FF0000"/>
                </a:solidFill>
                <a:latin typeface="黑体" panose="02010609060101010101" pitchFamily="2" charset="-122"/>
                <a:ea typeface="黑体" panose="02010609060101010101" pitchFamily="2" charset="-122"/>
              </a:rPr>
              <a:t>平安交通是基础</a:t>
            </a:r>
            <a:endParaRPr lang="en-US" altLang="zh-CN" sz="1600" dirty="0" smtClean="0">
              <a:solidFill>
                <a:srgbClr val="FF0000"/>
              </a:solidFill>
              <a:latin typeface="黑体" panose="02010609060101010101" pitchFamily="2" charset="-122"/>
              <a:ea typeface="黑体" panose="02010609060101010101" pitchFamily="2" charset="-122"/>
            </a:endParaRPr>
          </a:p>
          <a:p>
            <a:r>
              <a:rPr lang="en-US" altLang="zh-CN" sz="1600" dirty="0" smtClean="0">
                <a:latin typeface="黑体" panose="02010609060101010101" pitchFamily="2" charset="-122"/>
                <a:ea typeface="黑体" panose="02010609060101010101" pitchFamily="2" charset="-122"/>
              </a:rPr>
              <a:t>"</a:t>
            </a:r>
            <a:r>
              <a:rPr lang="zh-CN" altLang="en-US" sz="1600" dirty="0" smtClean="0">
                <a:latin typeface="黑体" panose="02010609060101010101" pitchFamily="2" charset="-122"/>
                <a:ea typeface="黑体" panose="02010609060101010101" pitchFamily="2" charset="-122"/>
              </a:rPr>
              <a:t>四个交通</a:t>
            </a:r>
            <a:r>
              <a:rPr lang="en-US" altLang="zh-CN" sz="1600" dirty="0" smtClean="0">
                <a:latin typeface="黑体" panose="02010609060101010101" pitchFamily="2" charset="-122"/>
                <a:ea typeface="黑体" panose="02010609060101010101" pitchFamily="2" charset="-122"/>
              </a:rPr>
              <a:t>"</a:t>
            </a:r>
            <a:r>
              <a:rPr lang="zh-CN" altLang="en-US" sz="1600" dirty="0" smtClean="0">
                <a:latin typeface="黑体" panose="02010609060101010101" pitchFamily="2" charset="-122"/>
                <a:ea typeface="黑体" panose="02010609060101010101" pitchFamily="2" charset="-122"/>
              </a:rPr>
              <a:t>相互关联，相辅相成，共同构成了推进交通运输现代化发展的有机体系。</a:t>
            </a:r>
            <a:endParaRPr lang="en-US" altLang="zh-CN" sz="1600" dirty="0" smtClean="0">
              <a:latin typeface="黑体" panose="02010609060101010101" pitchFamily="2" charset="-122"/>
              <a:ea typeface="黑体" panose="02010609060101010101" pitchFamily="2" charset="-122"/>
            </a:endParaRPr>
          </a:p>
          <a:p>
            <a:pPr>
              <a:buNone/>
            </a:pPr>
            <a:endParaRPr lang="zh-CN" altLang="en-US" dirty="0">
              <a:latin typeface="黑体" panose="02010609060101010101" pitchFamily="2" charset="-122"/>
              <a:ea typeface="黑体" panose="02010609060101010101" pitchFamily="2" charset="-122"/>
            </a:endParaRPr>
          </a:p>
        </p:txBody>
      </p:sp>
      <p:sp>
        <p:nvSpPr>
          <p:cNvPr id="9" name="内容占位符 2"/>
          <p:cNvSpPr txBox="1"/>
          <p:nvPr/>
        </p:nvSpPr>
        <p:spPr bwMode="auto">
          <a:xfrm>
            <a:off x="1714480" y="3429001"/>
            <a:ext cx="5786478" cy="357190"/>
          </a:xfrm>
          <a:prstGeom prst="rect">
            <a:avLst/>
          </a:prstGeom>
          <a:noFill/>
          <a:ln w="9525">
            <a:solidFill>
              <a:schemeClr val="tx1"/>
            </a:solidFill>
            <a:prstDash val="dashDot"/>
            <a:miter lim="800000"/>
          </a:ln>
        </p:spPr>
        <p:txBody>
          <a:bodyPr vert="horz" wrap="square" lIns="91440" tIns="45720" rIns="91440" bIns="45720" numCol="1" anchor="t" anchorCtr="0" compatLnSpc="1"/>
          <a:lstStyle/>
          <a:p>
            <a:pPr marL="342900" marR="0" lvl="0" indent="-342900" algn="ctr" defTabSz="914400" rtl="0" eaLnBrk="0" fontAlgn="base" latinLnBrk="0" hangingPunct="0">
              <a:lnSpc>
                <a:spcPct val="100000"/>
              </a:lnSpc>
              <a:spcBef>
                <a:spcPct val="20000"/>
              </a:spcBef>
              <a:spcAft>
                <a:spcPct val="0"/>
              </a:spcAft>
              <a:buClrTx/>
              <a:buSzTx/>
              <a:buFontTx/>
              <a:buNone/>
              <a:defRPr/>
            </a:pPr>
            <a:r>
              <a:rPr kumimoji="0" lang="en-US" altLang="zh-CN" sz="1600" b="0" i="0" u="none" strike="noStrike" kern="0" cap="none" spc="0" normalizeH="0" baseline="0" noProof="0" dirty="0" smtClean="0">
                <a:ln>
                  <a:noFill/>
                </a:ln>
                <a:solidFill>
                  <a:schemeClr val="tx1"/>
                </a:solidFill>
                <a:effectLst/>
                <a:uLnTx/>
                <a:uFillTx/>
                <a:latin typeface="黑体" panose="02010609060101010101" pitchFamily="2" charset="-122"/>
                <a:ea typeface="黑体" panose="02010609060101010101" pitchFamily="2" charset="-122"/>
                <a:cs typeface="+mn-cs"/>
              </a:rPr>
              <a:t>2016</a:t>
            </a:r>
            <a:r>
              <a:rPr kumimoji="0" lang="zh-CN" altLang="en-US" sz="1600" b="0" i="0" u="none" strike="noStrike" kern="0" cap="none" spc="0" normalizeH="0" baseline="0" noProof="0" dirty="0" smtClean="0">
                <a:ln>
                  <a:noFill/>
                </a:ln>
                <a:solidFill>
                  <a:schemeClr val="tx1"/>
                </a:solidFill>
                <a:effectLst/>
                <a:uLnTx/>
                <a:uFillTx/>
                <a:latin typeface="黑体" panose="02010609060101010101" pitchFamily="2" charset="-122"/>
                <a:ea typeface="黑体" panose="02010609060101010101" pitchFamily="2" charset="-122"/>
                <a:cs typeface="+mn-cs"/>
              </a:rPr>
              <a:t>年交通部工作会议</a:t>
            </a:r>
            <a:r>
              <a:rPr lang="zh-CN" altLang="en-US" sz="1600" kern="0" dirty="0" smtClean="0">
                <a:latin typeface="黑体" panose="02010609060101010101" pitchFamily="2" charset="-122"/>
                <a:ea typeface="黑体" panose="02010609060101010101" pitchFamily="2" charset="-122"/>
              </a:rPr>
              <a:t>提</a:t>
            </a:r>
            <a:r>
              <a:rPr kumimoji="0" lang="zh-CN" altLang="en-US" sz="1600" b="0" i="0" u="none" strike="noStrike" kern="0" cap="none" spc="0" normalizeH="0" baseline="0" noProof="0" dirty="0" smtClean="0">
                <a:ln>
                  <a:noFill/>
                </a:ln>
                <a:solidFill>
                  <a:schemeClr val="tx1"/>
                </a:solidFill>
                <a:effectLst/>
                <a:uLnTx/>
                <a:uFillTx/>
                <a:latin typeface="黑体" panose="02010609060101010101" pitchFamily="2" charset="-122"/>
                <a:ea typeface="黑体" panose="02010609060101010101" pitchFamily="2" charset="-122"/>
                <a:cs typeface="+mn-cs"/>
              </a:rPr>
              <a:t>出做到“六个更加注重”</a:t>
            </a:r>
            <a:endParaRPr kumimoji="0" lang="en-US" altLang="zh-CN" sz="1600" b="0" i="0" u="none" strike="noStrike" kern="0" cap="none" spc="0" normalizeH="0" baseline="0" noProof="0" dirty="0" smtClean="0">
              <a:ln>
                <a:noFill/>
              </a:ln>
              <a:solidFill>
                <a:schemeClr val="tx1"/>
              </a:solidFill>
              <a:effectLst/>
              <a:uLnTx/>
              <a:uFillTx/>
              <a:latin typeface="黑体" panose="02010609060101010101" pitchFamily="2" charset="-122"/>
              <a:ea typeface="黑体" panose="02010609060101010101" pitchFamily="2" charset="-122"/>
              <a:cs typeface="+mn-cs"/>
            </a:endParaRPr>
          </a:p>
          <a:p>
            <a:pPr marL="342900" marR="0" lvl="0" indent="-342900" algn="ctr" defTabSz="914400" rtl="0" eaLnBrk="0" fontAlgn="base" latinLnBrk="0" hangingPunct="0">
              <a:lnSpc>
                <a:spcPct val="100000"/>
              </a:lnSpc>
              <a:spcBef>
                <a:spcPct val="20000"/>
              </a:spcBef>
              <a:spcAft>
                <a:spcPct val="0"/>
              </a:spcAft>
              <a:buClrTx/>
              <a:buSzTx/>
              <a:buFontTx/>
              <a:buNone/>
              <a:defRPr/>
            </a:pPr>
            <a:endParaRPr kumimoji="0" lang="en-US" altLang="zh-CN" sz="1600" b="0" i="0" u="none" strike="noStrike" kern="0" cap="none" spc="0" normalizeH="0" baseline="0" noProof="0" dirty="0" smtClean="0">
              <a:ln>
                <a:noFill/>
              </a:ln>
              <a:solidFill>
                <a:schemeClr val="tx1"/>
              </a:solidFill>
              <a:effectLst/>
              <a:uLnTx/>
              <a:uFillTx/>
              <a:latin typeface="黑体" panose="02010609060101010101" pitchFamily="2" charset="-122"/>
              <a:ea typeface="黑体" panose="02010609060101010101" pitchFamily="2" charset="-122"/>
              <a:cs typeface="+mn-cs"/>
            </a:endParaRPr>
          </a:p>
        </p:txBody>
      </p:sp>
      <p:sp>
        <p:nvSpPr>
          <p:cNvPr id="10" name="矩形 9"/>
          <p:cNvSpPr/>
          <p:nvPr/>
        </p:nvSpPr>
        <p:spPr>
          <a:xfrm>
            <a:off x="428596" y="3995678"/>
            <a:ext cx="8429684" cy="2062103"/>
          </a:xfrm>
          <a:prstGeom prst="rect">
            <a:avLst/>
          </a:prstGeom>
        </p:spPr>
        <p:txBody>
          <a:bodyPr wrap="square">
            <a:spAutoFit/>
          </a:bodyPr>
          <a:lstStyle/>
          <a:p>
            <a:pPr marL="342900" lvl="0" indent="-342900" eaLnBrk="0" hangingPunct="0">
              <a:spcBef>
                <a:spcPct val="20000"/>
              </a:spcBef>
              <a:buFontTx/>
              <a:buChar char="•"/>
              <a:defRPr/>
            </a:pPr>
            <a:r>
              <a:rPr lang="zh-CN" altLang="en-US" sz="1600" kern="0" dirty="0" smtClean="0">
                <a:latin typeface="黑体" panose="02010609060101010101" pitchFamily="2" charset="-122"/>
                <a:ea typeface="黑体" panose="02010609060101010101" pitchFamily="2" charset="-122"/>
              </a:rPr>
              <a:t>更加注重补齐交通基础设施短板</a:t>
            </a:r>
            <a:endParaRPr lang="en-US" altLang="zh-CN" sz="1600" kern="0" dirty="0" smtClean="0">
              <a:latin typeface="黑体" panose="02010609060101010101" pitchFamily="2" charset="-122"/>
              <a:ea typeface="黑体" panose="02010609060101010101" pitchFamily="2" charset="-122"/>
            </a:endParaRPr>
          </a:p>
          <a:p>
            <a:pPr marL="342900" lvl="0" indent="-342900" eaLnBrk="0" hangingPunct="0">
              <a:spcBef>
                <a:spcPct val="20000"/>
              </a:spcBef>
              <a:buFontTx/>
              <a:buChar char="•"/>
              <a:defRPr/>
            </a:pPr>
            <a:r>
              <a:rPr lang="zh-CN" altLang="en-US" sz="1600" kern="0" dirty="0" smtClean="0">
                <a:latin typeface="黑体" panose="02010609060101010101" pitchFamily="2" charset="-122"/>
                <a:ea typeface="黑体" panose="02010609060101010101" pitchFamily="2" charset="-122"/>
              </a:rPr>
              <a:t>更加注重促进各种运输方式协同发展</a:t>
            </a:r>
            <a:endParaRPr lang="en-US" altLang="zh-CN" sz="1600" kern="0" dirty="0" smtClean="0">
              <a:latin typeface="黑体" panose="02010609060101010101" pitchFamily="2" charset="-122"/>
              <a:ea typeface="黑体" panose="02010609060101010101" pitchFamily="2" charset="-122"/>
            </a:endParaRPr>
          </a:p>
          <a:p>
            <a:pPr marL="342900" lvl="0" indent="-342900" eaLnBrk="0" hangingPunct="0">
              <a:spcBef>
                <a:spcPct val="20000"/>
              </a:spcBef>
              <a:buFontTx/>
              <a:buChar char="•"/>
              <a:defRPr/>
            </a:pPr>
            <a:r>
              <a:rPr lang="zh-CN" altLang="en-US" sz="1600" kern="0" dirty="0" smtClean="0">
                <a:latin typeface="黑体" panose="02010609060101010101" pitchFamily="2" charset="-122"/>
                <a:ea typeface="黑体" panose="02010609060101010101" pitchFamily="2" charset="-122"/>
              </a:rPr>
              <a:t>更加注重全面深化改革增强动力活力</a:t>
            </a:r>
            <a:endParaRPr lang="en-US" altLang="zh-CN" sz="1600" kern="0" dirty="0" smtClean="0">
              <a:latin typeface="黑体" panose="02010609060101010101" pitchFamily="2" charset="-122"/>
              <a:ea typeface="黑体" panose="02010609060101010101" pitchFamily="2" charset="-122"/>
            </a:endParaRPr>
          </a:p>
          <a:p>
            <a:pPr marL="342900" lvl="0" indent="-342900" eaLnBrk="0" hangingPunct="0">
              <a:spcBef>
                <a:spcPct val="20000"/>
              </a:spcBef>
              <a:buFontTx/>
              <a:buChar char="•"/>
              <a:defRPr/>
            </a:pPr>
            <a:r>
              <a:rPr lang="zh-CN" altLang="en-US" sz="1600" kern="0" dirty="0" smtClean="0">
                <a:latin typeface="黑体" panose="02010609060101010101" pitchFamily="2" charset="-122"/>
                <a:ea typeface="黑体" panose="02010609060101010101" pitchFamily="2" charset="-122"/>
              </a:rPr>
              <a:t>更加注重“</a:t>
            </a:r>
            <a:r>
              <a:rPr lang="zh-CN" altLang="en-US" sz="1600" kern="0" dirty="0" smtClean="0">
                <a:solidFill>
                  <a:srgbClr val="FF0000"/>
                </a:solidFill>
                <a:latin typeface="黑体" panose="02010609060101010101" pitchFamily="2" charset="-122"/>
                <a:ea typeface="黑体" panose="02010609060101010101" pitchFamily="2" charset="-122"/>
              </a:rPr>
              <a:t>互联网</a:t>
            </a:r>
            <a:r>
              <a:rPr lang="en-US" altLang="zh-CN" sz="1600" kern="0" dirty="0" smtClean="0">
                <a:solidFill>
                  <a:srgbClr val="FF0000"/>
                </a:solidFill>
                <a:latin typeface="黑体" panose="02010609060101010101" pitchFamily="2" charset="-122"/>
                <a:ea typeface="黑体" panose="02010609060101010101" pitchFamily="2" charset="-122"/>
              </a:rPr>
              <a:t>+</a:t>
            </a:r>
            <a:r>
              <a:rPr lang="zh-CN" altLang="en-US" sz="1600" kern="0" dirty="0" smtClean="0">
                <a:solidFill>
                  <a:srgbClr val="FF0000"/>
                </a:solidFill>
                <a:latin typeface="黑体" panose="02010609060101010101" pitchFamily="2" charset="-122"/>
                <a:ea typeface="黑体" panose="02010609060101010101" pitchFamily="2" charset="-122"/>
              </a:rPr>
              <a:t>交通运输</a:t>
            </a:r>
            <a:r>
              <a:rPr lang="zh-CN" altLang="en-US" sz="1600" kern="0" dirty="0" smtClean="0">
                <a:latin typeface="黑体" panose="02010609060101010101" pitchFamily="2" charset="-122"/>
                <a:ea typeface="黑体" panose="02010609060101010101" pitchFamily="2" charset="-122"/>
              </a:rPr>
              <a:t>”新业态发展</a:t>
            </a:r>
            <a:endParaRPr lang="en-US" altLang="zh-CN" sz="1600" kern="0" dirty="0" smtClean="0">
              <a:latin typeface="黑体" panose="02010609060101010101" pitchFamily="2" charset="-122"/>
              <a:ea typeface="黑体" panose="02010609060101010101" pitchFamily="2" charset="-122"/>
            </a:endParaRPr>
          </a:p>
          <a:p>
            <a:pPr marL="342900" lvl="0" indent="-342900" eaLnBrk="0" hangingPunct="0">
              <a:spcBef>
                <a:spcPct val="20000"/>
              </a:spcBef>
              <a:buFontTx/>
              <a:buChar char="•"/>
              <a:defRPr/>
            </a:pPr>
            <a:r>
              <a:rPr lang="zh-CN" altLang="en-US" sz="1600" kern="0" dirty="0" smtClean="0">
                <a:latin typeface="黑体" panose="02010609060101010101" pitchFamily="2" charset="-122"/>
                <a:ea typeface="黑体" panose="02010609060101010101" pitchFamily="2" charset="-122"/>
              </a:rPr>
              <a:t>更加注重创新驱动和依法治理</a:t>
            </a:r>
            <a:endParaRPr lang="en-US" altLang="zh-CN" sz="1600" kern="0" dirty="0" smtClean="0">
              <a:latin typeface="黑体" panose="02010609060101010101" pitchFamily="2" charset="-122"/>
              <a:ea typeface="黑体" panose="02010609060101010101" pitchFamily="2" charset="-122"/>
            </a:endParaRPr>
          </a:p>
          <a:p>
            <a:pPr marL="342900" lvl="0" indent="-342900" eaLnBrk="0" hangingPunct="0">
              <a:spcBef>
                <a:spcPct val="20000"/>
              </a:spcBef>
              <a:buFontTx/>
              <a:buChar char="•"/>
              <a:defRPr/>
            </a:pPr>
            <a:r>
              <a:rPr lang="zh-CN" altLang="en-US" sz="1600" kern="0" dirty="0" smtClean="0">
                <a:latin typeface="黑体" panose="02010609060101010101" pitchFamily="2" charset="-122"/>
                <a:ea typeface="黑体" panose="02010609060101010101" pitchFamily="2" charset="-122"/>
              </a:rPr>
              <a:t>更加注重交通运输在城市发展中的引领和先导作用，促进交通运输发展更有质量、更有效率、更加公平、更可持续。</a:t>
            </a:r>
            <a:endParaRPr lang="zh-CN" altLang="en-US" sz="1600" kern="0" dirty="0" smtClean="0">
              <a:latin typeface="黑体" panose="02010609060101010101" pitchFamily="2" charset="-122"/>
              <a:ea typeface="黑体" panose="02010609060101010101" pitchFamily="2" charset="-122"/>
            </a:endParaRPr>
          </a:p>
        </p:txBody>
      </p:sp>
      <p:sp>
        <p:nvSpPr>
          <p:cNvPr id="11" name="矩形 10"/>
          <p:cNvSpPr/>
          <p:nvPr/>
        </p:nvSpPr>
        <p:spPr>
          <a:xfrm>
            <a:off x="3428992" y="1566446"/>
            <a:ext cx="2357454" cy="338554"/>
          </a:xfrm>
          <a:prstGeom prst="rect">
            <a:avLst/>
          </a:prstGeom>
          <a:ln>
            <a:solidFill>
              <a:schemeClr val="tx1"/>
            </a:solidFill>
            <a:prstDash val="dashDot"/>
          </a:ln>
        </p:spPr>
        <p:txBody>
          <a:bodyPr wrap="square">
            <a:spAutoFit/>
          </a:bodyPr>
          <a:lstStyle/>
          <a:p>
            <a:pPr algn="ctr">
              <a:buNone/>
            </a:pPr>
            <a:r>
              <a:rPr lang="zh-CN" altLang="en-US" sz="1600" dirty="0" smtClean="0">
                <a:solidFill>
                  <a:srgbClr val="FF0000"/>
                </a:solidFill>
                <a:latin typeface="黑体" panose="02010609060101010101" pitchFamily="2" charset="-122"/>
                <a:ea typeface="黑体" panose="02010609060101010101" pitchFamily="2" charset="-122"/>
              </a:rPr>
              <a:t>平安交通是基础</a:t>
            </a:r>
            <a:endParaRPr lang="en-US" altLang="zh-CN" sz="1600" dirty="0" smtClean="0">
              <a:solidFill>
                <a:srgbClr val="FF0000"/>
              </a:solidFill>
              <a:latin typeface="黑体" panose="02010609060101010101" pitchFamily="2" charset="-122"/>
              <a:ea typeface="黑体" panose="02010609060101010101" pitchFamily="2" charset="-122"/>
            </a:endParaRPr>
          </a:p>
        </p:txBody>
      </p:sp>
      <p:sp>
        <p:nvSpPr>
          <p:cNvPr id="12" name="Text Box 4"/>
          <p:cNvSpPr txBox="1">
            <a:spLocks noChangeArrowheads="1"/>
          </p:cNvSpPr>
          <p:nvPr/>
        </p:nvSpPr>
        <p:spPr bwMode="auto">
          <a:xfrm>
            <a:off x="876300" y="711200"/>
            <a:ext cx="4914900" cy="584200"/>
          </a:xfrm>
          <a:prstGeom prst="rect">
            <a:avLst/>
          </a:prstGeom>
          <a:noFill/>
          <a:ln w="9525">
            <a:noFill/>
            <a:miter lim="800000"/>
          </a:ln>
        </p:spPr>
        <p:txBody>
          <a:bodyPr>
            <a:spAutoFit/>
          </a:bodyPr>
          <a:lstStyle/>
          <a:p>
            <a:pPr>
              <a:spcBef>
                <a:spcPct val="50000"/>
              </a:spcBef>
            </a:pPr>
            <a:r>
              <a:rPr lang="en-US" altLang="zh-CN" sz="3200" b="1" dirty="0" smtClean="0">
                <a:solidFill>
                  <a:schemeClr val="tx2">
                    <a:lumMod val="75000"/>
                  </a:schemeClr>
                </a:solidFill>
                <a:ea typeface="华文中宋" panose="02010600040101010101" pitchFamily="2" charset="-122"/>
              </a:rPr>
              <a:t>1 .</a:t>
            </a:r>
            <a:r>
              <a:rPr lang="zh-CN" altLang="en-US" sz="3200" b="1" dirty="0" smtClean="0">
                <a:solidFill>
                  <a:schemeClr val="tx2">
                    <a:lumMod val="75000"/>
                  </a:schemeClr>
                </a:solidFill>
                <a:ea typeface="华文中宋" panose="02010600040101010101" pitchFamily="2" charset="-122"/>
              </a:rPr>
              <a:t>背景概述</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2" descr="C:\Documents and Settings\zhubaolin\桌面\IMG_3194.jpg"/>
          <p:cNvPicPr>
            <a:picLocks noChangeAspect="1" noChangeArrowheads="1"/>
          </p:cNvPicPr>
          <p:nvPr/>
        </p:nvPicPr>
        <p:blipFill>
          <a:blip r:embed="rId1" cstate="print"/>
          <a:srcRect/>
          <a:stretch>
            <a:fillRect/>
          </a:stretch>
        </p:blipFill>
        <p:spPr bwMode="auto">
          <a:xfrm>
            <a:off x="4557192" y="2057400"/>
            <a:ext cx="3559175" cy="4643438"/>
          </a:xfrm>
          <a:prstGeom prst="rect">
            <a:avLst/>
          </a:prstGeom>
          <a:noFill/>
          <a:ln w="9525">
            <a:noFill/>
            <a:miter lim="800000"/>
            <a:headEnd/>
            <a:tailEnd/>
          </a:ln>
        </p:spPr>
      </p:pic>
      <p:pic>
        <p:nvPicPr>
          <p:cNvPr id="8" name="Picture 13" descr="C:\Documents and Settings\zhubaolin\桌面\IMG_3198.jpg"/>
          <p:cNvPicPr>
            <a:picLocks noChangeAspect="1" noChangeArrowheads="1"/>
          </p:cNvPicPr>
          <p:nvPr/>
        </p:nvPicPr>
        <p:blipFill>
          <a:blip r:embed="rId2" cstate="print"/>
          <a:srcRect/>
          <a:stretch>
            <a:fillRect/>
          </a:stretch>
        </p:blipFill>
        <p:spPr bwMode="auto">
          <a:xfrm>
            <a:off x="899592" y="2057400"/>
            <a:ext cx="3581400" cy="4643437"/>
          </a:xfrm>
          <a:prstGeom prst="rect">
            <a:avLst/>
          </a:prstGeom>
          <a:noFill/>
          <a:ln w="9525">
            <a:noFill/>
            <a:miter lim="800000"/>
            <a:headEnd/>
            <a:tailEnd/>
          </a:ln>
        </p:spPr>
      </p:pic>
      <p:sp>
        <p:nvSpPr>
          <p:cNvPr id="9" name="Text Box 19"/>
          <p:cNvSpPr txBox="1">
            <a:spLocks noChangeArrowheads="1"/>
          </p:cNvSpPr>
          <p:nvPr/>
        </p:nvSpPr>
        <p:spPr bwMode="auto">
          <a:xfrm>
            <a:off x="1356792" y="5451376"/>
            <a:ext cx="2743200" cy="400110"/>
          </a:xfrm>
          <a:prstGeom prst="rect">
            <a:avLst/>
          </a:prstGeom>
          <a:noFill/>
          <a:ln w="9525" algn="ctr">
            <a:noFill/>
            <a:miter lim="800000"/>
          </a:ln>
          <a:effectLst/>
        </p:spPr>
        <p:txBody>
          <a:bodyPr wrap="square">
            <a:spAutoFit/>
          </a:bodyPr>
          <a:lstStyle/>
          <a:p>
            <a:pPr algn="ctr" eaLnBrk="0" hangingPunct="0"/>
            <a:r>
              <a:rPr lang="zh-CN" altLang="en-US" sz="2000" b="1" dirty="0" smtClean="0">
                <a:solidFill>
                  <a:srgbClr val="FFFF00"/>
                </a:solidFill>
                <a:latin typeface="微软雅黑" panose="020B0503020204020204" pitchFamily="34" charset="-122"/>
                <a:ea typeface="微软雅黑" panose="020B0503020204020204" pitchFamily="34" charset="-122"/>
              </a:rPr>
              <a:t>普通路段</a:t>
            </a:r>
            <a:endParaRPr lang="en-US" altLang="zh-CN" sz="2000" b="1" dirty="0">
              <a:solidFill>
                <a:srgbClr val="FFFF00"/>
              </a:solidFill>
              <a:latin typeface="微软雅黑" panose="020B0503020204020204" pitchFamily="34" charset="-122"/>
              <a:ea typeface="微软雅黑" panose="020B0503020204020204" pitchFamily="34" charset="-122"/>
            </a:endParaRPr>
          </a:p>
        </p:txBody>
      </p:sp>
      <p:sp>
        <p:nvSpPr>
          <p:cNvPr id="10" name="Text Box 19"/>
          <p:cNvSpPr txBox="1">
            <a:spLocks noChangeArrowheads="1"/>
          </p:cNvSpPr>
          <p:nvPr/>
        </p:nvSpPr>
        <p:spPr bwMode="auto">
          <a:xfrm>
            <a:off x="5014392" y="5451376"/>
            <a:ext cx="2743200" cy="400110"/>
          </a:xfrm>
          <a:prstGeom prst="rect">
            <a:avLst/>
          </a:prstGeom>
          <a:noFill/>
          <a:ln w="9525" algn="ctr">
            <a:noFill/>
            <a:miter lim="800000"/>
          </a:ln>
          <a:effectLst/>
        </p:spPr>
        <p:txBody>
          <a:bodyPr wrap="square">
            <a:spAutoFit/>
          </a:bodyPr>
          <a:lstStyle/>
          <a:p>
            <a:pPr algn="ctr" eaLnBrk="0" hangingPunct="0"/>
            <a:r>
              <a:rPr lang="zh-CN" altLang="en-US" sz="2000" b="1" dirty="0" smtClean="0">
                <a:solidFill>
                  <a:srgbClr val="FFFF00"/>
                </a:solidFill>
                <a:latin typeface="微软雅黑" panose="020B0503020204020204" pitchFamily="34" charset="-122"/>
                <a:ea typeface="微软雅黑" panose="020B0503020204020204" pitchFamily="34" charset="-122"/>
              </a:rPr>
              <a:t>试验路段</a:t>
            </a:r>
            <a:endParaRPr lang="en-US" altLang="zh-CN" sz="2000" b="1" dirty="0">
              <a:solidFill>
                <a:srgbClr val="FFFF00"/>
              </a:solidFill>
              <a:latin typeface="微软雅黑" panose="020B0503020204020204" pitchFamily="34" charset="-122"/>
              <a:ea typeface="微软雅黑" panose="020B0503020204020204" pitchFamily="34" charset="-122"/>
            </a:endParaRPr>
          </a:p>
        </p:txBody>
      </p:sp>
      <p:sp>
        <p:nvSpPr>
          <p:cNvPr id="13" name="内容占位符 2"/>
          <p:cNvSpPr txBox="1"/>
          <p:nvPr/>
        </p:nvSpPr>
        <p:spPr>
          <a:xfrm>
            <a:off x="395288" y="1447800"/>
            <a:ext cx="8748712" cy="457200"/>
          </a:xfrm>
          <a:prstGeom prst="rect">
            <a:avLst/>
          </a:prstGeom>
        </p:spPr>
        <p:txBody>
          <a:bodyPr/>
          <a:lstStyle/>
          <a:p>
            <a:pPr marL="34290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10</a:t>
            </a:r>
            <a:r>
              <a:rPr lang="zh-CN" altLang="en-US" sz="2000" b="1" kern="0" dirty="0" smtClean="0">
                <a:latin typeface="黑体" panose="02010609060101010101" pitchFamily="2" charset="-122"/>
                <a:ea typeface="黑体" panose="02010609060101010101" pitchFamily="2" charset="-122"/>
              </a:rPr>
              <a:t>）北京市昌平区昌流路进行了试验路的铺筑</a:t>
            </a:r>
            <a:r>
              <a:rPr lang="zh-CN" altLang="en-US" sz="2000" b="1" kern="0" dirty="0">
                <a:latin typeface="黑体" panose="02010609060101010101" pitchFamily="2" charset="-122"/>
                <a:ea typeface="黑体" panose="02010609060101010101" pitchFamily="2" charset="-122"/>
              </a:rPr>
              <a:t>（</a:t>
            </a:r>
            <a:r>
              <a:rPr lang="zh-CN" altLang="en-US" sz="2000" b="1" kern="0" dirty="0">
                <a:solidFill>
                  <a:srgbClr val="FF0000"/>
                </a:solidFill>
                <a:latin typeface="黑体" panose="02010609060101010101" pitchFamily="2" charset="-122"/>
                <a:ea typeface="黑体" panose="02010609060101010101" pitchFamily="2" charset="-122"/>
              </a:rPr>
              <a:t>第五年效果</a:t>
            </a:r>
            <a:r>
              <a:rPr lang="zh-CN" altLang="en-US" sz="2000" b="1" kern="0" dirty="0">
                <a:latin typeface="黑体" panose="02010609060101010101" pitchFamily="2" charset="-122"/>
                <a:ea typeface="黑体" panose="02010609060101010101" pitchFamily="2" charset="-122"/>
              </a:rPr>
              <a:t>）</a:t>
            </a:r>
            <a:endParaRPr lang="zh-CN" altLang="zh-CN" sz="2000" b="1" kern="0" dirty="0">
              <a:latin typeface="黑体" panose="02010609060101010101" pitchFamily="2" charset="-122"/>
              <a:ea typeface="黑体" panose="02010609060101010101" pitchFamily="2" charset="-122"/>
            </a:endParaRPr>
          </a:p>
          <a:p>
            <a:pPr marL="342900" indent="-342900" algn="ctr">
              <a:lnSpc>
                <a:spcPct val="150000"/>
              </a:lnSpc>
              <a:spcAft>
                <a:spcPts val="600"/>
              </a:spcAft>
              <a:buClr>
                <a:schemeClr val="hlink"/>
              </a:buClr>
            </a:pPr>
            <a:endParaRPr lang="zh-CN" altLang="zh-CN" sz="2000" b="1" kern="0" dirty="0" smtClean="0">
              <a:latin typeface="黑体" panose="02010609060101010101" pitchFamily="2" charset="-122"/>
              <a:ea typeface="黑体" panose="02010609060101010101" pitchFamily="2" charset="-122"/>
            </a:endParaRPr>
          </a:p>
          <a:p>
            <a:pPr marL="342900" lvl="0" indent="-342900" algn="ctr">
              <a:lnSpc>
                <a:spcPct val="150000"/>
              </a:lnSpc>
              <a:spcAft>
                <a:spcPts val="600"/>
              </a:spcAft>
              <a:buClr>
                <a:schemeClr val="hlink"/>
              </a:buClr>
            </a:pPr>
            <a:endParaRPr lang="en-US" altLang="zh-CN" sz="2000" b="1" kern="0" dirty="0" smtClean="0">
              <a:latin typeface="黑体" panose="02010609060101010101" pitchFamily="2" charset="-122"/>
              <a:ea typeface="黑体" panose="02010609060101010101" pitchFamily="2" charset="-122"/>
            </a:endParaRPr>
          </a:p>
        </p:txBody>
      </p:sp>
      <p:sp>
        <p:nvSpPr>
          <p:cNvPr id="11"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C:\Documents and Settings\dell\桌面\融雪路面照片\_M6A1392.JPG"/>
          <p:cNvPicPr/>
          <p:nvPr/>
        </p:nvPicPr>
        <p:blipFill>
          <a:blip r:embed="rId1" cstate="print"/>
          <a:srcRect/>
          <a:stretch>
            <a:fillRect/>
          </a:stretch>
        </p:blipFill>
        <p:spPr bwMode="auto">
          <a:xfrm>
            <a:off x="609600" y="2057400"/>
            <a:ext cx="4114800" cy="4572000"/>
          </a:xfrm>
          <a:prstGeom prst="rect">
            <a:avLst/>
          </a:prstGeom>
          <a:noFill/>
          <a:ln w="9525">
            <a:noFill/>
            <a:miter lim="800000"/>
            <a:headEnd/>
            <a:tailEnd/>
          </a:ln>
        </p:spPr>
      </p:pic>
      <p:pic>
        <p:nvPicPr>
          <p:cNvPr id="17" name="图片 16" descr="C:\Documents and Settings\dell\桌面\融雪路面照片\_M6A1388.JPG"/>
          <p:cNvPicPr/>
          <p:nvPr/>
        </p:nvPicPr>
        <p:blipFill>
          <a:blip r:embed="rId2" cstate="print"/>
          <a:srcRect/>
          <a:stretch>
            <a:fillRect/>
          </a:stretch>
        </p:blipFill>
        <p:spPr bwMode="auto">
          <a:xfrm>
            <a:off x="4876800" y="2057400"/>
            <a:ext cx="4047344" cy="4572000"/>
          </a:xfrm>
          <a:prstGeom prst="rect">
            <a:avLst/>
          </a:prstGeom>
          <a:noFill/>
          <a:ln w="9525">
            <a:noFill/>
            <a:miter lim="800000"/>
            <a:headEnd/>
            <a:tailEnd/>
          </a:ln>
        </p:spPr>
      </p:pic>
      <p:sp>
        <p:nvSpPr>
          <p:cNvPr id="5" name="内容占位符 2"/>
          <p:cNvSpPr txBox="1"/>
          <p:nvPr/>
        </p:nvSpPr>
        <p:spPr>
          <a:xfrm>
            <a:off x="395288" y="1447800"/>
            <a:ext cx="8748712" cy="457200"/>
          </a:xfrm>
          <a:prstGeom prst="rect">
            <a:avLst/>
          </a:prstGeom>
        </p:spPr>
        <p:txBody>
          <a:bodyPr/>
          <a:lstStyle/>
          <a:p>
            <a:pPr marL="342900" indent="-342900" algn="ctr">
              <a:lnSpc>
                <a:spcPct val="150000"/>
              </a:lnSpc>
              <a:spcAft>
                <a:spcPts val="600"/>
              </a:spcAft>
              <a:buClr>
                <a:schemeClr val="hlink"/>
              </a:buClr>
            </a:pP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11</a:t>
            </a:r>
            <a:r>
              <a:rPr lang="zh-CN" altLang="en-US" sz="2000" b="1" kern="0" dirty="0" smtClean="0">
                <a:latin typeface="黑体" panose="02010609060101010101" pitchFamily="2" charset="-122"/>
                <a:ea typeface="黑体" panose="02010609060101010101" pitchFamily="2" charset="-122"/>
              </a:rPr>
              <a:t>）北京市昌平昌赤路进行了试验路的铺筑</a:t>
            </a:r>
            <a:endParaRPr lang="zh-CN" altLang="zh-CN" sz="2000" b="1" kern="0" dirty="0" smtClean="0">
              <a:latin typeface="黑体" panose="02010609060101010101" pitchFamily="2" charset="-122"/>
              <a:ea typeface="黑体" panose="02010609060101010101" pitchFamily="2" charset="-122"/>
            </a:endParaRPr>
          </a:p>
          <a:p>
            <a:pPr marL="342900" lvl="0" indent="-342900" algn="ctr">
              <a:lnSpc>
                <a:spcPct val="150000"/>
              </a:lnSpc>
              <a:spcAft>
                <a:spcPts val="600"/>
              </a:spcAft>
              <a:buClr>
                <a:schemeClr val="hlink"/>
              </a:buClr>
            </a:pPr>
            <a:endParaRPr lang="en-US" altLang="zh-CN" sz="2000" b="1" kern="0" dirty="0" smtClean="0">
              <a:latin typeface="黑体" panose="02010609060101010101" pitchFamily="2" charset="-122"/>
              <a:ea typeface="黑体" panose="02010609060101010101" pitchFamily="2" charset="-122"/>
            </a:endParaRPr>
          </a:p>
        </p:txBody>
      </p:sp>
      <p:sp>
        <p:nvSpPr>
          <p:cNvPr id="7"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txBox="1"/>
          <p:nvPr/>
        </p:nvSpPr>
        <p:spPr>
          <a:xfrm>
            <a:off x="152400" y="1447800"/>
            <a:ext cx="8748712" cy="457200"/>
          </a:xfrm>
          <a:prstGeom prst="rect">
            <a:avLst/>
          </a:prstGeom>
        </p:spPr>
        <p:txBody>
          <a:bodyPr/>
          <a:lstStyle/>
          <a:p>
            <a:pPr marL="342900" indent="-342900" algn="ctr">
              <a:lnSpc>
                <a:spcPct val="150000"/>
              </a:lnSpc>
              <a:spcAft>
                <a:spcPts val="600"/>
              </a:spcAft>
              <a:buClr>
                <a:schemeClr val="hlink"/>
              </a:buClr>
              <a:defRPr/>
            </a:pPr>
            <a:r>
              <a:rPr lang="zh-CN" altLang="en-US" sz="2000" b="1" kern="0" dirty="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12</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2017</a:t>
            </a:r>
            <a:r>
              <a:rPr lang="zh-CN" altLang="en-US" sz="2000" b="1" kern="0" dirty="0" smtClean="0">
                <a:latin typeface="黑体" panose="02010609060101010101" pitchFamily="2" charset="-122"/>
                <a:ea typeface="黑体" panose="02010609060101010101" pitchFamily="2" charset="-122"/>
              </a:rPr>
              <a:t>年</a:t>
            </a:r>
            <a:r>
              <a:rPr lang="en-US" altLang="zh-CN" sz="2000" b="1" kern="0" dirty="0" smtClean="0">
                <a:latin typeface="黑体" panose="02010609060101010101" pitchFamily="2" charset="-122"/>
                <a:ea typeface="黑体" panose="02010609060101010101" pitchFamily="2" charset="-122"/>
              </a:rPr>
              <a:t>2</a:t>
            </a:r>
            <a:r>
              <a:rPr lang="zh-CN" altLang="en-US" sz="2000" b="1" kern="0" dirty="0" smtClean="0">
                <a:latin typeface="黑体" panose="02010609060101010101" pitchFamily="2" charset="-122"/>
                <a:ea typeface="黑体" panose="02010609060101010101" pitchFamily="2" charset="-122"/>
              </a:rPr>
              <a:t>月乌鲁木齐市交通职业学院试验段</a:t>
            </a:r>
            <a:endParaRPr lang="zh-CN" altLang="zh-CN" sz="2000" b="1" kern="0" dirty="0">
              <a:latin typeface="黑体" panose="02010609060101010101" pitchFamily="2" charset="-122"/>
              <a:ea typeface="黑体" panose="02010609060101010101" pitchFamily="2" charset="-122"/>
            </a:endParaRPr>
          </a:p>
          <a:p>
            <a:pPr marL="342900" indent="-342900" algn="ctr">
              <a:lnSpc>
                <a:spcPct val="150000"/>
              </a:lnSpc>
              <a:spcAft>
                <a:spcPts val="600"/>
              </a:spcAft>
              <a:buClr>
                <a:schemeClr val="hlink"/>
              </a:buClr>
              <a:defRPr/>
            </a:pPr>
            <a:endParaRPr lang="en-US" altLang="zh-CN" sz="2000" b="1" kern="0" dirty="0">
              <a:latin typeface="黑体" panose="02010609060101010101" pitchFamily="2" charset="-122"/>
              <a:ea typeface="黑体" panose="02010609060101010101" pitchFamily="2" charset="-122"/>
            </a:endParaRPr>
          </a:p>
        </p:txBody>
      </p:sp>
      <p:pic>
        <p:nvPicPr>
          <p:cNvPr id="14338" name="Picture 2" descr="C:\Users\User\Desktop\IMG_20170320_181520.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09600" y="2568467"/>
            <a:ext cx="3969600" cy="2977200"/>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C:\Users\User\Desktop\IMG_20170320_1816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10150" y="2590800"/>
            <a:ext cx="3962400" cy="297180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Grp="1" noChangeArrowheads="1"/>
          </p:cNvSpPr>
          <p:nvPr>
            <p:ph type="title"/>
          </p:nvPr>
        </p:nvSpPr>
        <p:spPr bwMode="auto">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
        <p:nvSpPr>
          <p:cNvPr id="5" name="内容占位符 2"/>
          <p:cNvSpPr txBox="1"/>
          <p:nvPr/>
        </p:nvSpPr>
        <p:spPr>
          <a:xfrm>
            <a:off x="152400" y="1295400"/>
            <a:ext cx="8748712" cy="457200"/>
          </a:xfrm>
          <a:prstGeom prst="rect">
            <a:avLst/>
          </a:prstGeom>
        </p:spPr>
        <p:txBody>
          <a:bodyPr/>
          <a:lstStyle/>
          <a:p>
            <a:pPr marL="342900" indent="-342900" algn="ctr">
              <a:lnSpc>
                <a:spcPct val="150000"/>
              </a:lnSpc>
              <a:spcAft>
                <a:spcPts val="600"/>
              </a:spcAft>
              <a:buClr>
                <a:schemeClr val="hlink"/>
              </a:buClr>
              <a:defRPr/>
            </a:pPr>
            <a:r>
              <a:rPr lang="zh-CN" altLang="en-US" sz="2000" b="1" kern="0" dirty="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13</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2018</a:t>
            </a:r>
            <a:r>
              <a:rPr lang="zh-CN" altLang="en-US" sz="2000" b="1" kern="0" dirty="0" smtClean="0">
                <a:latin typeface="黑体" panose="02010609060101010101" pitchFamily="2" charset="-122"/>
                <a:ea typeface="黑体" panose="02010609060101010101" pitchFamily="2" charset="-122"/>
              </a:rPr>
              <a:t>年</a:t>
            </a:r>
            <a:r>
              <a:rPr lang="en-US" altLang="zh-CN" sz="2000" b="1" kern="0" dirty="0" smtClean="0">
                <a:latin typeface="黑体" panose="02010609060101010101" pitchFamily="2" charset="-122"/>
                <a:ea typeface="黑体" panose="02010609060101010101" pitchFamily="2" charset="-122"/>
              </a:rPr>
              <a:t>1</a:t>
            </a:r>
            <a:r>
              <a:rPr lang="zh-CN" altLang="en-US" sz="2000" b="1" kern="0" dirty="0" smtClean="0">
                <a:latin typeface="黑体" panose="02010609060101010101" pitchFamily="2" charset="-122"/>
                <a:ea typeface="黑体" panose="02010609060101010101" pitchFamily="2" charset="-122"/>
              </a:rPr>
              <a:t>月江苏省泰州市泰东河大桥试验段</a:t>
            </a:r>
            <a:endParaRPr lang="zh-CN" altLang="zh-CN" sz="2000" b="1" kern="0" dirty="0">
              <a:latin typeface="黑体" panose="02010609060101010101" pitchFamily="2" charset="-122"/>
              <a:ea typeface="黑体" panose="02010609060101010101" pitchFamily="2" charset="-122"/>
            </a:endParaRPr>
          </a:p>
          <a:p>
            <a:pPr marL="342900" indent="-342900" algn="ctr">
              <a:lnSpc>
                <a:spcPct val="150000"/>
              </a:lnSpc>
              <a:spcAft>
                <a:spcPts val="600"/>
              </a:spcAft>
              <a:buClr>
                <a:schemeClr val="hlink"/>
              </a:buClr>
              <a:defRPr/>
            </a:pPr>
            <a:endParaRPr lang="en-US" altLang="zh-CN" sz="2000" b="1" kern="0" dirty="0">
              <a:latin typeface="黑体" panose="02010609060101010101" pitchFamily="2" charset="-122"/>
              <a:ea typeface="黑体" panose="02010609060101010101" pitchFamily="2" charset="-122"/>
            </a:endParaRPr>
          </a:p>
        </p:txBody>
      </p:sp>
      <p:pic>
        <p:nvPicPr>
          <p:cNvPr id="6" name="Picture 1" descr="C:\Users\zf\Documents\Tencent Files\79219892\Image\C2C\DB16FC8322BA5F46B436D5D006B363E4.png"/>
          <p:cNvPicPr>
            <a:picLocks noChangeAspect="1" noChangeArrowheads="1"/>
          </p:cNvPicPr>
          <p:nvPr/>
        </p:nvPicPr>
        <p:blipFill>
          <a:blip r:embed="rId1" cstate="print"/>
          <a:srcRect/>
          <a:stretch>
            <a:fillRect/>
          </a:stretch>
        </p:blipFill>
        <p:spPr bwMode="auto">
          <a:xfrm>
            <a:off x="381000" y="2125133"/>
            <a:ext cx="5508980" cy="3098801"/>
          </a:xfrm>
          <a:prstGeom prst="rect">
            <a:avLst/>
          </a:prstGeom>
          <a:noFill/>
        </p:spPr>
      </p:pic>
      <p:pic>
        <p:nvPicPr>
          <p:cNvPr id="7" name="Picture 2" descr="C:\Users\zf\Documents\Tencent Files\79219892\Image\C2C\177D5B16BA9C6A71EE098E06144674DE.png"/>
          <p:cNvPicPr>
            <a:picLocks noChangeAspect="1" noChangeArrowheads="1"/>
          </p:cNvPicPr>
          <p:nvPr/>
        </p:nvPicPr>
        <p:blipFill>
          <a:blip r:embed="rId2" cstate="print"/>
          <a:srcRect t="23487"/>
          <a:stretch>
            <a:fillRect/>
          </a:stretch>
        </p:blipFill>
        <p:spPr bwMode="auto">
          <a:xfrm>
            <a:off x="6172200" y="2590800"/>
            <a:ext cx="2197099" cy="2988566"/>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Grp="1" noChangeArrowheads="1"/>
          </p:cNvSpPr>
          <p:nvPr>
            <p:ph type="title"/>
          </p:nvPr>
        </p:nvSpPr>
        <p:spPr bwMode="auto">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5</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抗凝冰沥青混合料应用技术</a:t>
            </a:r>
            <a:endParaRPr lang="zh-CN" altLang="en-US" sz="3200" b="1" dirty="0">
              <a:solidFill>
                <a:schemeClr val="tx2">
                  <a:lumMod val="75000"/>
                </a:schemeClr>
              </a:solidFill>
              <a:ea typeface="华文中宋" panose="02010600040101010101" pitchFamily="2" charset="-122"/>
            </a:endParaRPr>
          </a:p>
        </p:txBody>
      </p:sp>
      <p:sp>
        <p:nvSpPr>
          <p:cNvPr id="5" name="内容占位符 2"/>
          <p:cNvSpPr txBox="1"/>
          <p:nvPr/>
        </p:nvSpPr>
        <p:spPr>
          <a:xfrm>
            <a:off x="152400" y="1447800"/>
            <a:ext cx="8748712" cy="457200"/>
          </a:xfrm>
          <a:prstGeom prst="rect">
            <a:avLst/>
          </a:prstGeom>
        </p:spPr>
        <p:txBody>
          <a:bodyPr/>
          <a:lstStyle/>
          <a:p>
            <a:pPr marL="342900" indent="-342900" algn="ctr">
              <a:lnSpc>
                <a:spcPct val="150000"/>
              </a:lnSpc>
              <a:spcAft>
                <a:spcPts val="600"/>
              </a:spcAft>
              <a:buClr>
                <a:schemeClr val="hlink"/>
              </a:buClr>
              <a:defRPr/>
            </a:pPr>
            <a:r>
              <a:rPr lang="zh-CN" altLang="en-US" sz="2000" b="1" kern="0" dirty="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14</a:t>
            </a:r>
            <a:r>
              <a:rPr lang="zh-CN" altLang="en-US" sz="2000" b="1" kern="0" dirty="0" smtClean="0">
                <a:latin typeface="黑体" panose="02010609060101010101" pitchFamily="2" charset="-122"/>
                <a:ea typeface="黑体" panose="02010609060101010101" pitchFamily="2" charset="-122"/>
              </a:rPr>
              <a:t>）</a:t>
            </a:r>
            <a:r>
              <a:rPr lang="en-US" altLang="zh-CN" sz="2000" b="1" kern="0" dirty="0" smtClean="0">
                <a:latin typeface="黑体" panose="02010609060101010101" pitchFamily="2" charset="-122"/>
                <a:ea typeface="黑体" panose="02010609060101010101" pitchFamily="2" charset="-122"/>
              </a:rPr>
              <a:t>2017</a:t>
            </a:r>
            <a:r>
              <a:rPr lang="zh-CN" altLang="en-US" sz="2000" b="1" kern="0" dirty="0" smtClean="0">
                <a:latin typeface="黑体" panose="02010609060101010101" pitchFamily="2" charset="-122"/>
                <a:ea typeface="黑体" panose="02010609060101010101" pitchFamily="2" charset="-122"/>
              </a:rPr>
              <a:t>年</a:t>
            </a:r>
            <a:r>
              <a:rPr lang="en-US" altLang="zh-CN" sz="2000" b="1" kern="0" dirty="0" smtClean="0">
                <a:latin typeface="黑体" panose="02010609060101010101" pitchFamily="2" charset="-122"/>
                <a:ea typeface="黑体" panose="02010609060101010101" pitchFamily="2" charset="-122"/>
              </a:rPr>
              <a:t>12</a:t>
            </a:r>
            <a:r>
              <a:rPr lang="zh-CN" altLang="en-US" sz="2000" b="1" kern="0" dirty="0" smtClean="0">
                <a:latin typeface="黑体" panose="02010609060101010101" pitchFamily="2" charset="-122"/>
                <a:ea typeface="黑体" panose="02010609060101010101" pitchFamily="2" charset="-122"/>
              </a:rPr>
              <a:t>月青海省试验段</a:t>
            </a:r>
            <a:endParaRPr lang="zh-CN" altLang="zh-CN" sz="2000" b="1" kern="0" dirty="0">
              <a:latin typeface="黑体" panose="02010609060101010101" pitchFamily="2" charset="-122"/>
              <a:ea typeface="黑体" panose="02010609060101010101" pitchFamily="2" charset="-122"/>
            </a:endParaRPr>
          </a:p>
          <a:p>
            <a:pPr marL="342900" indent="-342900" algn="ctr">
              <a:lnSpc>
                <a:spcPct val="150000"/>
              </a:lnSpc>
              <a:spcAft>
                <a:spcPts val="600"/>
              </a:spcAft>
              <a:buClr>
                <a:schemeClr val="hlink"/>
              </a:buClr>
              <a:defRPr/>
            </a:pPr>
            <a:endParaRPr lang="en-US" altLang="zh-CN" sz="2000" b="1" kern="0" dirty="0">
              <a:latin typeface="黑体" panose="02010609060101010101" pitchFamily="2" charset="-122"/>
              <a:ea typeface="黑体" panose="02010609060101010101" pitchFamily="2" charset="-122"/>
            </a:endParaRPr>
          </a:p>
        </p:txBody>
      </p:sp>
      <p:pic>
        <p:nvPicPr>
          <p:cNvPr id="8" name="Picture 3" descr="E:\2017年\1半年总结\公司总结\青海路\微信图片_20180102090436.jpg"/>
          <p:cNvPicPr>
            <a:picLocks noChangeAspect="1" noChangeArrowheads="1"/>
          </p:cNvPicPr>
          <p:nvPr/>
        </p:nvPicPr>
        <p:blipFill>
          <a:blip r:embed="rId1" cstate="print"/>
          <a:srcRect/>
          <a:stretch>
            <a:fillRect/>
          </a:stretch>
        </p:blipFill>
        <p:spPr bwMode="auto">
          <a:xfrm>
            <a:off x="2971800" y="2362200"/>
            <a:ext cx="3517900" cy="287828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304800" y="2033560"/>
          <a:ext cx="8643998" cy="4027455"/>
        </p:xfrm>
        <a:graphic>
          <a:graphicData uri="http://schemas.openxmlformats.org/drawingml/2006/table">
            <a:tbl>
              <a:tblPr firstRow="1" bandRow="1">
                <a:tableStyleId>{5C22544A-7EE6-4342-B048-85BDC9FD1C3A}</a:tableStyleId>
              </a:tblPr>
              <a:tblGrid>
                <a:gridCol w="1857358"/>
                <a:gridCol w="5143536"/>
                <a:gridCol w="1643104"/>
              </a:tblGrid>
              <a:tr h="537017">
                <a:tc>
                  <a:txBody>
                    <a:bodyPr/>
                    <a:lstStyle/>
                    <a:p>
                      <a:pPr algn="ctr"/>
                      <a:r>
                        <a:rPr lang="zh-CN" altLang="en-US" sz="1400" b="0" dirty="0" smtClean="0">
                          <a:solidFill>
                            <a:schemeClr val="tx1"/>
                          </a:solidFill>
                          <a:latin typeface="微软雅黑" panose="020B0503020204020204" pitchFamily="34" charset="-122"/>
                          <a:ea typeface="微软雅黑" panose="020B0503020204020204" pitchFamily="34" charset="-122"/>
                        </a:rPr>
                        <a:t>项目类型</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项目名称</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0" dirty="0" smtClean="0">
                          <a:solidFill>
                            <a:schemeClr val="tx1"/>
                          </a:solidFill>
                          <a:latin typeface="微软雅黑" panose="020B0503020204020204" pitchFamily="34" charset="-122"/>
                          <a:ea typeface="微软雅黑" panose="020B0503020204020204" pitchFamily="34" charset="-122"/>
                        </a:rPr>
                        <a:t>时间</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9823">
                <a:tc>
                  <a:txBody>
                    <a:bodyPr/>
                    <a:lstStyle/>
                    <a:p>
                      <a:pPr algn="ctr"/>
                      <a:r>
                        <a:rPr lang="zh-CN" altLang="en-US" sz="1400" b="0" dirty="0" smtClean="0">
                          <a:latin typeface="微软雅黑" panose="020B0503020204020204" pitchFamily="34" charset="-122"/>
                          <a:ea typeface="微软雅黑" panose="020B0503020204020204" pitchFamily="34" charset="-122"/>
                        </a:rPr>
                        <a:t>西部交通科技项目</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高速公路早期</a:t>
                      </a:r>
                      <a:r>
                        <a:rPr lang="zh-CN" altLang="en-US" sz="1400" b="0" kern="1200" dirty="0" smtClean="0">
                          <a:solidFill>
                            <a:srgbClr val="FF0000"/>
                          </a:solidFill>
                          <a:latin typeface="微软雅黑" panose="020B0503020204020204" pitchFamily="34" charset="-122"/>
                          <a:ea typeface="微软雅黑" panose="020B0503020204020204" pitchFamily="34" charset="-122"/>
                          <a:cs typeface="+mn-cs"/>
                        </a:rPr>
                        <a:t>凝冰预警</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及高危路段凝冰自动化处置技术研究</a:t>
                      </a:r>
                      <a:endParaRPr lang="zh-CN" altLang="en-US" sz="1400" b="0" kern="1200" dirty="0" smtClean="0">
                        <a:solidFill>
                          <a:schemeClr val="tx1"/>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dirty="0" smtClean="0">
                          <a:latin typeface="微软雅黑" panose="020B0503020204020204" pitchFamily="34" charset="-122"/>
                          <a:ea typeface="微软雅黑" panose="020B0503020204020204" pitchFamily="34" charset="-122"/>
                        </a:rPr>
                        <a:t>2009</a:t>
                      </a:r>
                      <a:r>
                        <a:rPr lang="zh-CN" altLang="en-US" sz="1400" b="0" dirty="0" smtClean="0">
                          <a:latin typeface="微软雅黑" panose="020B0503020204020204" pitchFamily="34" charset="-122"/>
                          <a:ea typeface="微软雅黑" panose="020B0503020204020204" pitchFamily="34" charset="-122"/>
                        </a:rPr>
                        <a:t>～</a:t>
                      </a:r>
                      <a:r>
                        <a:rPr lang="en-US" altLang="zh-CN" sz="1400" b="0" dirty="0" smtClean="0">
                          <a:latin typeface="微软雅黑" panose="020B0503020204020204" pitchFamily="34" charset="-122"/>
                          <a:ea typeface="微软雅黑" panose="020B0503020204020204" pitchFamily="34" charset="-122"/>
                        </a:rPr>
                        <a:t>2013</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2535">
                <a:tc>
                  <a:txBody>
                    <a:bodyPr/>
                    <a:lstStyle/>
                    <a:p>
                      <a:pPr algn="ctr"/>
                      <a:r>
                        <a:rPr lang="zh-CN" altLang="en-US" sz="1400" b="0" dirty="0" smtClean="0">
                          <a:latin typeface="微软雅黑" panose="020B0503020204020204" pitchFamily="34" charset="-122"/>
                          <a:ea typeface="微软雅黑" panose="020B0503020204020204" pitchFamily="34" charset="-122"/>
                        </a:rPr>
                        <a:t>贵州交通厅项目</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贵州山区高速公路沥青路面</a:t>
                      </a:r>
                      <a:r>
                        <a:rPr lang="zh-CN" altLang="en-US" sz="1400" b="0" kern="1200" dirty="0" smtClean="0">
                          <a:solidFill>
                            <a:srgbClr val="FF0000"/>
                          </a:solidFill>
                          <a:latin typeface="微软雅黑" panose="020B0503020204020204" pitchFamily="34" charset="-122"/>
                          <a:ea typeface="微软雅黑" panose="020B0503020204020204" pitchFamily="34" charset="-122"/>
                          <a:cs typeface="+mn-cs"/>
                        </a:rPr>
                        <a:t>自融冰</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技术研究</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dirty="0" smtClean="0">
                          <a:latin typeface="微软雅黑" panose="020B0503020204020204" pitchFamily="34" charset="-122"/>
                          <a:ea typeface="微软雅黑" panose="020B0503020204020204" pitchFamily="34" charset="-122"/>
                        </a:rPr>
                        <a:t>2012~2014</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7654">
                <a:tc>
                  <a:txBody>
                    <a:bodyPr/>
                    <a:lstStyle/>
                    <a:p>
                      <a:pPr algn="ctr"/>
                      <a:r>
                        <a:rPr lang="zh-CN" altLang="en-US" sz="1400" b="0" dirty="0" smtClean="0">
                          <a:latin typeface="微软雅黑" panose="020B0503020204020204" pitchFamily="34" charset="-122"/>
                          <a:ea typeface="微软雅黑" panose="020B0503020204020204" pitchFamily="34" charset="-122"/>
                        </a:rPr>
                        <a:t>云南交通厅项目</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隧道口路面与桥面沥青混合料</a:t>
                      </a:r>
                      <a:r>
                        <a:rPr lang="zh-CN" altLang="en-US" sz="1400" b="0" kern="1200" dirty="0" smtClean="0">
                          <a:solidFill>
                            <a:srgbClr val="FF0000"/>
                          </a:solidFill>
                          <a:latin typeface="微软雅黑" panose="020B0503020204020204" pitchFamily="34" charset="-122"/>
                          <a:ea typeface="微软雅黑" panose="020B0503020204020204" pitchFamily="34" charset="-122"/>
                          <a:cs typeface="+mn-cs"/>
                        </a:rPr>
                        <a:t>凝冻防治</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技术研究</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dirty="0" smtClean="0">
                          <a:latin typeface="微软雅黑" panose="020B0503020204020204" pitchFamily="34" charset="-122"/>
                          <a:ea typeface="微软雅黑" panose="020B0503020204020204" pitchFamily="34" charset="-122"/>
                        </a:rPr>
                        <a:t>2013~2016</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1386">
                <a:tc>
                  <a:txBody>
                    <a:bodyPr/>
                    <a:lstStyle/>
                    <a:p>
                      <a:pPr algn="ctr"/>
                      <a:r>
                        <a:rPr lang="zh-CN" altLang="en-US" sz="1400" b="0" dirty="0" smtClean="0">
                          <a:latin typeface="微软雅黑" panose="020B0503020204020204" pitchFamily="34" charset="-122"/>
                          <a:ea typeface="微软雅黑" panose="020B0503020204020204" pitchFamily="34" charset="-122"/>
                        </a:rPr>
                        <a:t>吉林交通厅项目</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0" dirty="0" smtClean="0">
                          <a:solidFill>
                            <a:schemeClr val="tx1"/>
                          </a:solidFill>
                          <a:latin typeface="微软雅黑" panose="020B0503020204020204" pitchFamily="34" charset="-122"/>
                          <a:ea typeface="微软雅黑" panose="020B0503020204020204" pitchFamily="34" charset="-122"/>
                        </a:rPr>
                        <a:t>高寒地区沥青路面</a:t>
                      </a:r>
                      <a:r>
                        <a:rPr lang="zh-CN" altLang="en-US" sz="1400" b="0" dirty="0" smtClean="0">
                          <a:solidFill>
                            <a:srgbClr val="FF0000"/>
                          </a:solidFill>
                          <a:latin typeface="微软雅黑" panose="020B0503020204020204" pitchFamily="34" charset="-122"/>
                          <a:ea typeface="微软雅黑" panose="020B0503020204020204" pitchFamily="34" charset="-122"/>
                        </a:rPr>
                        <a:t>抗薄冰</a:t>
                      </a:r>
                      <a:r>
                        <a:rPr lang="zh-CN" altLang="en-US" sz="1400" b="0" dirty="0" smtClean="0">
                          <a:solidFill>
                            <a:schemeClr val="tx1"/>
                          </a:solidFill>
                          <a:latin typeface="微软雅黑" panose="020B0503020204020204" pitchFamily="34" charset="-122"/>
                          <a:ea typeface="微软雅黑" panose="020B0503020204020204" pitchFamily="34" charset="-122"/>
                        </a:rPr>
                        <a:t>处治技术研究</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dirty="0" smtClean="0">
                          <a:latin typeface="微软雅黑" panose="020B0503020204020204" pitchFamily="34" charset="-122"/>
                          <a:ea typeface="微软雅黑" panose="020B0503020204020204" pitchFamily="34" charset="-122"/>
                        </a:rPr>
                        <a:t>2012~2015</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7654">
                <a:tc>
                  <a:txBody>
                    <a:bodyPr/>
                    <a:lstStyle/>
                    <a:p>
                      <a:pPr algn="ctr"/>
                      <a:r>
                        <a:rPr lang="zh-CN" altLang="en-US" sz="1400" b="0" dirty="0" smtClean="0">
                          <a:latin typeface="微软雅黑" panose="020B0503020204020204" pitchFamily="34" charset="-122"/>
                          <a:ea typeface="微软雅黑" panose="020B0503020204020204" pitchFamily="34" charset="-122"/>
                        </a:rPr>
                        <a:t>内蒙交通厅项目</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0" dirty="0" smtClean="0">
                          <a:solidFill>
                            <a:schemeClr val="tx1"/>
                          </a:solidFill>
                          <a:latin typeface="微软雅黑" panose="020B0503020204020204" pitchFamily="34" charset="-122"/>
                          <a:ea typeface="微软雅黑" panose="020B0503020204020204" pitchFamily="34" charset="-122"/>
                        </a:rPr>
                        <a:t>寒冷地区高速公路</a:t>
                      </a:r>
                      <a:r>
                        <a:rPr lang="zh-CN" altLang="en-US" sz="1400" b="0" dirty="0" smtClean="0">
                          <a:solidFill>
                            <a:srgbClr val="FF0000"/>
                          </a:solidFill>
                          <a:latin typeface="微软雅黑" panose="020B0503020204020204" pitchFamily="34" charset="-122"/>
                          <a:ea typeface="微软雅黑" panose="020B0503020204020204" pitchFamily="34" charset="-122"/>
                        </a:rPr>
                        <a:t>蓄盐沥青路面</a:t>
                      </a:r>
                      <a:r>
                        <a:rPr lang="zh-CN" altLang="en-US" sz="1400" b="0" dirty="0" smtClean="0">
                          <a:solidFill>
                            <a:schemeClr val="tx1"/>
                          </a:solidFill>
                          <a:latin typeface="微软雅黑" panose="020B0503020204020204" pitchFamily="34" charset="-122"/>
                          <a:ea typeface="微软雅黑" panose="020B0503020204020204" pitchFamily="34" charset="-122"/>
                        </a:rPr>
                        <a:t>自融冰技术研究</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dirty="0" smtClean="0">
                          <a:latin typeface="微软雅黑" panose="020B0503020204020204" pitchFamily="34" charset="-122"/>
                          <a:ea typeface="微软雅黑" panose="020B0503020204020204" pitchFamily="34" charset="-122"/>
                        </a:rPr>
                        <a:t>2012~2014</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1386">
                <a:tc>
                  <a:txBody>
                    <a:bodyPr/>
                    <a:lstStyle/>
                    <a:p>
                      <a:pPr algn="ctr"/>
                      <a:r>
                        <a:rPr lang="zh-CN" altLang="en-US" sz="1400" b="0" dirty="0" smtClean="0">
                          <a:latin typeface="微软雅黑" panose="020B0503020204020204" pitchFamily="34" charset="-122"/>
                          <a:ea typeface="微软雅黑" panose="020B0503020204020204" pitchFamily="34" charset="-122"/>
                        </a:rPr>
                        <a:t>中央公益基金项目</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高速公路</a:t>
                      </a:r>
                      <a:r>
                        <a:rPr lang="zh-CN" altLang="en-US" sz="1400" b="0" kern="1200" dirty="0" smtClean="0">
                          <a:solidFill>
                            <a:srgbClr val="FF0000"/>
                          </a:solidFill>
                          <a:latin typeface="微软雅黑" panose="020B0503020204020204" pitchFamily="34" charset="-122"/>
                          <a:ea typeface="微软雅黑" panose="020B0503020204020204" pitchFamily="34" charset="-122"/>
                          <a:cs typeface="+mn-cs"/>
                        </a:rPr>
                        <a:t>抗凝冰</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沥青混合料应用技术研究</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dirty="0" smtClean="0">
                          <a:latin typeface="微软雅黑" panose="020B0503020204020204" pitchFamily="34" charset="-122"/>
                          <a:ea typeface="微软雅黑" panose="020B0503020204020204" pitchFamily="34" charset="-122"/>
                        </a:rPr>
                        <a:t>2013~2014</a:t>
                      </a:r>
                      <a:endParaRPr lang="zh-CN" altLang="en-US" sz="1400" b="0" dirty="0">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 Box 4"/>
          <p:cNvSpPr txBox="1">
            <a:spLocks noChangeArrowheads="1"/>
          </p:cNvSpPr>
          <p:nvPr/>
        </p:nvSpPr>
        <p:spPr bwMode="auto">
          <a:xfrm>
            <a:off x="876300" y="711200"/>
            <a:ext cx="4914900" cy="584200"/>
          </a:xfrm>
          <a:prstGeom prst="rect">
            <a:avLst/>
          </a:prstGeom>
          <a:noFill/>
          <a:ln w="9525">
            <a:noFill/>
            <a:miter lim="800000"/>
          </a:ln>
        </p:spPr>
        <p:txBody>
          <a:bodyPr>
            <a:spAutoFit/>
          </a:bodyPr>
          <a:lstStyle/>
          <a:p>
            <a:pPr>
              <a:spcBef>
                <a:spcPct val="50000"/>
              </a:spcBef>
            </a:pPr>
            <a:r>
              <a:rPr lang="en-US" altLang="zh-CN" sz="3200" b="1" dirty="0" smtClean="0">
                <a:solidFill>
                  <a:schemeClr val="tx2">
                    <a:lumMod val="75000"/>
                  </a:schemeClr>
                </a:solidFill>
                <a:ea typeface="华文中宋" panose="02010600040101010101" pitchFamily="2" charset="-122"/>
              </a:rPr>
              <a:t>1 .</a:t>
            </a:r>
            <a:r>
              <a:rPr lang="zh-CN" altLang="en-US" sz="3200" b="1" dirty="0" smtClean="0">
                <a:solidFill>
                  <a:schemeClr val="tx2">
                    <a:lumMod val="75000"/>
                  </a:schemeClr>
                </a:solidFill>
                <a:ea typeface="华文中宋" panose="02010600040101010101" pitchFamily="2" charset="-122"/>
              </a:rPr>
              <a:t>背景概述</a:t>
            </a:r>
            <a:endParaRPr lang="zh-CN" altLang="en-US" sz="3200" b="1" dirty="0">
              <a:solidFill>
                <a:schemeClr val="tx2">
                  <a:lumMod val="75000"/>
                </a:schemeClr>
              </a:solidFill>
              <a:ea typeface="华文中宋" panose="02010600040101010101" pitchFamily="2" charset="-122"/>
            </a:endParaRPr>
          </a:p>
        </p:txBody>
      </p:sp>
    </p:spTree>
    <p:custDataLst>
      <p:tags r:id="rId1"/>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灯片编号占位符 8"/>
          <p:cNvSpPr txBox="1">
            <a:spLocks noGrp="1" noChangeArrowheads="1"/>
          </p:cNvSpPr>
          <p:nvPr/>
        </p:nvSpPr>
        <p:spPr bwMode="auto">
          <a:xfrm>
            <a:off x="8631238" y="6492875"/>
            <a:ext cx="457200" cy="365125"/>
          </a:xfrm>
          <a:prstGeom prst="rect">
            <a:avLst/>
          </a:prstGeom>
          <a:noFill/>
          <a:ln w="9525">
            <a:noFill/>
            <a:miter lim="800000"/>
          </a:ln>
        </p:spPr>
        <p:txBody>
          <a:bodyPr/>
          <a:lstStyle/>
          <a:p>
            <a:pPr algn="r"/>
            <a:fld id="{DC479896-B8EA-47D9-B932-85C05970DAA6}" type="slidenum">
              <a:rPr lang="en-US" altLang="zh-CN" sz="1400">
                <a:solidFill>
                  <a:schemeClr val="bg1"/>
                </a:solidFill>
              </a:rPr>
            </a:fld>
            <a:endParaRPr lang="en-US" altLang="zh-CN" sz="1400">
              <a:solidFill>
                <a:schemeClr val="bg1"/>
              </a:solidFill>
            </a:endParaRPr>
          </a:p>
        </p:txBody>
      </p:sp>
      <p:graphicFrame>
        <p:nvGraphicFramePr>
          <p:cNvPr id="8" name="内容占位符 7"/>
          <p:cNvGraphicFramePr>
            <a:graphicFrameLocks noGrp="1"/>
          </p:cNvGraphicFramePr>
          <p:nvPr>
            <p:ph idx="1"/>
          </p:nvPr>
        </p:nvGraphicFramePr>
        <p:xfrm>
          <a:off x="468313" y="1917700"/>
          <a:ext cx="8229600" cy="29667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zh-CN" altLang="en-US" sz="1400" b="0" dirty="0" smtClean="0">
                          <a:solidFill>
                            <a:schemeClr val="tx1"/>
                          </a:solidFill>
                          <a:latin typeface="微软雅黑" panose="020B0503020204020204" pitchFamily="34" charset="-122"/>
                          <a:ea typeface="微软雅黑" panose="020B0503020204020204" pitchFamily="34" charset="-122"/>
                        </a:rPr>
                        <a:t>处治措施</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0" dirty="0" smtClean="0">
                          <a:solidFill>
                            <a:schemeClr val="tx1"/>
                          </a:solidFill>
                          <a:latin typeface="微软雅黑" panose="020B0503020204020204" pitchFamily="34" charset="-122"/>
                          <a:ea typeface="微软雅黑" panose="020B0503020204020204" pitchFamily="34" charset="-122"/>
                        </a:rPr>
                        <a:t>技术特点</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lvl="2" indent="0" algn="ctr" defTabSz="914400" rtl="0" eaLnBrk="1" fontAlgn="auto" latinLnBrk="0" hangingPunct="1">
                        <a:lnSpc>
                          <a:spcPct val="100000"/>
                        </a:lnSpc>
                        <a:spcBef>
                          <a:spcPts val="0"/>
                        </a:spcBef>
                        <a:spcAft>
                          <a:spcPts val="0"/>
                        </a:spcAft>
                        <a:buClrTx/>
                        <a:buSzTx/>
                        <a:buFontTx/>
                        <a:buNone/>
                        <a:defRPr/>
                      </a:pPr>
                      <a:r>
                        <a:rPr lang="zh-CN" altLang="zh-CN" sz="1400" b="0" dirty="0" smtClean="0">
                          <a:latin typeface="微软雅黑" panose="020B0503020204020204" pitchFamily="34" charset="-122"/>
                          <a:ea typeface="微软雅黑" panose="020B0503020204020204" pitchFamily="34" charset="-122"/>
                        </a:rPr>
                        <a:t>人工</a:t>
                      </a:r>
                      <a:r>
                        <a:rPr lang="zh-CN" altLang="en-US" sz="1400" b="0" dirty="0" smtClean="0">
                          <a:latin typeface="微软雅黑" panose="020B0503020204020204" pitchFamily="34" charset="-122"/>
                          <a:ea typeface="微软雅黑" panose="020B0503020204020204" pitchFamily="34" charset="-122"/>
                        </a:rPr>
                        <a:t>撒布盐、</a:t>
                      </a:r>
                      <a:r>
                        <a:rPr lang="zh-CN" altLang="zh-CN" sz="1400" b="0" dirty="0" smtClean="0">
                          <a:latin typeface="微软雅黑" panose="020B0503020204020204" pitchFamily="34" charset="-122"/>
                          <a:ea typeface="微软雅黑" panose="020B0503020204020204" pitchFamily="34" charset="-122"/>
                        </a:rPr>
                        <a:t>砂石材料</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zh-CN" altLang="en-US" sz="1400" b="0" dirty="0" smtClean="0">
                          <a:latin typeface="微软雅黑" panose="020B0503020204020204" pitchFamily="34" charset="-122"/>
                          <a:ea typeface="微软雅黑" panose="020B0503020204020204" pitchFamily="34" charset="-122"/>
                        </a:rPr>
                        <a:t>效率低、耗时、人员安全不能保障</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r>
              <a:tr h="370840">
                <a:tc>
                  <a:txBody>
                    <a:bodyPr/>
                    <a:lstStyle/>
                    <a:p>
                      <a:pPr algn="ctr"/>
                      <a:r>
                        <a:rPr lang="zh-CN" altLang="zh-CN" sz="1400" b="0" dirty="0" smtClean="0">
                          <a:latin typeface="微软雅黑" panose="020B0503020204020204" pitchFamily="34" charset="-122"/>
                          <a:ea typeface="微软雅黑" panose="020B0503020204020204" pitchFamily="34" charset="-122"/>
                        </a:rPr>
                        <a:t>机械</a:t>
                      </a:r>
                      <a:r>
                        <a:rPr lang="zh-CN" altLang="en-US" sz="1400" b="0" dirty="0" smtClean="0">
                          <a:latin typeface="微软雅黑" panose="020B0503020204020204" pitchFamily="34" charset="-122"/>
                          <a:ea typeface="微软雅黑" panose="020B0503020204020204" pitchFamily="34" charset="-122"/>
                        </a:rPr>
                        <a:t>除雪</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lang="zh-CN" altLang="en-US" sz="1400" b="0" dirty="0" smtClean="0">
                          <a:latin typeface="微软雅黑" panose="020B0503020204020204" pitchFamily="34" charset="-122"/>
                          <a:ea typeface="微软雅黑" panose="020B0503020204020204" pitchFamily="34" charset="-122"/>
                        </a:rPr>
                        <a:t>设备要求高，对路面有损失</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r>
              <a:tr h="370840">
                <a:tc>
                  <a:txBody>
                    <a:bodyPr/>
                    <a:lstStyle/>
                    <a:p>
                      <a:pPr algn="ctr"/>
                      <a:r>
                        <a:rPr lang="zh-CN" altLang="en-US" sz="1400" b="1" dirty="0" smtClean="0">
                          <a:solidFill>
                            <a:schemeClr val="tx1"/>
                          </a:solidFill>
                          <a:latin typeface="微软雅黑" panose="020B0503020204020204" pitchFamily="34" charset="-122"/>
                          <a:ea typeface="微软雅黑" panose="020B0503020204020204" pitchFamily="34" charset="-122"/>
                        </a:rPr>
                        <a:t>导电路面融冰雪技术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0" dirty="0" smtClean="0">
                          <a:latin typeface="微软雅黑" panose="020B0503020204020204" pitchFamily="34" charset="-122"/>
                          <a:ea typeface="微软雅黑" panose="020B0503020204020204" pitchFamily="34" charset="-122"/>
                        </a:rPr>
                        <a:t>耗能较大，后期维护难</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chemeClr val="tx1"/>
                          </a:solidFill>
                          <a:latin typeface="微软雅黑" panose="020B0503020204020204" pitchFamily="34" charset="-122"/>
                          <a:ea typeface="微软雅黑" panose="020B0503020204020204" pitchFamily="34" charset="-122"/>
                        </a:rPr>
                        <a:t>能量转化型融冰雪技术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b="0" dirty="0" smtClean="0">
                          <a:latin typeface="微软雅黑" panose="020B0503020204020204" pitchFamily="34" charset="-122"/>
                          <a:ea typeface="微软雅黑" panose="020B0503020204020204" pitchFamily="34" charset="-122"/>
                        </a:rPr>
                        <a:t>前期设备投资，应用条件限制</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zh-CN" sz="1400" b="1" dirty="0" smtClean="0">
                          <a:solidFill>
                            <a:schemeClr val="tx1"/>
                          </a:solidFill>
                          <a:latin typeface="微软雅黑" panose="020B0503020204020204" pitchFamily="34" charset="-122"/>
                          <a:ea typeface="微软雅黑" panose="020B0503020204020204" pitchFamily="34" charset="-122"/>
                        </a:rPr>
                        <a:t>路面融冰雪涂层技术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b="0" dirty="0" smtClean="0">
                          <a:latin typeface="微软雅黑" panose="020B0503020204020204" pitchFamily="34" charset="-122"/>
                          <a:ea typeface="微软雅黑" panose="020B0503020204020204" pitchFamily="34" charset="-122"/>
                        </a:rPr>
                        <a:t>道路主动融冰雪技术</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chemeClr val="tx1"/>
                          </a:solidFill>
                          <a:latin typeface="微软雅黑" panose="020B0503020204020204" pitchFamily="34" charset="-122"/>
                          <a:ea typeface="微软雅黑" panose="020B0503020204020204" pitchFamily="34" charset="-122"/>
                        </a:rPr>
                        <a:t>添加融雪除冰剂技术</a:t>
                      </a:r>
                      <a:endParaRPr lang="zh-CN" altLang="en-US" sz="1400" b="1" dirty="0" smtClean="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b="0" dirty="0" smtClean="0">
                          <a:latin typeface="微软雅黑" panose="020B0503020204020204" pitchFamily="34" charset="-122"/>
                          <a:ea typeface="微软雅黑" panose="020B0503020204020204" pitchFamily="34" charset="-122"/>
                        </a:rPr>
                        <a:t>无需干预全自动的功能性路面</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chemeClr val="tx1"/>
                          </a:solidFill>
                          <a:latin typeface="微软雅黑" panose="020B0503020204020204" pitchFamily="34" charset="-122"/>
                          <a:ea typeface="微软雅黑" panose="020B0503020204020204" pitchFamily="34" charset="-122"/>
                        </a:rPr>
                        <a:t>预警式的凝冰自动化处置技术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b="0" dirty="0" smtClean="0">
                          <a:latin typeface="微软雅黑" panose="020B0503020204020204" pitchFamily="34" charset="-122"/>
                          <a:ea typeface="微软雅黑" panose="020B0503020204020204" pitchFamily="34" charset="-122"/>
                        </a:rPr>
                        <a:t>能够根据实时监测路面结冰状况，并做出预警</a:t>
                      </a:r>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pSp>
        <p:nvGrpSpPr>
          <p:cNvPr id="7" name="组合 6"/>
          <p:cNvGrpSpPr/>
          <p:nvPr/>
        </p:nvGrpSpPr>
        <p:grpSpPr>
          <a:xfrm>
            <a:off x="925195" y="5181600"/>
            <a:ext cx="4258310" cy="1386840"/>
            <a:chOff x="762000" y="3657600"/>
            <a:chExt cx="7645400" cy="2592388"/>
          </a:xfrm>
        </p:grpSpPr>
        <p:pic>
          <p:nvPicPr>
            <p:cNvPr id="17443" name="Picture 5" descr="C:\DOCUME~1\dell\LOCALS~1\Temp\V][`3NP~9T(B6DX]8%ZO_~B.jpg"/>
            <p:cNvPicPr>
              <a:picLocks noChangeAspect="1" noChangeArrowheads="1"/>
            </p:cNvPicPr>
            <p:nvPr/>
          </p:nvPicPr>
          <p:blipFill>
            <a:blip r:embed="rId1" cstate="print"/>
            <a:srcRect/>
            <a:stretch>
              <a:fillRect/>
            </a:stretch>
          </p:blipFill>
          <p:spPr bwMode="auto">
            <a:xfrm>
              <a:off x="762000" y="3657600"/>
              <a:ext cx="3617912" cy="2592388"/>
            </a:xfrm>
            <a:prstGeom prst="rect">
              <a:avLst/>
            </a:prstGeom>
            <a:noFill/>
            <a:ln w="22225">
              <a:solidFill>
                <a:srgbClr val="FFC000"/>
              </a:solidFill>
              <a:miter lim="800000"/>
              <a:headEnd/>
              <a:tailEnd/>
            </a:ln>
          </p:spPr>
        </p:pic>
        <p:pic>
          <p:nvPicPr>
            <p:cNvPr id="17444" name="Picture 4" descr="E:\Boschung China\影像文件\产品图片\Jetbroom\in Aktion.jpg"/>
            <p:cNvPicPr>
              <a:picLocks noChangeAspect="1" noChangeArrowheads="1"/>
            </p:cNvPicPr>
            <p:nvPr/>
          </p:nvPicPr>
          <p:blipFill>
            <a:blip r:embed="rId2" cstate="print"/>
            <a:srcRect/>
            <a:stretch>
              <a:fillRect/>
            </a:stretch>
          </p:blipFill>
          <p:spPr bwMode="auto">
            <a:xfrm>
              <a:off x="4953000" y="3657600"/>
              <a:ext cx="3454400" cy="2590800"/>
            </a:xfrm>
            <a:prstGeom prst="rect">
              <a:avLst/>
            </a:prstGeom>
            <a:noFill/>
            <a:ln w="19050">
              <a:solidFill>
                <a:srgbClr val="FFC000"/>
              </a:solidFill>
              <a:miter lim="800000"/>
              <a:headEnd/>
              <a:tailEnd/>
            </a:ln>
          </p:spPr>
        </p:pic>
      </p:grpSp>
      <p:sp>
        <p:nvSpPr>
          <p:cNvPr id="9" name="Text Box 4"/>
          <p:cNvSpPr txBox="1">
            <a:spLocks noChangeArrowheads="1"/>
          </p:cNvSpPr>
          <p:nvPr/>
        </p:nvSpPr>
        <p:spPr bwMode="auto">
          <a:xfrm>
            <a:off x="876300" y="711200"/>
            <a:ext cx="4914900" cy="584200"/>
          </a:xfrm>
          <a:prstGeom prst="rect">
            <a:avLst/>
          </a:prstGeom>
          <a:noFill/>
          <a:ln w="9525">
            <a:noFill/>
            <a:miter lim="800000"/>
          </a:ln>
        </p:spPr>
        <p:txBody>
          <a:bodyPr>
            <a:spAutoFit/>
          </a:bodyPr>
          <a:lstStyle/>
          <a:p>
            <a:pPr>
              <a:spcBef>
                <a:spcPct val="50000"/>
              </a:spcBef>
            </a:pPr>
            <a:r>
              <a:rPr lang="en-US" altLang="zh-CN" sz="3200" b="1" dirty="0" smtClean="0">
                <a:solidFill>
                  <a:schemeClr val="tx2">
                    <a:lumMod val="75000"/>
                  </a:schemeClr>
                </a:solidFill>
                <a:ea typeface="华文中宋" panose="02010600040101010101" pitchFamily="2" charset="-122"/>
              </a:rPr>
              <a:t>1 .</a:t>
            </a:r>
            <a:r>
              <a:rPr lang="zh-CN" altLang="en-US" sz="3200" b="1" dirty="0" smtClean="0">
                <a:solidFill>
                  <a:schemeClr val="tx2">
                    <a:lumMod val="75000"/>
                  </a:schemeClr>
                </a:solidFill>
                <a:ea typeface="华文中宋" panose="02010600040101010101" pitchFamily="2" charset="-122"/>
              </a:rPr>
              <a:t>背景概述</a:t>
            </a:r>
            <a:endParaRPr lang="zh-CN" altLang="en-US" sz="3200" b="1" dirty="0">
              <a:solidFill>
                <a:schemeClr val="tx2">
                  <a:lumMod val="75000"/>
                </a:schemeClr>
              </a:solidFill>
              <a:ea typeface="华文中宋" panose="02010600040101010101" pitchFamily="2" charset="-122"/>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灯片编号占位符 8"/>
          <p:cNvSpPr txBox="1">
            <a:spLocks noGrp="1" noChangeArrowheads="1"/>
          </p:cNvSpPr>
          <p:nvPr/>
        </p:nvSpPr>
        <p:spPr bwMode="auto">
          <a:xfrm>
            <a:off x="8631238" y="6492875"/>
            <a:ext cx="457200" cy="365125"/>
          </a:xfrm>
          <a:prstGeom prst="rect">
            <a:avLst/>
          </a:prstGeom>
          <a:noFill/>
          <a:ln w="9525">
            <a:noFill/>
            <a:miter lim="800000"/>
          </a:ln>
        </p:spPr>
        <p:txBody>
          <a:bodyPr/>
          <a:lstStyle/>
          <a:p>
            <a:pPr algn="r"/>
            <a:fld id="{D16849E4-603A-41FA-9FB3-9C2A12AB75B4}" type="slidenum">
              <a:rPr lang="en-US" altLang="zh-CN" sz="1400">
                <a:solidFill>
                  <a:schemeClr val="bg1"/>
                </a:solidFill>
              </a:rPr>
            </a:fld>
            <a:endParaRPr lang="en-US" altLang="zh-CN" sz="1400">
              <a:solidFill>
                <a:schemeClr val="bg1"/>
              </a:solidFill>
            </a:endParaRPr>
          </a:p>
        </p:txBody>
      </p:sp>
      <p:graphicFrame>
        <p:nvGraphicFramePr>
          <p:cNvPr id="8" name="内容占位符 7"/>
          <p:cNvGraphicFramePr>
            <a:graphicFrameLocks noGrp="1"/>
          </p:cNvGraphicFramePr>
          <p:nvPr>
            <p:ph idx="1"/>
          </p:nvPr>
        </p:nvGraphicFramePr>
        <p:xfrm>
          <a:off x="468313" y="1917700"/>
          <a:ext cx="8229600" cy="311404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zh-CN" altLang="en-US" sz="1400" b="1" dirty="0" smtClean="0">
                          <a:solidFill>
                            <a:schemeClr val="tx1"/>
                          </a:solidFill>
                          <a:latin typeface="微软雅黑" panose="020B0503020204020204" pitchFamily="34" charset="-122"/>
                          <a:ea typeface="微软雅黑" panose="020B0503020204020204" pitchFamily="34" charset="-122"/>
                        </a:rPr>
                        <a:t>处治措施</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1" dirty="0" smtClean="0">
                          <a:solidFill>
                            <a:schemeClr val="tx1"/>
                          </a:solidFill>
                          <a:latin typeface="微软雅黑" panose="020B0503020204020204" pitchFamily="34" charset="-122"/>
                          <a:ea typeface="微软雅黑" panose="020B0503020204020204" pitchFamily="34" charset="-122"/>
                        </a:rPr>
                        <a:t>技术特点</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lvl="2" indent="0" algn="ctr" defTabSz="914400" rtl="0" eaLnBrk="1" fontAlgn="auto" latinLnBrk="0" hangingPunct="1">
                        <a:lnSpc>
                          <a:spcPct val="100000"/>
                        </a:lnSpc>
                        <a:spcBef>
                          <a:spcPts val="0"/>
                        </a:spcBef>
                        <a:spcAft>
                          <a:spcPts val="0"/>
                        </a:spcAft>
                        <a:buClrTx/>
                        <a:buSzTx/>
                        <a:buFontTx/>
                        <a:buNone/>
                        <a:defRPr/>
                      </a:pPr>
                      <a:r>
                        <a:rPr lang="zh-CN" altLang="zh-CN" sz="1400" dirty="0" smtClean="0">
                          <a:latin typeface="微软雅黑" panose="020B0503020204020204" pitchFamily="34" charset="-122"/>
                          <a:ea typeface="微软雅黑" panose="020B0503020204020204" pitchFamily="34" charset="-122"/>
                        </a:rPr>
                        <a:t>人工</a:t>
                      </a:r>
                      <a:r>
                        <a:rPr lang="zh-CN" altLang="en-US" sz="1400" dirty="0" smtClean="0">
                          <a:latin typeface="微软雅黑" panose="020B0503020204020204" pitchFamily="34" charset="-122"/>
                          <a:ea typeface="微软雅黑" panose="020B0503020204020204" pitchFamily="34" charset="-122"/>
                        </a:rPr>
                        <a:t>撒布盐、</a:t>
                      </a:r>
                      <a:r>
                        <a:rPr lang="zh-CN" altLang="zh-CN" sz="1400" dirty="0" smtClean="0">
                          <a:latin typeface="微软雅黑" panose="020B0503020204020204" pitchFamily="34" charset="-122"/>
                          <a:ea typeface="微软雅黑" panose="020B0503020204020204" pitchFamily="34" charset="-122"/>
                        </a:rPr>
                        <a:t>砂石材料</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dirty="0" smtClean="0">
                          <a:latin typeface="微软雅黑" panose="020B0503020204020204" pitchFamily="34" charset="-122"/>
                          <a:ea typeface="微软雅黑" panose="020B0503020204020204" pitchFamily="34" charset="-122"/>
                        </a:rPr>
                        <a:t>效率低、耗时、人员安全不能保障</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zh-CN" sz="1400" dirty="0" smtClean="0">
                          <a:latin typeface="微软雅黑" panose="020B0503020204020204" pitchFamily="34" charset="-122"/>
                          <a:ea typeface="微软雅黑" panose="020B0503020204020204" pitchFamily="34" charset="-122"/>
                        </a:rPr>
                        <a:t>机械</a:t>
                      </a:r>
                      <a:r>
                        <a:rPr lang="zh-CN" altLang="en-US" sz="1400" dirty="0" smtClean="0">
                          <a:latin typeface="微软雅黑" panose="020B0503020204020204" pitchFamily="34" charset="-122"/>
                          <a:ea typeface="微软雅黑" panose="020B0503020204020204" pitchFamily="34" charset="-122"/>
                        </a:rPr>
                        <a:t>除雪</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dirty="0" smtClean="0">
                          <a:latin typeface="微软雅黑" panose="020B0503020204020204" pitchFamily="34" charset="-122"/>
                          <a:ea typeface="微软雅黑" panose="020B0503020204020204" pitchFamily="34" charset="-122"/>
                        </a:rPr>
                        <a:t>设备要求高，对路面有损伤</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1400" b="1" dirty="0" smtClean="0">
                          <a:solidFill>
                            <a:schemeClr val="tx1"/>
                          </a:solidFill>
                          <a:latin typeface="微软雅黑" panose="020B0503020204020204" pitchFamily="34" charset="-122"/>
                          <a:ea typeface="微软雅黑" panose="020B0503020204020204" pitchFamily="34" charset="-122"/>
                        </a:rPr>
                        <a:t>导电路面融冰雪技术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dirty="0" smtClean="0">
                          <a:latin typeface="微软雅黑" panose="020B0503020204020204" pitchFamily="34" charset="-122"/>
                          <a:ea typeface="微软雅黑" panose="020B0503020204020204" pitchFamily="34" charset="-122"/>
                        </a:rPr>
                        <a:t>耗能较大，后期维护难</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chemeClr val="tx1"/>
                          </a:solidFill>
                          <a:latin typeface="微软雅黑" panose="020B0503020204020204" pitchFamily="34" charset="-122"/>
                          <a:ea typeface="微软雅黑" panose="020B0503020204020204" pitchFamily="34" charset="-122"/>
                        </a:rPr>
                        <a:t>能量转化型融冰雪技术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zh-CN" altLang="en-US" sz="1400" dirty="0" smtClean="0">
                          <a:latin typeface="微软雅黑" panose="020B0503020204020204" pitchFamily="34" charset="-122"/>
                          <a:ea typeface="微软雅黑" panose="020B0503020204020204" pitchFamily="34" charset="-122"/>
                        </a:rPr>
                        <a:t>前期设备投资，应用条件限制</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0840">
                <a:tc>
                  <a:txBody>
                    <a:bodyPr/>
                    <a:lstStyle/>
                    <a:p>
                      <a:pPr algn="ctr"/>
                      <a:r>
                        <a:rPr lang="zh-CN" altLang="zh-CN" sz="1400" b="1" dirty="0" smtClean="0">
                          <a:solidFill>
                            <a:schemeClr val="tx1"/>
                          </a:solidFill>
                          <a:latin typeface="微软雅黑" panose="020B0503020204020204" pitchFamily="34" charset="-122"/>
                          <a:ea typeface="微软雅黑" panose="020B0503020204020204" pitchFamily="34" charset="-122"/>
                        </a:rPr>
                        <a:t>路面融冰雪涂层技术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a:r>
                        <a:rPr lang="zh-CN" altLang="en-US" sz="1400" dirty="0" smtClean="0">
                          <a:latin typeface="微软雅黑" panose="020B0503020204020204" pitchFamily="34" charset="-122"/>
                          <a:ea typeface="微软雅黑" panose="020B0503020204020204" pitchFamily="34" charset="-122"/>
                        </a:rPr>
                        <a:t>主动的道路除冰雪技术</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chemeClr val="tx1"/>
                          </a:solidFill>
                          <a:latin typeface="微软雅黑" panose="020B0503020204020204" pitchFamily="34" charset="-122"/>
                          <a:ea typeface="微软雅黑" panose="020B0503020204020204" pitchFamily="34" charset="-122"/>
                        </a:rPr>
                        <a:t>添加融雪除冰剂技术</a:t>
                      </a:r>
                      <a:endParaRPr lang="zh-CN" altLang="en-US" sz="1400" b="1" dirty="0" smtClean="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a:r>
                        <a:rPr lang="zh-CN" altLang="en-US" sz="1400" dirty="0" smtClean="0">
                          <a:latin typeface="微软雅黑" panose="020B0503020204020204" pitchFamily="34" charset="-122"/>
                          <a:ea typeface="微软雅黑" panose="020B0503020204020204" pitchFamily="34" charset="-122"/>
                        </a:rPr>
                        <a:t>无需干预全自动的功能性路面</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chemeClr val="tx1"/>
                          </a:solidFill>
                          <a:latin typeface="微软雅黑" panose="020B0503020204020204" pitchFamily="34" charset="-122"/>
                          <a:ea typeface="微软雅黑" panose="020B0503020204020204" pitchFamily="34" charset="-122"/>
                        </a:rPr>
                        <a:t>预警式的凝冰自动化处置技术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a:r>
                        <a:rPr lang="zh-CN" altLang="en-US" sz="1400" dirty="0" smtClean="0">
                          <a:latin typeface="微软雅黑" panose="020B0503020204020204" pitchFamily="34" charset="-122"/>
                          <a:ea typeface="微软雅黑" panose="020B0503020204020204" pitchFamily="34" charset="-122"/>
                        </a:rPr>
                        <a:t>能够根据实时监测路面结冰状况，并进行自动化处治</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bl>
          </a:graphicData>
        </a:graphic>
      </p:graphicFrame>
      <p:sp>
        <p:nvSpPr>
          <p:cNvPr id="6" name="Text Box 4"/>
          <p:cNvSpPr txBox="1">
            <a:spLocks noChangeArrowheads="1"/>
          </p:cNvSpPr>
          <p:nvPr/>
        </p:nvSpPr>
        <p:spPr bwMode="auto">
          <a:xfrm>
            <a:off x="876300" y="711200"/>
            <a:ext cx="4914900" cy="584200"/>
          </a:xfrm>
          <a:prstGeom prst="rect">
            <a:avLst/>
          </a:prstGeom>
          <a:noFill/>
          <a:ln w="9525">
            <a:noFill/>
            <a:miter lim="800000"/>
          </a:ln>
        </p:spPr>
        <p:txBody>
          <a:bodyPr>
            <a:spAutoFit/>
          </a:bodyPr>
          <a:lstStyle/>
          <a:p>
            <a:pPr>
              <a:spcBef>
                <a:spcPct val="50000"/>
              </a:spcBef>
            </a:pPr>
            <a:r>
              <a:rPr lang="en-US" altLang="zh-CN" sz="3200" b="1" dirty="0" smtClean="0">
                <a:solidFill>
                  <a:schemeClr val="tx2">
                    <a:lumMod val="75000"/>
                  </a:schemeClr>
                </a:solidFill>
                <a:ea typeface="华文中宋" panose="02010600040101010101" pitchFamily="2" charset="-122"/>
              </a:rPr>
              <a:t>1 .</a:t>
            </a:r>
            <a:r>
              <a:rPr lang="zh-CN" altLang="en-US" sz="3200" b="1" dirty="0" smtClean="0">
                <a:solidFill>
                  <a:schemeClr val="tx2">
                    <a:lumMod val="75000"/>
                  </a:schemeClr>
                </a:solidFill>
                <a:ea typeface="华文中宋" panose="02010600040101010101" pitchFamily="2" charset="-122"/>
              </a:rPr>
              <a:t>背景概述</a:t>
            </a:r>
            <a:endParaRPr lang="zh-CN" altLang="en-US" sz="3200" b="1" dirty="0">
              <a:solidFill>
                <a:schemeClr val="tx2">
                  <a:lumMod val="75000"/>
                </a:schemeClr>
              </a:solidFill>
              <a:ea typeface="华文中宋" panose="02010600040101010101" pitchFamily="2" charset="-122"/>
            </a:endParaRPr>
          </a:p>
        </p:txBody>
      </p:sp>
      <p:pic>
        <p:nvPicPr>
          <p:cNvPr id="5" name="Picture 1" descr="C:\Documents and Settings\dell\Application Data\Tencent\Users\149821179\QQ\WinTemp\RichOle\]`_LB@X(~[XICTTKDZH$SDE.jpg"/>
          <p:cNvPicPr>
            <a:picLocks noChangeAspect="1" noChangeArrowheads="1"/>
          </p:cNvPicPr>
          <p:nvPr/>
        </p:nvPicPr>
        <p:blipFill>
          <a:blip r:embed="rId1" cstate="print"/>
          <a:srcRect/>
          <a:stretch>
            <a:fillRect/>
          </a:stretch>
        </p:blipFill>
        <p:spPr bwMode="auto">
          <a:xfrm>
            <a:off x="3048000" y="5181600"/>
            <a:ext cx="2875915" cy="1438275"/>
          </a:xfrm>
          <a:prstGeom prst="rect">
            <a:avLst/>
          </a:prstGeom>
          <a:noFill/>
          <a:ln w="9525">
            <a:noFill/>
            <a:miter lim="800000"/>
            <a:headEnd/>
            <a:tailEnd/>
          </a:ln>
        </p:spPr>
      </p:pic>
      <p:pic>
        <p:nvPicPr>
          <p:cNvPr id="7" name="Picture 2" descr="C:\Documents and Settings\dell\Application Data\Tencent\Users\149821179\QQ\WinTemp\RichOle\QQ$%0VB8Y1D]U%4Y_9BVFHD.jpg"/>
          <p:cNvPicPr>
            <a:picLocks noChangeAspect="1" noChangeArrowheads="1"/>
          </p:cNvPicPr>
          <p:nvPr/>
        </p:nvPicPr>
        <p:blipFill>
          <a:blip r:embed="rId2" cstate="print"/>
          <a:srcRect/>
          <a:stretch>
            <a:fillRect/>
          </a:stretch>
        </p:blipFill>
        <p:spPr bwMode="auto">
          <a:xfrm>
            <a:off x="1143000" y="5181600"/>
            <a:ext cx="1926590" cy="1283970"/>
          </a:xfrm>
          <a:prstGeom prst="rect">
            <a:avLst/>
          </a:prstGeom>
          <a:noFill/>
          <a:ln w="9525">
            <a:noFill/>
            <a:miter lim="800000"/>
            <a:headEnd/>
            <a:tailEnd/>
          </a:ln>
        </p:spPr>
      </p:pic>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灯片编号占位符 8"/>
          <p:cNvSpPr txBox="1">
            <a:spLocks noGrp="1" noChangeArrowheads="1"/>
          </p:cNvSpPr>
          <p:nvPr/>
        </p:nvSpPr>
        <p:spPr bwMode="auto">
          <a:xfrm>
            <a:off x="8631238" y="6492875"/>
            <a:ext cx="457200" cy="365125"/>
          </a:xfrm>
          <a:prstGeom prst="rect">
            <a:avLst/>
          </a:prstGeom>
          <a:noFill/>
          <a:ln w="9525">
            <a:noFill/>
            <a:miter lim="800000"/>
          </a:ln>
        </p:spPr>
        <p:txBody>
          <a:bodyPr/>
          <a:lstStyle/>
          <a:p>
            <a:pPr algn="r"/>
            <a:fld id="{58A8699B-77AF-4547-991C-DB6379BC53E6}" type="slidenum">
              <a:rPr lang="en-US" altLang="zh-CN" sz="1400">
                <a:solidFill>
                  <a:schemeClr val="bg1"/>
                </a:solidFill>
              </a:rPr>
            </a:fld>
            <a:endParaRPr lang="en-US" altLang="zh-CN" sz="1400">
              <a:solidFill>
                <a:schemeClr val="bg1"/>
              </a:solidFill>
            </a:endParaRPr>
          </a:p>
        </p:txBody>
      </p:sp>
      <p:graphicFrame>
        <p:nvGraphicFramePr>
          <p:cNvPr id="8" name="内容占位符 7"/>
          <p:cNvGraphicFramePr>
            <a:graphicFrameLocks noGrp="1"/>
          </p:cNvGraphicFramePr>
          <p:nvPr>
            <p:ph idx="1"/>
          </p:nvPr>
        </p:nvGraphicFramePr>
        <p:xfrm>
          <a:off x="468313" y="2171700"/>
          <a:ext cx="8229600" cy="3048000"/>
        </p:xfrm>
        <a:graphic>
          <a:graphicData uri="http://schemas.openxmlformats.org/drawingml/2006/table">
            <a:tbl>
              <a:tblPr firstRow="1" bandRow="1">
                <a:tableStyleId>{5C22544A-7EE6-4342-B048-85BDC9FD1C3A}</a:tableStyleId>
              </a:tblPr>
              <a:tblGrid>
                <a:gridCol w="4114800"/>
                <a:gridCol w="4114800"/>
              </a:tblGrid>
              <a:tr h="0">
                <a:tc>
                  <a:txBody>
                    <a:bodyPr/>
                    <a:lstStyle/>
                    <a:p>
                      <a:pPr algn="ctr"/>
                      <a:r>
                        <a:rPr lang="zh-CN" altLang="en-US" sz="1400" b="1" dirty="0" smtClean="0">
                          <a:solidFill>
                            <a:schemeClr val="tx1"/>
                          </a:solidFill>
                          <a:latin typeface="微软雅黑" panose="020B0503020204020204" pitchFamily="34" charset="-122"/>
                          <a:ea typeface="微软雅黑" panose="020B0503020204020204" pitchFamily="34" charset="-122"/>
                        </a:rPr>
                        <a:t>处治措施</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400" b="1" dirty="0" smtClean="0">
                          <a:solidFill>
                            <a:schemeClr val="tx1"/>
                          </a:solidFill>
                          <a:latin typeface="微软雅黑" panose="020B0503020204020204" pitchFamily="34" charset="-122"/>
                          <a:ea typeface="微软雅黑" panose="020B0503020204020204" pitchFamily="34" charset="-122"/>
                        </a:rPr>
                        <a:t>技术特点</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lvl="2" indent="0" algn="ctr" defTabSz="914400" rtl="0" eaLnBrk="1" fontAlgn="auto" latinLnBrk="0" hangingPunct="1">
                        <a:lnSpc>
                          <a:spcPct val="100000"/>
                        </a:lnSpc>
                        <a:spcBef>
                          <a:spcPts val="0"/>
                        </a:spcBef>
                        <a:spcAft>
                          <a:spcPts val="0"/>
                        </a:spcAft>
                        <a:buClrTx/>
                        <a:buSzTx/>
                        <a:buFontTx/>
                        <a:buNone/>
                        <a:defRPr/>
                      </a:pPr>
                      <a:r>
                        <a:rPr lang="zh-CN" altLang="zh-CN" sz="1400" dirty="0" smtClean="0">
                          <a:latin typeface="微软雅黑" panose="020B0503020204020204" pitchFamily="34" charset="-122"/>
                          <a:ea typeface="微软雅黑" panose="020B0503020204020204" pitchFamily="34" charset="-122"/>
                        </a:rPr>
                        <a:t>人工</a:t>
                      </a:r>
                      <a:r>
                        <a:rPr lang="zh-CN" altLang="en-US" sz="1400" dirty="0" smtClean="0">
                          <a:latin typeface="微软雅黑" panose="020B0503020204020204" pitchFamily="34" charset="-122"/>
                          <a:ea typeface="微软雅黑" panose="020B0503020204020204" pitchFamily="34" charset="-122"/>
                        </a:rPr>
                        <a:t>撒布盐、</a:t>
                      </a:r>
                      <a:r>
                        <a:rPr lang="zh-CN" altLang="zh-CN" sz="1400" dirty="0" smtClean="0">
                          <a:latin typeface="微软雅黑" panose="020B0503020204020204" pitchFamily="34" charset="-122"/>
                          <a:ea typeface="微软雅黑" panose="020B0503020204020204" pitchFamily="34" charset="-122"/>
                        </a:rPr>
                        <a:t>砂石材料</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dirty="0" smtClean="0">
                          <a:latin typeface="微软雅黑" panose="020B0503020204020204" pitchFamily="34" charset="-122"/>
                          <a:ea typeface="微软雅黑" panose="020B0503020204020204" pitchFamily="34" charset="-122"/>
                        </a:rPr>
                        <a:t>效率低、耗时、人员安全不能保障</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zh-CN" sz="1400" dirty="0" smtClean="0">
                          <a:latin typeface="微软雅黑" panose="020B0503020204020204" pitchFamily="34" charset="-122"/>
                          <a:ea typeface="微软雅黑" panose="020B0503020204020204" pitchFamily="34" charset="-122"/>
                        </a:rPr>
                        <a:t>机械</a:t>
                      </a:r>
                      <a:r>
                        <a:rPr lang="zh-CN" altLang="en-US" sz="1400" dirty="0" smtClean="0">
                          <a:latin typeface="微软雅黑" panose="020B0503020204020204" pitchFamily="34" charset="-122"/>
                          <a:ea typeface="微软雅黑" panose="020B0503020204020204" pitchFamily="34" charset="-122"/>
                        </a:rPr>
                        <a:t>除冰化雪（装甲车）</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dirty="0" smtClean="0">
                          <a:latin typeface="微软雅黑" panose="020B0503020204020204" pitchFamily="34" charset="-122"/>
                          <a:ea typeface="微软雅黑" panose="020B0503020204020204" pitchFamily="34" charset="-122"/>
                        </a:rPr>
                        <a:t>设备要求高，对路面有损失</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1400" b="1" dirty="0" smtClean="0">
                          <a:solidFill>
                            <a:schemeClr val="tx1"/>
                          </a:solidFill>
                          <a:latin typeface="微软雅黑" panose="020B0503020204020204" pitchFamily="34" charset="-122"/>
                          <a:ea typeface="微软雅黑" panose="020B0503020204020204" pitchFamily="34" charset="-122"/>
                        </a:rPr>
                        <a:t>导电路面融冰雪技术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dirty="0" smtClean="0">
                          <a:latin typeface="微软雅黑" panose="020B0503020204020204" pitchFamily="34" charset="-122"/>
                          <a:ea typeface="微软雅黑" panose="020B0503020204020204" pitchFamily="34" charset="-122"/>
                        </a:rPr>
                        <a:t>耗能较大、后期维护难</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chemeClr val="tx1"/>
                          </a:solidFill>
                          <a:latin typeface="微软雅黑" panose="020B0503020204020204" pitchFamily="34" charset="-122"/>
                          <a:ea typeface="微软雅黑" panose="020B0503020204020204" pitchFamily="34" charset="-122"/>
                        </a:rPr>
                        <a:t>能量转化型融冰雪技术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a:r>
                        <a:rPr lang="zh-CN" altLang="en-US" sz="1400" dirty="0" smtClean="0">
                          <a:latin typeface="微软雅黑" panose="020B0503020204020204" pitchFamily="34" charset="-122"/>
                          <a:ea typeface="微软雅黑" panose="020B0503020204020204" pitchFamily="34" charset="-122"/>
                        </a:rPr>
                        <a:t>前期设备投资，应用条件限制</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370840">
                <a:tc>
                  <a:txBody>
                    <a:bodyPr/>
                    <a:lstStyle/>
                    <a:p>
                      <a:pPr algn="ctr"/>
                      <a:r>
                        <a:rPr lang="zh-CN" altLang="zh-CN" sz="1400" b="1" dirty="0" smtClean="0">
                          <a:solidFill>
                            <a:schemeClr val="tx1"/>
                          </a:solidFill>
                          <a:latin typeface="微软雅黑" panose="020B0503020204020204" pitchFamily="34" charset="-122"/>
                          <a:ea typeface="微软雅黑" panose="020B0503020204020204" pitchFamily="34" charset="-122"/>
                        </a:rPr>
                        <a:t>路面融冰雪涂层技术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zh-CN" altLang="en-US" sz="1400" dirty="0" smtClean="0">
                          <a:latin typeface="微软雅黑" panose="020B0503020204020204" pitchFamily="34" charset="-122"/>
                          <a:ea typeface="微软雅黑" panose="020B0503020204020204" pitchFamily="34" charset="-122"/>
                        </a:rPr>
                        <a:t>环保型的道路主动融冰雪技术</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rgbClr val="FFFF66"/>
                          </a:solidFill>
                          <a:latin typeface="微软雅黑" panose="020B0503020204020204" pitchFamily="34" charset="-122"/>
                          <a:ea typeface="微软雅黑" panose="020B0503020204020204" pitchFamily="34" charset="-122"/>
                        </a:rPr>
                        <a:t>添加融雪除冰剂技术</a:t>
                      </a:r>
                      <a:endParaRPr lang="zh-CN" altLang="en-US" sz="1400" b="1" dirty="0" smtClean="0">
                        <a:solidFill>
                          <a:srgbClr val="FFFF66"/>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zh-CN" altLang="en-US" sz="1400" dirty="0" smtClean="0">
                          <a:latin typeface="微软雅黑" panose="020B0503020204020204" pitchFamily="34" charset="-122"/>
                          <a:ea typeface="微软雅黑" panose="020B0503020204020204" pitchFamily="34" charset="-122"/>
                        </a:rPr>
                        <a:t>无需干预全自动的融冰化雪路面</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smtClean="0">
                          <a:solidFill>
                            <a:schemeClr val="tx1"/>
                          </a:solidFill>
                          <a:latin typeface="微软雅黑" panose="020B0503020204020204" pitchFamily="34" charset="-122"/>
                          <a:ea typeface="微软雅黑" panose="020B0503020204020204" pitchFamily="34" charset="-122"/>
                        </a:rPr>
                        <a:t>预警式的凝冰自动化处置技术</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zh-CN" altLang="en-US" sz="1400" dirty="0" smtClean="0">
                          <a:latin typeface="微软雅黑" panose="020B0503020204020204" pitchFamily="34" charset="-122"/>
                          <a:ea typeface="微软雅黑" panose="020B0503020204020204" pitchFamily="34" charset="-122"/>
                        </a:rPr>
                        <a:t>自动化程度高、能够根据实时监测路面结冰状况，并进行自动化处治</a:t>
                      </a:r>
                      <a:endParaRPr lang="zh-CN" altLang="en-US" sz="140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r>
            </a:tbl>
          </a:graphicData>
        </a:graphic>
      </p:graphicFrame>
      <p:sp>
        <p:nvSpPr>
          <p:cNvPr id="6" name="Text Box 4"/>
          <p:cNvSpPr txBox="1">
            <a:spLocks noChangeArrowheads="1"/>
          </p:cNvSpPr>
          <p:nvPr/>
        </p:nvSpPr>
        <p:spPr bwMode="auto">
          <a:xfrm>
            <a:off x="876300" y="711200"/>
            <a:ext cx="4914900" cy="584200"/>
          </a:xfrm>
          <a:prstGeom prst="rect">
            <a:avLst/>
          </a:prstGeom>
          <a:noFill/>
          <a:ln w="9525">
            <a:noFill/>
            <a:miter lim="800000"/>
          </a:ln>
        </p:spPr>
        <p:txBody>
          <a:bodyPr>
            <a:spAutoFit/>
          </a:bodyPr>
          <a:lstStyle/>
          <a:p>
            <a:pPr>
              <a:spcBef>
                <a:spcPct val="50000"/>
              </a:spcBef>
            </a:pPr>
            <a:r>
              <a:rPr lang="en-US" altLang="zh-CN" sz="3200" b="1" dirty="0" smtClean="0">
                <a:solidFill>
                  <a:schemeClr val="tx2">
                    <a:lumMod val="75000"/>
                  </a:schemeClr>
                </a:solidFill>
                <a:ea typeface="华文中宋" panose="02010600040101010101" pitchFamily="2" charset="-122"/>
              </a:rPr>
              <a:t>1 .</a:t>
            </a:r>
            <a:r>
              <a:rPr lang="zh-CN" altLang="en-US" sz="3200" b="1" dirty="0" smtClean="0">
                <a:solidFill>
                  <a:schemeClr val="tx2">
                    <a:lumMod val="75000"/>
                  </a:schemeClr>
                </a:solidFill>
                <a:ea typeface="华文中宋" panose="02010600040101010101" pitchFamily="2" charset="-122"/>
              </a:rPr>
              <a:t>背景概述</a:t>
            </a:r>
            <a:endParaRPr lang="zh-CN" altLang="en-US" sz="3200" b="1" dirty="0">
              <a:solidFill>
                <a:schemeClr val="tx2">
                  <a:lumMod val="75000"/>
                </a:schemeClr>
              </a:solidFill>
              <a:ea typeface="华文中宋" panose="02010600040101010101" pitchFamily="2" charset="-122"/>
            </a:endParaRPr>
          </a:p>
        </p:txBody>
      </p:sp>
    </p:spTree>
    <p:custDataLst>
      <p:tags r:id="rId1"/>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914400" y="2663825"/>
            <a:ext cx="7467600" cy="3889375"/>
            <a:chOff x="609600" y="2057400"/>
            <a:chExt cx="7467600" cy="3889375"/>
          </a:xfrm>
        </p:grpSpPr>
        <p:sp>
          <p:nvSpPr>
            <p:cNvPr id="2" name="Freeform 3"/>
            <p:cNvSpPr/>
            <p:nvPr/>
          </p:nvSpPr>
          <p:spPr bwMode="gray">
            <a:xfrm>
              <a:off x="615950" y="2057400"/>
              <a:ext cx="3659188" cy="1879600"/>
            </a:xfrm>
            <a:custGeom>
              <a:avLst/>
              <a:gdLst>
                <a:gd name="T0" fmla="*/ 2304 w 2305"/>
                <a:gd name="T1" fmla="*/ 691 h 1184"/>
                <a:gd name="T2" fmla="*/ 1991 w 2305"/>
                <a:gd name="T3" fmla="*/ 833 h 1184"/>
                <a:gd name="T4" fmla="*/ 1817 w 2305"/>
                <a:gd name="T5" fmla="*/ 1184 h 1184"/>
                <a:gd name="T6" fmla="*/ 0 w 2305"/>
                <a:gd name="T7" fmla="*/ 1184 h 1184"/>
                <a:gd name="T8" fmla="*/ 0 w 2305"/>
                <a:gd name="T9" fmla="*/ 1 h 1184"/>
                <a:gd name="T10" fmla="*/ 2305 w 2305"/>
                <a:gd name="T11" fmla="*/ 0 h 1184"/>
                <a:gd name="T12" fmla="*/ 2304 w 2305"/>
                <a:gd name="T13" fmla="*/ 691 h 1184"/>
                <a:gd name="T14" fmla="*/ 0 60000 65536"/>
                <a:gd name="T15" fmla="*/ 0 60000 65536"/>
                <a:gd name="T16" fmla="*/ 0 60000 65536"/>
                <a:gd name="T17" fmla="*/ 0 60000 65536"/>
                <a:gd name="T18" fmla="*/ 0 60000 65536"/>
                <a:gd name="T19" fmla="*/ 0 60000 65536"/>
                <a:gd name="T20" fmla="*/ 0 60000 65536"/>
                <a:gd name="T21" fmla="*/ 0 w 2305"/>
                <a:gd name="T22" fmla="*/ 0 h 1184"/>
                <a:gd name="T23" fmla="*/ 2305 w 2305"/>
                <a:gd name="T24" fmla="*/ 1184 h 11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05" h="1184">
                  <a:moveTo>
                    <a:pt x="2304" y="691"/>
                  </a:moveTo>
                  <a:cubicBezTo>
                    <a:pt x="2183" y="700"/>
                    <a:pt x="2056" y="766"/>
                    <a:pt x="1991" y="833"/>
                  </a:cubicBezTo>
                  <a:cubicBezTo>
                    <a:pt x="1926" y="900"/>
                    <a:pt x="1835" y="1007"/>
                    <a:pt x="1817" y="1184"/>
                  </a:cubicBezTo>
                  <a:lnTo>
                    <a:pt x="0" y="1184"/>
                  </a:lnTo>
                  <a:lnTo>
                    <a:pt x="0" y="1"/>
                  </a:lnTo>
                  <a:lnTo>
                    <a:pt x="2305" y="0"/>
                  </a:lnTo>
                  <a:lnTo>
                    <a:pt x="2304" y="691"/>
                  </a:lnTo>
                  <a:close/>
                </a:path>
              </a:pathLst>
            </a:custGeom>
            <a:solidFill>
              <a:schemeClr val="accent2">
                <a:alpha val="14902"/>
              </a:schemeClr>
            </a:solidFill>
            <a:ln w="9525">
              <a:miter lim="800000"/>
            </a:ln>
            <a:scene3d>
              <a:camera prst="legacyPerspectiveFront"/>
              <a:lightRig rig="legacyFlat3" dir="b"/>
            </a:scene3d>
            <a:sp3d extrusionH="176200" prstMaterial="legacyMatte">
              <a:bevelT w="13500" h="13500" prst="angle"/>
              <a:bevelB w="13500" h="13500" prst="angle"/>
              <a:extrusionClr>
                <a:srgbClr val="B2B2B2"/>
              </a:extrusionClr>
            </a:sp3d>
          </p:spPr>
          <p:txBody>
            <a:bodyPr wrap="none" anchor="ctr">
              <a:flatTx/>
            </a:bodyPr>
            <a:lstStyle/>
            <a:p>
              <a:endParaRPr lang="zh-CN" altLang="en-US"/>
            </a:p>
          </p:txBody>
        </p:sp>
        <p:sp>
          <p:nvSpPr>
            <p:cNvPr id="3" name="Rectangle 4"/>
            <p:cNvSpPr>
              <a:spLocks noChangeArrowheads="1"/>
            </p:cNvSpPr>
            <p:nvPr/>
          </p:nvSpPr>
          <p:spPr bwMode="gray">
            <a:xfrm>
              <a:off x="615950" y="2176463"/>
              <a:ext cx="3652838" cy="422275"/>
            </a:xfrm>
            <a:prstGeom prst="rect">
              <a:avLst/>
            </a:prstGeom>
            <a:gradFill rotWithShape="1">
              <a:gsLst>
                <a:gs pos="0">
                  <a:schemeClr val="accent2">
                    <a:alpha val="80000"/>
                  </a:schemeClr>
                </a:gs>
                <a:gs pos="50000">
                  <a:schemeClr val="accent2">
                    <a:gamma/>
                    <a:shade val="89020"/>
                    <a:invGamma/>
                  </a:schemeClr>
                </a:gs>
                <a:gs pos="100000">
                  <a:schemeClr val="accent2">
                    <a:alpha val="80000"/>
                  </a:schemeClr>
                </a:gs>
              </a:gsLst>
              <a:lin ang="0" scaled="1"/>
            </a:gradFill>
            <a:ln w="9525" algn="ctr">
              <a:noFill/>
              <a:miter lim="800000"/>
            </a:ln>
            <a:effectLst/>
          </p:spPr>
          <p:txBody>
            <a:bodyPr wrap="none" anchor="ctr"/>
            <a:lstStyle/>
            <a:p>
              <a:pPr>
                <a:defRPr/>
              </a:pPr>
              <a:endParaRPr lang="zh-CN" altLang="en-US"/>
            </a:p>
          </p:txBody>
        </p:sp>
        <p:sp>
          <p:nvSpPr>
            <p:cNvPr id="4" name="Freeform 5"/>
            <p:cNvSpPr/>
            <p:nvPr/>
          </p:nvSpPr>
          <p:spPr bwMode="gray">
            <a:xfrm>
              <a:off x="4418013" y="2060575"/>
              <a:ext cx="3659187" cy="1879600"/>
            </a:xfrm>
            <a:custGeom>
              <a:avLst/>
              <a:gdLst>
                <a:gd name="T0" fmla="*/ 1 w 2305"/>
                <a:gd name="T1" fmla="*/ 691 h 1184"/>
                <a:gd name="T2" fmla="*/ 314 w 2305"/>
                <a:gd name="T3" fmla="*/ 833 h 1184"/>
                <a:gd name="T4" fmla="*/ 481 w 2305"/>
                <a:gd name="T5" fmla="*/ 1182 h 1184"/>
                <a:gd name="T6" fmla="*/ 2305 w 2305"/>
                <a:gd name="T7" fmla="*/ 1184 h 1184"/>
                <a:gd name="T8" fmla="*/ 2305 w 2305"/>
                <a:gd name="T9" fmla="*/ 1 h 1184"/>
                <a:gd name="T10" fmla="*/ 0 w 2305"/>
                <a:gd name="T11" fmla="*/ 0 h 1184"/>
                <a:gd name="T12" fmla="*/ 1 w 2305"/>
                <a:gd name="T13" fmla="*/ 691 h 1184"/>
                <a:gd name="T14" fmla="*/ 0 60000 65536"/>
                <a:gd name="T15" fmla="*/ 0 60000 65536"/>
                <a:gd name="T16" fmla="*/ 0 60000 65536"/>
                <a:gd name="T17" fmla="*/ 0 60000 65536"/>
                <a:gd name="T18" fmla="*/ 0 60000 65536"/>
                <a:gd name="T19" fmla="*/ 0 60000 65536"/>
                <a:gd name="T20" fmla="*/ 0 60000 65536"/>
                <a:gd name="T21" fmla="*/ 0 w 2305"/>
                <a:gd name="T22" fmla="*/ 0 h 1184"/>
                <a:gd name="T23" fmla="*/ 2305 w 2305"/>
                <a:gd name="T24" fmla="*/ 1184 h 11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05" h="1184">
                  <a:moveTo>
                    <a:pt x="1" y="691"/>
                  </a:moveTo>
                  <a:cubicBezTo>
                    <a:pt x="122" y="700"/>
                    <a:pt x="249" y="766"/>
                    <a:pt x="314" y="833"/>
                  </a:cubicBezTo>
                  <a:cubicBezTo>
                    <a:pt x="379" y="900"/>
                    <a:pt x="463" y="1005"/>
                    <a:pt x="481" y="1182"/>
                  </a:cubicBezTo>
                  <a:lnTo>
                    <a:pt x="2305" y="1184"/>
                  </a:lnTo>
                  <a:lnTo>
                    <a:pt x="2305" y="1"/>
                  </a:lnTo>
                  <a:lnTo>
                    <a:pt x="0" y="0"/>
                  </a:lnTo>
                  <a:lnTo>
                    <a:pt x="1" y="691"/>
                  </a:lnTo>
                  <a:close/>
                </a:path>
              </a:pathLst>
            </a:custGeom>
            <a:solidFill>
              <a:schemeClr val="folHlink">
                <a:alpha val="14902"/>
              </a:schemeClr>
            </a:solidFill>
            <a:ln w="9525">
              <a:miter lim="800000"/>
            </a:ln>
            <a:scene3d>
              <a:camera prst="legacyPerspectiveFront"/>
              <a:lightRig rig="legacyFlat3" dir="b"/>
            </a:scene3d>
            <a:sp3d extrusionH="176200" prstMaterial="legacyMatte">
              <a:bevelT w="13500" h="13500" prst="angle"/>
              <a:bevelB w="13500" h="13500" prst="angle"/>
              <a:extrusionClr>
                <a:srgbClr val="B2B2B2"/>
              </a:extrusionClr>
            </a:sp3d>
          </p:spPr>
          <p:txBody>
            <a:bodyPr wrap="none" anchor="ctr">
              <a:flatTx/>
            </a:bodyPr>
            <a:lstStyle/>
            <a:p>
              <a:endParaRPr lang="zh-CN" altLang="en-US"/>
            </a:p>
          </p:txBody>
        </p:sp>
        <p:sp>
          <p:nvSpPr>
            <p:cNvPr id="5" name="Rectangle 6"/>
            <p:cNvSpPr>
              <a:spLocks noChangeArrowheads="1"/>
            </p:cNvSpPr>
            <p:nvPr/>
          </p:nvSpPr>
          <p:spPr bwMode="gray">
            <a:xfrm flipH="1">
              <a:off x="4410075" y="2179638"/>
              <a:ext cx="3663950" cy="422275"/>
            </a:xfrm>
            <a:prstGeom prst="rect">
              <a:avLst/>
            </a:prstGeom>
            <a:gradFill rotWithShape="1">
              <a:gsLst>
                <a:gs pos="0">
                  <a:schemeClr val="folHlink">
                    <a:alpha val="80000"/>
                  </a:schemeClr>
                </a:gs>
                <a:gs pos="50000">
                  <a:schemeClr val="folHlink">
                    <a:gamma/>
                    <a:shade val="89020"/>
                    <a:invGamma/>
                  </a:schemeClr>
                </a:gs>
                <a:gs pos="100000">
                  <a:schemeClr val="folHlink">
                    <a:alpha val="80000"/>
                  </a:schemeClr>
                </a:gs>
              </a:gsLst>
              <a:lin ang="0" scaled="1"/>
            </a:gradFill>
            <a:ln w="9525" algn="ctr">
              <a:noFill/>
              <a:miter lim="800000"/>
            </a:ln>
            <a:effectLst/>
          </p:spPr>
          <p:txBody>
            <a:bodyPr wrap="none" anchor="ctr"/>
            <a:lstStyle/>
            <a:p>
              <a:pPr>
                <a:defRPr/>
              </a:pPr>
              <a:endParaRPr lang="zh-CN" altLang="en-US"/>
            </a:p>
          </p:txBody>
        </p:sp>
        <p:sp>
          <p:nvSpPr>
            <p:cNvPr id="6" name="Freeform 7"/>
            <p:cNvSpPr/>
            <p:nvPr/>
          </p:nvSpPr>
          <p:spPr bwMode="gray">
            <a:xfrm>
              <a:off x="612775" y="4067175"/>
              <a:ext cx="3659188" cy="1879600"/>
            </a:xfrm>
            <a:custGeom>
              <a:avLst/>
              <a:gdLst>
                <a:gd name="T0" fmla="*/ 2304 w 2305"/>
                <a:gd name="T1" fmla="*/ 493 h 1184"/>
                <a:gd name="T2" fmla="*/ 1991 w 2305"/>
                <a:gd name="T3" fmla="*/ 351 h 1184"/>
                <a:gd name="T4" fmla="*/ 1813 w 2305"/>
                <a:gd name="T5" fmla="*/ 1 h 1184"/>
                <a:gd name="T6" fmla="*/ 0 w 2305"/>
                <a:gd name="T7" fmla="*/ 0 h 1184"/>
                <a:gd name="T8" fmla="*/ 0 w 2305"/>
                <a:gd name="T9" fmla="*/ 1183 h 1184"/>
                <a:gd name="T10" fmla="*/ 2305 w 2305"/>
                <a:gd name="T11" fmla="*/ 1184 h 1184"/>
                <a:gd name="T12" fmla="*/ 2304 w 2305"/>
                <a:gd name="T13" fmla="*/ 493 h 1184"/>
                <a:gd name="T14" fmla="*/ 0 60000 65536"/>
                <a:gd name="T15" fmla="*/ 0 60000 65536"/>
                <a:gd name="T16" fmla="*/ 0 60000 65536"/>
                <a:gd name="T17" fmla="*/ 0 60000 65536"/>
                <a:gd name="T18" fmla="*/ 0 60000 65536"/>
                <a:gd name="T19" fmla="*/ 0 60000 65536"/>
                <a:gd name="T20" fmla="*/ 0 60000 65536"/>
                <a:gd name="T21" fmla="*/ 0 w 2305"/>
                <a:gd name="T22" fmla="*/ 0 h 1184"/>
                <a:gd name="T23" fmla="*/ 2305 w 2305"/>
                <a:gd name="T24" fmla="*/ 1184 h 11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05" h="1184">
                  <a:moveTo>
                    <a:pt x="2304" y="493"/>
                  </a:moveTo>
                  <a:cubicBezTo>
                    <a:pt x="2183" y="484"/>
                    <a:pt x="2056" y="418"/>
                    <a:pt x="1991" y="351"/>
                  </a:cubicBezTo>
                  <a:cubicBezTo>
                    <a:pt x="1926" y="284"/>
                    <a:pt x="1831" y="178"/>
                    <a:pt x="1813" y="1"/>
                  </a:cubicBezTo>
                  <a:lnTo>
                    <a:pt x="0" y="0"/>
                  </a:lnTo>
                  <a:lnTo>
                    <a:pt x="0" y="1183"/>
                  </a:lnTo>
                  <a:lnTo>
                    <a:pt x="2305" y="1184"/>
                  </a:lnTo>
                  <a:lnTo>
                    <a:pt x="2304" y="493"/>
                  </a:lnTo>
                  <a:close/>
                </a:path>
              </a:pathLst>
            </a:custGeom>
            <a:solidFill>
              <a:schemeClr val="accent1">
                <a:alpha val="14902"/>
              </a:schemeClr>
            </a:solidFill>
            <a:ln w="9525">
              <a:miter lim="800000"/>
            </a:ln>
            <a:scene3d>
              <a:camera prst="legacyPerspectiveFront"/>
              <a:lightRig rig="legacyFlat3" dir="b"/>
            </a:scene3d>
            <a:sp3d extrusionH="176200" prstMaterial="legacyMatte">
              <a:bevelT w="13500" h="13500" prst="angle"/>
              <a:bevelB w="13500" h="13500" prst="angle"/>
              <a:extrusionClr>
                <a:srgbClr val="B2B2B2"/>
              </a:extrusionClr>
            </a:sp3d>
          </p:spPr>
          <p:txBody>
            <a:bodyPr wrap="none" anchor="ctr">
              <a:flatTx/>
            </a:bodyPr>
            <a:lstStyle/>
            <a:p>
              <a:endParaRPr lang="zh-CN" altLang="en-US"/>
            </a:p>
          </p:txBody>
        </p:sp>
        <p:sp>
          <p:nvSpPr>
            <p:cNvPr id="7" name="Freeform 8"/>
            <p:cNvSpPr/>
            <p:nvPr/>
          </p:nvSpPr>
          <p:spPr bwMode="gray">
            <a:xfrm>
              <a:off x="4414838" y="4057650"/>
              <a:ext cx="3659187" cy="1881188"/>
            </a:xfrm>
            <a:custGeom>
              <a:avLst/>
              <a:gdLst>
                <a:gd name="T0" fmla="*/ 1 w 2305"/>
                <a:gd name="T1" fmla="*/ 494 h 1185"/>
                <a:gd name="T2" fmla="*/ 314 w 2305"/>
                <a:gd name="T3" fmla="*/ 352 h 1185"/>
                <a:gd name="T4" fmla="*/ 483 w 2305"/>
                <a:gd name="T5" fmla="*/ 0 h 1185"/>
                <a:gd name="T6" fmla="*/ 2305 w 2305"/>
                <a:gd name="T7" fmla="*/ 1 h 1185"/>
                <a:gd name="T8" fmla="*/ 2305 w 2305"/>
                <a:gd name="T9" fmla="*/ 1184 h 1185"/>
                <a:gd name="T10" fmla="*/ 0 w 2305"/>
                <a:gd name="T11" fmla="*/ 1185 h 1185"/>
                <a:gd name="T12" fmla="*/ 1 w 2305"/>
                <a:gd name="T13" fmla="*/ 494 h 1185"/>
                <a:gd name="T14" fmla="*/ 0 60000 65536"/>
                <a:gd name="T15" fmla="*/ 0 60000 65536"/>
                <a:gd name="T16" fmla="*/ 0 60000 65536"/>
                <a:gd name="T17" fmla="*/ 0 60000 65536"/>
                <a:gd name="T18" fmla="*/ 0 60000 65536"/>
                <a:gd name="T19" fmla="*/ 0 60000 65536"/>
                <a:gd name="T20" fmla="*/ 0 60000 65536"/>
                <a:gd name="T21" fmla="*/ 0 w 2305"/>
                <a:gd name="T22" fmla="*/ 0 h 1185"/>
                <a:gd name="T23" fmla="*/ 2305 w 2305"/>
                <a:gd name="T24" fmla="*/ 1185 h 11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05" h="1185">
                  <a:moveTo>
                    <a:pt x="1" y="494"/>
                  </a:moveTo>
                  <a:cubicBezTo>
                    <a:pt x="122" y="485"/>
                    <a:pt x="249" y="419"/>
                    <a:pt x="314" y="352"/>
                  </a:cubicBezTo>
                  <a:cubicBezTo>
                    <a:pt x="379" y="285"/>
                    <a:pt x="465" y="177"/>
                    <a:pt x="483" y="0"/>
                  </a:cubicBezTo>
                  <a:lnTo>
                    <a:pt x="2305" y="1"/>
                  </a:lnTo>
                  <a:lnTo>
                    <a:pt x="2305" y="1184"/>
                  </a:lnTo>
                  <a:lnTo>
                    <a:pt x="0" y="1185"/>
                  </a:lnTo>
                  <a:lnTo>
                    <a:pt x="1" y="494"/>
                  </a:lnTo>
                  <a:close/>
                </a:path>
              </a:pathLst>
            </a:custGeom>
            <a:solidFill>
              <a:schemeClr val="hlink">
                <a:alpha val="14902"/>
              </a:schemeClr>
            </a:solidFill>
            <a:ln w="9525">
              <a:miter lim="800000"/>
            </a:ln>
            <a:scene3d>
              <a:camera prst="legacyPerspectiveFront"/>
              <a:lightRig rig="legacyFlat3" dir="b"/>
            </a:scene3d>
            <a:sp3d extrusionH="176200" prstMaterial="legacyMatte">
              <a:bevelT w="13500" h="13500" prst="angle"/>
              <a:bevelB w="13500" h="13500" prst="angle"/>
              <a:extrusionClr>
                <a:srgbClr val="B2B2B2"/>
              </a:extrusionClr>
            </a:sp3d>
          </p:spPr>
          <p:txBody>
            <a:bodyPr wrap="none" anchor="ctr">
              <a:flatTx/>
            </a:bodyPr>
            <a:lstStyle/>
            <a:p>
              <a:endParaRPr lang="zh-CN" altLang="en-US"/>
            </a:p>
          </p:txBody>
        </p:sp>
        <p:sp>
          <p:nvSpPr>
            <p:cNvPr id="8" name="Freeform 9"/>
            <p:cNvSpPr/>
            <p:nvPr/>
          </p:nvSpPr>
          <p:spPr bwMode="gray">
            <a:xfrm>
              <a:off x="4876800" y="4197350"/>
              <a:ext cx="3186113" cy="461963"/>
            </a:xfrm>
            <a:custGeom>
              <a:avLst/>
              <a:gdLst/>
              <a:ahLst/>
              <a:cxnLst>
                <a:cxn ang="0">
                  <a:pos x="176" y="3"/>
                </a:cxn>
                <a:cxn ang="0">
                  <a:pos x="0" y="291"/>
                </a:cxn>
                <a:cxn ang="0">
                  <a:pos x="2007" y="291"/>
                </a:cxn>
                <a:cxn ang="0">
                  <a:pos x="2007" y="0"/>
                </a:cxn>
                <a:cxn ang="0">
                  <a:pos x="176" y="3"/>
                </a:cxn>
              </a:cxnLst>
              <a:rect l="0" t="0" r="r" b="b"/>
              <a:pathLst>
                <a:path w="2007" h="291">
                  <a:moveTo>
                    <a:pt x="176" y="3"/>
                  </a:moveTo>
                  <a:cubicBezTo>
                    <a:pt x="133" y="163"/>
                    <a:pt x="72" y="214"/>
                    <a:pt x="0" y="291"/>
                  </a:cubicBezTo>
                  <a:lnTo>
                    <a:pt x="2007" y="291"/>
                  </a:lnTo>
                  <a:lnTo>
                    <a:pt x="2007" y="0"/>
                  </a:lnTo>
                  <a:lnTo>
                    <a:pt x="176" y="3"/>
                  </a:lnTo>
                  <a:close/>
                </a:path>
              </a:pathLst>
            </a:custGeom>
            <a:gradFill rotWithShape="1">
              <a:gsLst>
                <a:gs pos="0">
                  <a:schemeClr val="hlink">
                    <a:alpha val="80000"/>
                  </a:schemeClr>
                </a:gs>
                <a:gs pos="50000">
                  <a:schemeClr val="hlink">
                    <a:gamma/>
                    <a:shade val="89020"/>
                    <a:invGamma/>
                  </a:schemeClr>
                </a:gs>
                <a:gs pos="100000">
                  <a:schemeClr val="hlink">
                    <a:alpha val="80000"/>
                  </a:schemeClr>
                </a:gs>
              </a:gsLst>
              <a:lin ang="0" scaled="1"/>
            </a:gradFill>
            <a:ln w="9525" cap="flat" cmpd="sng">
              <a:noFill/>
              <a:prstDash val="solid"/>
              <a:round/>
            </a:ln>
            <a:effectLst/>
          </p:spPr>
          <p:txBody>
            <a:bodyPr wrap="none" anchor="ctr"/>
            <a:lstStyle/>
            <a:p>
              <a:pPr>
                <a:defRPr/>
              </a:pPr>
              <a:endParaRPr lang="zh-CN" altLang="en-US"/>
            </a:p>
          </p:txBody>
        </p:sp>
        <p:sp>
          <p:nvSpPr>
            <p:cNvPr id="9" name="Freeform 10"/>
            <p:cNvSpPr/>
            <p:nvPr/>
          </p:nvSpPr>
          <p:spPr bwMode="gray">
            <a:xfrm flipH="1">
              <a:off x="612775" y="4173538"/>
              <a:ext cx="3165475" cy="461962"/>
            </a:xfrm>
            <a:custGeom>
              <a:avLst/>
              <a:gdLst/>
              <a:ahLst/>
              <a:cxnLst>
                <a:cxn ang="0">
                  <a:pos x="176" y="3"/>
                </a:cxn>
                <a:cxn ang="0">
                  <a:pos x="0" y="291"/>
                </a:cxn>
                <a:cxn ang="0">
                  <a:pos x="2007" y="291"/>
                </a:cxn>
                <a:cxn ang="0">
                  <a:pos x="2007" y="0"/>
                </a:cxn>
                <a:cxn ang="0">
                  <a:pos x="176" y="3"/>
                </a:cxn>
              </a:cxnLst>
              <a:rect l="0" t="0" r="r" b="b"/>
              <a:pathLst>
                <a:path w="2007" h="291">
                  <a:moveTo>
                    <a:pt x="176" y="3"/>
                  </a:moveTo>
                  <a:cubicBezTo>
                    <a:pt x="133" y="163"/>
                    <a:pt x="72" y="214"/>
                    <a:pt x="0" y="291"/>
                  </a:cubicBezTo>
                  <a:lnTo>
                    <a:pt x="2007" y="291"/>
                  </a:lnTo>
                  <a:lnTo>
                    <a:pt x="2007" y="0"/>
                  </a:lnTo>
                  <a:lnTo>
                    <a:pt x="176" y="3"/>
                  </a:lnTo>
                  <a:close/>
                </a:path>
              </a:pathLst>
            </a:custGeom>
            <a:gradFill rotWithShape="1">
              <a:gsLst>
                <a:gs pos="0">
                  <a:schemeClr val="accent1">
                    <a:alpha val="80000"/>
                  </a:schemeClr>
                </a:gs>
                <a:gs pos="50000">
                  <a:schemeClr val="accent1">
                    <a:gamma/>
                    <a:shade val="89020"/>
                    <a:invGamma/>
                  </a:schemeClr>
                </a:gs>
                <a:gs pos="100000">
                  <a:schemeClr val="accent1">
                    <a:alpha val="80000"/>
                  </a:schemeClr>
                </a:gs>
              </a:gsLst>
              <a:lin ang="0" scaled="1"/>
            </a:gradFill>
            <a:ln w="9525" cap="flat" cmpd="sng">
              <a:noFill/>
              <a:prstDash val="solid"/>
              <a:round/>
            </a:ln>
            <a:effectLst/>
          </p:spPr>
          <p:txBody>
            <a:bodyPr wrap="none" anchor="ctr"/>
            <a:lstStyle/>
            <a:p>
              <a:pPr>
                <a:defRPr/>
              </a:pPr>
              <a:endParaRPr lang="zh-CN" altLang="en-US"/>
            </a:p>
          </p:txBody>
        </p:sp>
        <p:sp>
          <p:nvSpPr>
            <p:cNvPr id="10" name="Rectangle 11"/>
            <p:cNvSpPr>
              <a:spLocks noChangeArrowheads="1"/>
            </p:cNvSpPr>
            <p:nvPr/>
          </p:nvSpPr>
          <p:spPr bwMode="gray">
            <a:xfrm>
              <a:off x="762000" y="2179638"/>
              <a:ext cx="2257425" cy="400110"/>
            </a:xfrm>
            <a:prstGeom prst="rect">
              <a:avLst/>
            </a:prstGeom>
            <a:noFill/>
            <a:ln w="9525" algn="ctr">
              <a:noFill/>
              <a:miter lim="800000"/>
            </a:ln>
            <a:effectLst>
              <a:outerShdw dist="17961" dir="2700000" algn="ctr" rotWithShape="0">
                <a:srgbClr val="4D4D4D">
                  <a:alpha val="50000"/>
                </a:srgbClr>
              </a:outerShdw>
            </a:effectLst>
          </p:spPr>
          <p:txBody>
            <a:bodyPr>
              <a:spAutoFit/>
            </a:bodyPr>
            <a:lstStyle/>
            <a:p>
              <a:pPr>
                <a:defRPr/>
              </a:pPr>
              <a:r>
                <a:rPr lang="zh-CN" altLang="en-US" sz="2000" b="1" dirty="0" smtClean="0"/>
                <a:t>盐化物</a:t>
              </a:r>
              <a:endParaRPr lang="en-US" altLang="zh-CN" sz="2000" b="1" dirty="0"/>
            </a:p>
          </p:txBody>
        </p:sp>
        <p:sp>
          <p:nvSpPr>
            <p:cNvPr id="11" name="Rectangle 12"/>
            <p:cNvSpPr>
              <a:spLocks noChangeArrowheads="1"/>
            </p:cNvSpPr>
            <p:nvPr/>
          </p:nvSpPr>
          <p:spPr bwMode="gray">
            <a:xfrm>
              <a:off x="762000" y="4202113"/>
              <a:ext cx="2257425" cy="396875"/>
            </a:xfrm>
            <a:prstGeom prst="rect">
              <a:avLst/>
            </a:prstGeom>
            <a:noFill/>
            <a:ln w="9525" algn="ctr">
              <a:noFill/>
              <a:miter lim="800000"/>
            </a:ln>
            <a:effectLst>
              <a:outerShdw dist="17961" dir="2700000" algn="ctr" rotWithShape="0">
                <a:srgbClr val="4D4D4D">
                  <a:alpha val="50000"/>
                </a:srgbClr>
              </a:outerShdw>
            </a:effectLst>
          </p:spPr>
          <p:txBody>
            <a:bodyPr>
              <a:spAutoFit/>
            </a:bodyPr>
            <a:lstStyle/>
            <a:p>
              <a:pPr>
                <a:defRPr/>
              </a:pPr>
              <a:r>
                <a:rPr lang="zh-CN" altLang="en-US" sz="2000" b="1" dirty="0" smtClean="0"/>
                <a:t>抗腐蚀剂</a:t>
              </a:r>
              <a:endParaRPr lang="en-US" altLang="zh-CN" sz="2000" b="1" dirty="0"/>
            </a:p>
          </p:txBody>
        </p:sp>
        <p:sp>
          <p:nvSpPr>
            <p:cNvPr id="12" name="Rectangle 13"/>
            <p:cNvSpPr>
              <a:spLocks noChangeArrowheads="1"/>
            </p:cNvSpPr>
            <p:nvPr/>
          </p:nvSpPr>
          <p:spPr bwMode="gray">
            <a:xfrm>
              <a:off x="5667375" y="2190750"/>
              <a:ext cx="2257425" cy="396875"/>
            </a:xfrm>
            <a:prstGeom prst="rect">
              <a:avLst/>
            </a:prstGeom>
            <a:noFill/>
            <a:ln w="9525" algn="ctr">
              <a:noFill/>
              <a:miter lim="800000"/>
            </a:ln>
            <a:effectLst>
              <a:outerShdw dist="17961" dir="2700000" algn="ctr" rotWithShape="0">
                <a:srgbClr val="4D4D4D">
                  <a:alpha val="50000"/>
                </a:srgbClr>
              </a:outerShdw>
            </a:effectLst>
          </p:spPr>
          <p:txBody>
            <a:bodyPr>
              <a:spAutoFit/>
            </a:bodyPr>
            <a:lstStyle/>
            <a:p>
              <a:pPr algn="r">
                <a:defRPr/>
              </a:pPr>
              <a:r>
                <a:rPr lang="zh-CN" altLang="en-US" sz="2000" b="1" dirty="0" smtClean="0"/>
                <a:t>缓释剂</a:t>
              </a:r>
              <a:endParaRPr lang="en-US" altLang="zh-CN" sz="2000" b="1" dirty="0"/>
            </a:p>
          </p:txBody>
        </p:sp>
        <p:sp>
          <p:nvSpPr>
            <p:cNvPr id="13" name="Rectangle 14"/>
            <p:cNvSpPr>
              <a:spLocks noChangeArrowheads="1"/>
            </p:cNvSpPr>
            <p:nvPr/>
          </p:nvSpPr>
          <p:spPr bwMode="gray">
            <a:xfrm>
              <a:off x="5667375" y="4225925"/>
              <a:ext cx="2257425" cy="396875"/>
            </a:xfrm>
            <a:prstGeom prst="rect">
              <a:avLst/>
            </a:prstGeom>
            <a:noFill/>
            <a:ln w="9525" algn="ctr">
              <a:noFill/>
              <a:miter lim="800000"/>
            </a:ln>
            <a:effectLst>
              <a:outerShdw dist="17961" dir="2700000" algn="ctr" rotWithShape="0">
                <a:srgbClr val="4D4D4D">
                  <a:alpha val="50000"/>
                </a:srgbClr>
              </a:outerShdw>
            </a:effectLst>
          </p:spPr>
          <p:txBody>
            <a:bodyPr>
              <a:spAutoFit/>
            </a:bodyPr>
            <a:lstStyle/>
            <a:p>
              <a:pPr algn="r">
                <a:defRPr/>
              </a:pPr>
              <a:r>
                <a:rPr lang="zh-CN" altLang="en-US" sz="2000" b="1" dirty="0" smtClean="0"/>
                <a:t>增强剂</a:t>
              </a:r>
              <a:endParaRPr lang="en-US" altLang="zh-CN" sz="2000" b="1" dirty="0"/>
            </a:p>
          </p:txBody>
        </p:sp>
        <p:sp>
          <p:nvSpPr>
            <p:cNvPr id="14" name="Rectangle 17"/>
            <p:cNvSpPr>
              <a:spLocks noChangeArrowheads="1"/>
            </p:cNvSpPr>
            <p:nvPr/>
          </p:nvSpPr>
          <p:spPr bwMode="gray">
            <a:xfrm>
              <a:off x="744538" y="2803525"/>
              <a:ext cx="2954337" cy="732508"/>
            </a:xfrm>
            <a:prstGeom prst="rect">
              <a:avLst/>
            </a:prstGeom>
            <a:noFill/>
            <a:ln w="9525" algn="ctr">
              <a:noFill/>
              <a:miter lim="800000"/>
            </a:ln>
          </p:spPr>
          <p:txBody>
            <a:bodyPr>
              <a:spAutoFit/>
            </a:bodyPr>
            <a:lstStyle/>
            <a:p>
              <a:pPr lvl="0">
                <a:lnSpc>
                  <a:spcPct val="130000"/>
                </a:lnSpc>
                <a:spcBef>
                  <a:spcPts val="0"/>
                </a:spcBef>
                <a:spcAft>
                  <a:spcPts val="0"/>
                </a:spcAft>
                <a:buNone/>
              </a:pPr>
              <a:r>
                <a:rPr lang="zh-CN" altLang="zh-CN" sz="1600" dirty="0" smtClean="0">
                  <a:solidFill>
                    <a:srgbClr val="080808"/>
                  </a:solidFill>
                  <a:latin typeface="微软雅黑" panose="020B0503020204020204" pitchFamily="34" charset="-122"/>
                  <a:ea typeface="微软雅黑" panose="020B0503020204020204" pitchFamily="34" charset="-122"/>
                </a:rPr>
                <a:t>有效降低路面冰点，阻止路面结冰</a:t>
              </a:r>
              <a:r>
                <a:rPr lang="zh-CN" altLang="en-US" sz="1600" dirty="0" smtClean="0">
                  <a:solidFill>
                    <a:srgbClr val="080808"/>
                  </a:solidFill>
                  <a:latin typeface="微软雅黑" panose="020B0503020204020204" pitchFamily="34" charset="-122"/>
                  <a:ea typeface="微软雅黑" panose="020B0503020204020204" pitchFamily="34" charset="-122"/>
                </a:rPr>
                <a:t>。</a:t>
              </a:r>
              <a:endParaRPr lang="en-US" altLang="zh-CN" sz="1600" dirty="0" smtClean="0">
                <a:solidFill>
                  <a:srgbClr val="080808"/>
                </a:solidFill>
                <a:latin typeface="微软雅黑" panose="020B0503020204020204" pitchFamily="34" charset="-122"/>
                <a:ea typeface="微软雅黑" panose="020B0503020204020204" pitchFamily="34" charset="-122"/>
              </a:endParaRPr>
            </a:p>
          </p:txBody>
        </p:sp>
        <p:sp>
          <p:nvSpPr>
            <p:cNvPr id="15" name="Rectangle 18"/>
            <p:cNvSpPr>
              <a:spLocks noChangeArrowheads="1"/>
            </p:cNvSpPr>
            <p:nvPr/>
          </p:nvSpPr>
          <p:spPr bwMode="gray">
            <a:xfrm>
              <a:off x="5087938" y="2715542"/>
              <a:ext cx="2989262" cy="1021433"/>
            </a:xfrm>
            <a:prstGeom prst="rect">
              <a:avLst/>
            </a:prstGeom>
            <a:noFill/>
            <a:ln w="9525" algn="ctr">
              <a:noFill/>
              <a:miter lim="800000"/>
            </a:ln>
          </p:spPr>
          <p:txBody>
            <a:bodyPr>
              <a:spAutoFit/>
            </a:bodyPr>
            <a:lstStyle/>
            <a:p>
              <a:pPr lvl="0">
                <a:lnSpc>
                  <a:spcPct val="130000"/>
                </a:lnSpc>
                <a:spcBef>
                  <a:spcPts val="0"/>
                </a:spcBef>
                <a:spcAft>
                  <a:spcPts val="0"/>
                </a:spcAft>
                <a:buNone/>
              </a:pPr>
              <a:r>
                <a:rPr lang="zh-CN" altLang="zh-CN" sz="1600" dirty="0" smtClean="0">
                  <a:solidFill>
                    <a:srgbClr val="080808"/>
                  </a:solidFill>
                  <a:latin typeface="微软雅黑" panose="020B0503020204020204" pitchFamily="34" charset="-122"/>
                  <a:ea typeface="微软雅黑" panose="020B0503020204020204" pitchFamily="34" charset="-122"/>
                </a:rPr>
                <a:t>有效减缓盐化物的释放，在路面使用年限内控制盐化物匀速释放，保障其使用耐久性</a:t>
              </a:r>
              <a:r>
                <a:rPr lang="zh-CN" altLang="en-US" sz="1600" dirty="0" smtClean="0">
                  <a:solidFill>
                    <a:srgbClr val="080808"/>
                  </a:solidFill>
                  <a:latin typeface="微软雅黑" panose="020B0503020204020204" pitchFamily="34" charset="-122"/>
                  <a:ea typeface="微软雅黑" panose="020B0503020204020204" pitchFamily="34" charset="-122"/>
                </a:rPr>
                <a:t>。</a:t>
              </a:r>
              <a:endParaRPr lang="en-US" altLang="zh-CN" sz="1600" dirty="0" smtClean="0">
                <a:solidFill>
                  <a:srgbClr val="080808"/>
                </a:solidFill>
                <a:latin typeface="微软雅黑" panose="020B0503020204020204" pitchFamily="34" charset="-122"/>
                <a:ea typeface="微软雅黑" panose="020B0503020204020204" pitchFamily="34" charset="-122"/>
              </a:endParaRPr>
            </a:p>
          </p:txBody>
        </p:sp>
        <p:sp>
          <p:nvSpPr>
            <p:cNvPr id="16" name="Text Box 26"/>
            <p:cNvSpPr txBox="1">
              <a:spLocks noChangeArrowheads="1"/>
            </p:cNvSpPr>
            <p:nvPr/>
          </p:nvSpPr>
          <p:spPr bwMode="gray">
            <a:xfrm>
              <a:off x="609600" y="4605254"/>
              <a:ext cx="3352800" cy="1341521"/>
            </a:xfrm>
            <a:prstGeom prst="rect">
              <a:avLst/>
            </a:prstGeom>
            <a:noFill/>
            <a:ln w="9525" algn="ctr">
              <a:noFill/>
              <a:miter lim="800000"/>
            </a:ln>
          </p:spPr>
          <p:txBody>
            <a:bodyPr>
              <a:spAutoFit/>
            </a:bodyPr>
            <a:lstStyle/>
            <a:p>
              <a:pPr lvl="0">
                <a:lnSpc>
                  <a:spcPct val="130000"/>
                </a:lnSpc>
                <a:spcBef>
                  <a:spcPts val="0"/>
                </a:spcBef>
                <a:spcAft>
                  <a:spcPts val="0"/>
                </a:spcAft>
                <a:buNone/>
              </a:pPr>
              <a:r>
                <a:rPr lang="zh-CN" altLang="zh-CN" sz="1600" dirty="0" smtClean="0">
                  <a:solidFill>
                    <a:srgbClr val="080808"/>
                  </a:solidFill>
                  <a:latin typeface="微软雅黑" panose="020B0503020204020204" pitchFamily="34" charset="-122"/>
                  <a:ea typeface="微软雅黑" panose="020B0503020204020204" pitchFamily="34" charset="-122"/>
                </a:rPr>
                <a:t>对道路周边的土壤、植被、水源不造成破坏。有效保护桥梁，防止出现钢筋腐蚀，适用于对环保要求较高的道路环境</a:t>
              </a:r>
              <a:r>
                <a:rPr lang="zh-CN" altLang="en-US" sz="1600" dirty="0" smtClean="0">
                  <a:solidFill>
                    <a:srgbClr val="080808"/>
                  </a:solidFill>
                  <a:latin typeface="微软雅黑" panose="020B0503020204020204" pitchFamily="34" charset="-122"/>
                  <a:ea typeface="微软雅黑" panose="020B0503020204020204" pitchFamily="34" charset="-122"/>
                </a:rPr>
                <a:t>。</a:t>
              </a:r>
              <a:endParaRPr lang="en-US" altLang="zh-CN" sz="1600" dirty="0" smtClean="0">
                <a:solidFill>
                  <a:srgbClr val="080808"/>
                </a:solidFill>
                <a:latin typeface="微软雅黑" panose="020B0503020204020204" pitchFamily="34" charset="-122"/>
                <a:ea typeface="微软雅黑" panose="020B0503020204020204" pitchFamily="34" charset="-122"/>
              </a:endParaRPr>
            </a:p>
          </p:txBody>
        </p:sp>
        <p:sp>
          <p:nvSpPr>
            <p:cNvPr id="17" name="Text Box 27"/>
            <p:cNvSpPr txBox="1">
              <a:spLocks noChangeArrowheads="1"/>
            </p:cNvSpPr>
            <p:nvPr/>
          </p:nvSpPr>
          <p:spPr bwMode="gray">
            <a:xfrm>
              <a:off x="4648200" y="4879975"/>
              <a:ext cx="3352800" cy="701346"/>
            </a:xfrm>
            <a:prstGeom prst="rect">
              <a:avLst/>
            </a:prstGeom>
            <a:noFill/>
            <a:ln w="9525" algn="ctr">
              <a:noFill/>
              <a:miter lim="800000"/>
            </a:ln>
          </p:spPr>
          <p:txBody>
            <a:bodyPr>
              <a:spAutoFit/>
            </a:bodyPr>
            <a:lstStyle/>
            <a:p>
              <a:pPr>
                <a:lnSpc>
                  <a:spcPct val="130000"/>
                </a:lnSpc>
                <a:spcBef>
                  <a:spcPts val="0"/>
                </a:spcBef>
                <a:spcAft>
                  <a:spcPts val="0"/>
                </a:spcAft>
              </a:pPr>
              <a:r>
                <a:rPr lang="zh-CN" altLang="zh-CN" sz="1600" dirty="0" smtClean="0">
                  <a:solidFill>
                    <a:srgbClr val="080808"/>
                  </a:solidFill>
                  <a:latin typeface="微软雅黑" panose="020B0503020204020204" pitchFamily="34" charset="-122"/>
                  <a:ea typeface="微软雅黑" panose="020B0503020204020204" pitchFamily="34" charset="-122"/>
                </a:rPr>
                <a:t>有助于使改性剂颗粒承受较强压力，避免其在混合料拌和过程中被破坏</a:t>
              </a:r>
              <a:r>
                <a:rPr lang="zh-CN" altLang="en-US" sz="1600" dirty="0" smtClean="0">
                  <a:solidFill>
                    <a:srgbClr val="080808"/>
                  </a:solidFill>
                  <a:latin typeface="微软雅黑" panose="020B0503020204020204" pitchFamily="34" charset="-122"/>
                  <a:ea typeface="微软雅黑" panose="020B0503020204020204" pitchFamily="34" charset="-122"/>
                </a:rPr>
                <a:t>。</a:t>
              </a:r>
              <a:endParaRPr lang="en-US" altLang="zh-CN" sz="1600" dirty="0" smtClean="0">
                <a:solidFill>
                  <a:srgbClr val="080808"/>
                </a:solidFill>
                <a:latin typeface="微软雅黑" panose="020B0503020204020204" pitchFamily="34" charset="-122"/>
                <a:ea typeface="微软雅黑" panose="020B0503020204020204" pitchFamily="34" charset="-122"/>
              </a:endParaRPr>
            </a:p>
          </p:txBody>
        </p:sp>
        <p:grpSp>
          <p:nvGrpSpPr>
            <p:cNvPr id="18" name="Group 35"/>
            <p:cNvGrpSpPr/>
            <p:nvPr/>
          </p:nvGrpSpPr>
          <p:grpSpPr bwMode="auto">
            <a:xfrm>
              <a:off x="3502025" y="3157538"/>
              <a:ext cx="1682750" cy="1682750"/>
              <a:chOff x="2350" y="2010"/>
              <a:chExt cx="1060" cy="1060"/>
            </a:xfrm>
          </p:grpSpPr>
          <p:sp>
            <p:nvSpPr>
              <p:cNvPr id="19" name="Oval 29"/>
              <p:cNvSpPr>
                <a:spLocks noChangeArrowheads="1"/>
              </p:cNvSpPr>
              <p:nvPr/>
            </p:nvSpPr>
            <p:spPr bwMode="gray">
              <a:xfrm>
                <a:off x="2350" y="2010"/>
                <a:ext cx="1060" cy="1060"/>
              </a:xfrm>
              <a:prstGeom prst="ellipse">
                <a:avLst/>
              </a:prstGeom>
              <a:gradFill rotWithShape="1">
                <a:gsLst>
                  <a:gs pos="0">
                    <a:srgbClr val="FFFFFF">
                      <a:gamma/>
                      <a:shade val="54118"/>
                      <a:invGamma/>
                    </a:srgbClr>
                  </a:gs>
                  <a:gs pos="50000">
                    <a:srgbClr val="FFFFFF"/>
                  </a:gs>
                  <a:gs pos="100000">
                    <a:srgbClr val="FFFFFF">
                      <a:gamma/>
                      <a:shade val="54118"/>
                      <a:invGamma/>
                    </a:srgbClr>
                  </a:gs>
                </a:gsLst>
                <a:lin ang="18900000" scaled="1"/>
              </a:gradFill>
              <a:ln w="9525">
                <a:solidFill>
                  <a:srgbClr val="DDDDDD"/>
                </a:solidFill>
                <a:round/>
              </a:ln>
              <a:effectLst>
                <a:outerShdw dist="35921" dir="2700000" algn="ctr" rotWithShape="0">
                  <a:schemeClr val="bg2">
                    <a:alpha val="50000"/>
                  </a:schemeClr>
                </a:outerShdw>
              </a:effectLst>
            </p:spPr>
            <p:txBody>
              <a:bodyPr wrap="none" anchor="ctr"/>
              <a:lstStyle/>
              <a:p>
                <a:pPr>
                  <a:defRPr/>
                </a:pPr>
                <a:endParaRPr lang="zh-CN" altLang="en-US"/>
              </a:p>
            </p:txBody>
          </p:sp>
          <p:grpSp>
            <p:nvGrpSpPr>
              <p:cNvPr id="20" name="Group 30"/>
              <p:cNvGrpSpPr/>
              <p:nvPr/>
            </p:nvGrpSpPr>
            <p:grpSpPr bwMode="auto">
              <a:xfrm rot="-2288454">
                <a:off x="2439" y="2081"/>
                <a:ext cx="887" cy="907"/>
                <a:chOff x="887" y="2040"/>
                <a:chExt cx="433" cy="422"/>
              </a:xfrm>
            </p:grpSpPr>
            <p:pic>
              <p:nvPicPr>
                <p:cNvPr id="22" name="Picture 31" descr="circuler_1"/>
                <p:cNvPicPr>
                  <a:picLocks noChangeAspect="1" noChangeArrowheads="1"/>
                </p:cNvPicPr>
                <p:nvPr/>
              </p:nvPicPr>
              <p:blipFill>
                <a:blip r:embed="rId1"/>
                <a:srcRect/>
                <a:stretch>
                  <a:fillRect/>
                </a:stretch>
              </p:blipFill>
              <p:spPr bwMode="gray">
                <a:xfrm>
                  <a:off x="887" y="2040"/>
                  <a:ext cx="430" cy="420"/>
                </a:xfrm>
                <a:prstGeom prst="rect">
                  <a:avLst/>
                </a:prstGeom>
                <a:noFill/>
                <a:ln w="9525">
                  <a:noFill/>
                  <a:miter lim="800000"/>
                  <a:headEnd/>
                  <a:tailEnd/>
                </a:ln>
              </p:spPr>
            </p:pic>
            <p:sp>
              <p:nvSpPr>
                <p:cNvPr id="23" name="Oval 32"/>
                <p:cNvSpPr>
                  <a:spLocks noChangeArrowheads="1"/>
                </p:cNvSpPr>
                <p:nvPr/>
              </p:nvSpPr>
              <p:spPr bwMode="gray">
                <a:xfrm>
                  <a:off x="887" y="2040"/>
                  <a:ext cx="433" cy="422"/>
                </a:xfrm>
                <a:prstGeom prst="ellipse">
                  <a:avLst/>
                </a:prstGeom>
                <a:solidFill>
                  <a:srgbClr val="FF6600">
                    <a:alpha val="74901"/>
                  </a:srgbClr>
                </a:solidFill>
                <a:ln w="9525" algn="ctr">
                  <a:noFill/>
                  <a:round/>
                </a:ln>
              </p:spPr>
              <p:txBody>
                <a:bodyPr wrap="none" anchor="ctr"/>
                <a:lstStyle/>
                <a:p>
                  <a:endParaRPr lang="zh-CN" altLang="en-US"/>
                </a:p>
              </p:txBody>
            </p:sp>
            <p:pic>
              <p:nvPicPr>
                <p:cNvPr id="24" name="Picture 33" descr="Picture2"/>
                <p:cNvPicPr>
                  <a:picLocks noChangeAspect="1" noChangeArrowheads="1"/>
                </p:cNvPicPr>
                <p:nvPr/>
              </p:nvPicPr>
              <p:blipFill>
                <a:blip r:embed="rId2"/>
                <a:srcRect/>
                <a:stretch>
                  <a:fillRect/>
                </a:stretch>
              </p:blipFill>
              <p:spPr bwMode="gray">
                <a:xfrm>
                  <a:off x="930" y="2044"/>
                  <a:ext cx="345" cy="149"/>
                </a:xfrm>
                <a:prstGeom prst="rect">
                  <a:avLst/>
                </a:prstGeom>
                <a:noFill/>
                <a:ln w="9525">
                  <a:noFill/>
                  <a:miter lim="800000"/>
                  <a:headEnd/>
                  <a:tailEnd/>
                </a:ln>
              </p:spPr>
            </p:pic>
          </p:grpSp>
          <p:pic>
            <p:nvPicPr>
              <p:cNvPr id="21" name="Picture 34"/>
              <p:cNvPicPr>
                <a:picLocks noChangeAspect="1" noChangeArrowheads="1"/>
              </p:cNvPicPr>
              <p:nvPr/>
            </p:nvPicPr>
            <p:blipFill>
              <a:blip r:embed="rId3"/>
              <a:srcRect l="12015" t="9302" r="12404" b="12598"/>
              <a:stretch>
                <a:fillRect/>
              </a:stretch>
            </p:blipFill>
            <p:spPr bwMode="gray">
              <a:xfrm>
                <a:off x="2428" y="2053"/>
                <a:ext cx="915" cy="942"/>
              </a:xfrm>
              <a:prstGeom prst="rect">
                <a:avLst/>
              </a:prstGeom>
              <a:noFill/>
              <a:ln w="9525">
                <a:noFill/>
                <a:miter lim="800000"/>
                <a:headEnd/>
                <a:tailEnd/>
              </a:ln>
            </p:spPr>
          </p:pic>
        </p:grpSp>
        <p:sp>
          <p:nvSpPr>
            <p:cNvPr id="25" name="Text Box 37"/>
            <p:cNvSpPr txBox="1">
              <a:spLocks noChangeArrowheads="1"/>
            </p:cNvSpPr>
            <p:nvPr/>
          </p:nvSpPr>
          <p:spPr bwMode="gray">
            <a:xfrm>
              <a:off x="3744913" y="3421757"/>
              <a:ext cx="1219200" cy="1077218"/>
            </a:xfrm>
            <a:prstGeom prst="rect">
              <a:avLst/>
            </a:prstGeom>
            <a:noFill/>
            <a:ln w="9525">
              <a:noFill/>
              <a:miter lim="800000"/>
            </a:ln>
            <a:effectLst>
              <a:outerShdw dist="35921" dir="2700000" algn="ctr" rotWithShape="0">
                <a:schemeClr val="bg2"/>
              </a:outerShdw>
            </a:effectLst>
          </p:spPr>
          <p:txBody>
            <a:bodyPr>
              <a:spAutoFit/>
            </a:bodyPr>
            <a:lstStyle/>
            <a:p>
              <a:pPr algn="ctr">
                <a:spcBef>
                  <a:spcPct val="50000"/>
                </a:spcBef>
                <a:defRPr/>
              </a:pPr>
              <a:r>
                <a:rPr lang="zh-CN" altLang="en-US" sz="3200" dirty="0" smtClean="0">
                  <a:effectLst>
                    <a:outerShdw blurRad="38100" dist="38100" dir="2700000" algn="tl">
                      <a:srgbClr val="000000">
                        <a:alpha val="43137"/>
                      </a:srgbClr>
                    </a:outerShdw>
                  </a:effectLst>
                  <a:latin typeface="Calibri" panose="020F0502020204030204" pitchFamily="34" charset="0"/>
                </a:rPr>
                <a:t>组成成分</a:t>
              </a:r>
              <a:endParaRPr lang="en-US" altLang="zh-CN" sz="3200" dirty="0">
                <a:effectLst>
                  <a:outerShdw blurRad="38100" dist="38100" dir="2700000" algn="tl">
                    <a:srgbClr val="000000">
                      <a:alpha val="43137"/>
                    </a:srgbClr>
                  </a:outerShdw>
                </a:effectLst>
                <a:latin typeface="Calibri" panose="020F0502020204030204" pitchFamily="34" charset="0"/>
              </a:endParaRPr>
            </a:p>
          </p:txBody>
        </p:sp>
      </p:grpSp>
      <p:sp>
        <p:nvSpPr>
          <p:cNvPr id="27" name="矩形 26"/>
          <p:cNvSpPr/>
          <p:nvPr/>
        </p:nvSpPr>
        <p:spPr>
          <a:xfrm>
            <a:off x="914400" y="1676400"/>
            <a:ext cx="7467600" cy="923330"/>
          </a:xfrm>
          <a:prstGeom prst="rect">
            <a:avLst/>
          </a:prstGeom>
        </p:spPr>
        <p:txBody>
          <a:bodyPr wrap="square">
            <a:spAutoFit/>
          </a:bodyPr>
          <a:lstStyle/>
          <a:p>
            <a:pPr algn="ctr"/>
            <a:r>
              <a:rPr lang="zh-CN" altLang="en-US" dirty="0" smtClean="0">
                <a:solidFill>
                  <a:srgbClr val="FF0000"/>
                </a:solidFill>
                <a:latin typeface="微软雅黑" panose="020B0503020204020204" pitchFamily="34" charset="-122"/>
                <a:ea typeface="微软雅黑" panose="020B0503020204020204" pitchFamily="34" charset="-122"/>
              </a:rPr>
              <a:t>除冰原理</a:t>
            </a:r>
            <a:endParaRPr lang="en-US" altLang="zh-CN" dirty="0" smtClean="0">
              <a:solidFill>
                <a:srgbClr val="FF0000"/>
              </a:solidFill>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在</a:t>
            </a:r>
            <a:r>
              <a:rPr lang="zh-CN" altLang="zh-CN" dirty="0" smtClean="0">
                <a:latin typeface="微软雅黑" panose="020B0503020204020204" pitchFamily="34" charset="-122"/>
                <a:ea typeface="微软雅黑" panose="020B0503020204020204" pitchFamily="34" charset="-122"/>
              </a:rPr>
              <a:t>毛细管压力及车辆碾压作用下，沥青混合料内部抑制冻结</a:t>
            </a:r>
            <a:r>
              <a:rPr lang="zh-CN" altLang="en-US" dirty="0" smtClean="0">
                <a:latin typeface="微软雅黑" panose="020B0503020204020204" pitchFamily="34" charset="-122"/>
                <a:ea typeface="微软雅黑" panose="020B0503020204020204" pitchFamily="34" charset="-122"/>
              </a:rPr>
              <a:t>作用的</a:t>
            </a:r>
            <a:r>
              <a:rPr lang="zh-CN" altLang="zh-CN" dirty="0" smtClean="0">
                <a:latin typeface="微软雅黑" panose="020B0503020204020204" pitchFamily="34" charset="-122"/>
                <a:ea typeface="微软雅黑" panose="020B0503020204020204" pitchFamily="34" charset="-122"/>
              </a:rPr>
              <a:t>盐分逐渐析出，从而</a:t>
            </a:r>
            <a:r>
              <a:rPr lang="zh-CN" altLang="zh-CN" dirty="0" smtClean="0">
                <a:solidFill>
                  <a:srgbClr val="FF0000"/>
                </a:solidFill>
                <a:latin typeface="微软雅黑" panose="020B0503020204020204" pitchFamily="34" charset="-122"/>
                <a:ea typeface="微软雅黑" panose="020B0503020204020204" pitchFamily="34" charset="-122"/>
              </a:rPr>
              <a:t>降低</a:t>
            </a:r>
            <a:r>
              <a:rPr lang="zh-CN" altLang="zh-CN" dirty="0" smtClean="0">
                <a:latin typeface="微软雅黑" panose="020B0503020204020204" pitchFamily="34" charset="-122"/>
                <a:ea typeface="微软雅黑" panose="020B0503020204020204" pitchFamily="34" charset="-122"/>
              </a:rPr>
              <a:t>道路表面水的</a:t>
            </a:r>
            <a:r>
              <a:rPr lang="zh-CN" altLang="zh-CN" dirty="0" smtClean="0">
                <a:solidFill>
                  <a:srgbClr val="FF0000"/>
                </a:solidFill>
                <a:latin typeface="微软雅黑" panose="020B0503020204020204" pitchFamily="34" charset="-122"/>
                <a:ea typeface="微软雅黑" panose="020B0503020204020204" pitchFamily="34" charset="-122"/>
              </a:rPr>
              <a:t>冰点</a:t>
            </a:r>
            <a:r>
              <a:rPr lang="zh-CN"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抑制</a:t>
            </a:r>
            <a:r>
              <a:rPr lang="zh-CN" altLang="zh-CN" dirty="0" smtClean="0">
                <a:latin typeface="微软雅黑" panose="020B0503020204020204" pitchFamily="34" charset="-122"/>
                <a:ea typeface="微软雅黑" panose="020B0503020204020204" pitchFamily="34" charset="-122"/>
              </a:rPr>
              <a:t>道路表面积雪结冰</a:t>
            </a:r>
            <a:r>
              <a:rPr lang="zh-CN" altLang="en-US" dirty="0" smtClean="0">
                <a:latin typeface="微软雅黑" panose="020B0503020204020204" pitchFamily="34" charset="-122"/>
                <a:ea typeface="微软雅黑" panose="020B0503020204020204" pitchFamily="34" charset="-122"/>
              </a:rPr>
              <a:t>。</a:t>
            </a:r>
            <a:endParaRPr lang="zh-CN" altLang="en-US" dirty="0"/>
          </a:p>
        </p:txBody>
      </p:sp>
      <p:sp>
        <p:nvSpPr>
          <p:cNvPr id="28" name="Text Box 4"/>
          <p:cNvSpPr txBox="1">
            <a:spLocks noChangeArrowheads="1"/>
          </p:cNvSpPr>
          <p:nvPr/>
        </p:nvSpPr>
        <p:spPr bwMode="auto">
          <a:xfrm>
            <a:off x="876300" y="711200"/>
            <a:ext cx="8267700" cy="584775"/>
          </a:xfrm>
          <a:prstGeom prst="rect">
            <a:avLst/>
          </a:prstGeom>
          <a:noFill/>
          <a:ln w="9525">
            <a:noFill/>
            <a:miter lim="800000"/>
          </a:ln>
        </p:spPr>
        <p:txBody>
          <a:bodyPr wrap="square">
            <a:spAutoFit/>
          </a:bodyPr>
          <a:lstStyle/>
          <a:p>
            <a:pPr>
              <a:spcBef>
                <a:spcPct val="50000"/>
              </a:spcBef>
            </a:pPr>
            <a:r>
              <a:rPr lang="en-US" altLang="zh-CN" sz="3200" b="1" dirty="0">
                <a:solidFill>
                  <a:schemeClr val="tx2">
                    <a:lumMod val="75000"/>
                  </a:schemeClr>
                </a:solidFill>
                <a:ea typeface="华文中宋" panose="02010600040101010101" pitchFamily="2" charset="-122"/>
              </a:rPr>
              <a:t>2</a:t>
            </a:r>
            <a:r>
              <a:rPr lang="en-US" altLang="zh-CN" sz="3200" b="1" dirty="0" smtClean="0">
                <a:solidFill>
                  <a:schemeClr val="tx2">
                    <a:lumMod val="75000"/>
                  </a:schemeClr>
                </a:solidFill>
                <a:ea typeface="华文中宋" panose="02010600040101010101" pitchFamily="2" charset="-122"/>
              </a:rPr>
              <a:t> .</a:t>
            </a:r>
            <a:r>
              <a:rPr lang="zh-CN" altLang="en-US" sz="3200" b="1" dirty="0" smtClean="0">
                <a:solidFill>
                  <a:schemeClr val="tx2">
                    <a:lumMod val="75000"/>
                  </a:schemeClr>
                </a:solidFill>
                <a:ea typeface="华文中宋" panose="02010600040101010101" pitchFamily="2" charset="-122"/>
              </a:rPr>
              <a:t>抗凝冰改性剂</a:t>
            </a:r>
            <a:r>
              <a:rPr lang="zh-CN" altLang="en-US" sz="3200" b="1" dirty="0">
                <a:solidFill>
                  <a:schemeClr val="tx2">
                    <a:lumMod val="75000"/>
                  </a:schemeClr>
                </a:solidFill>
                <a:ea typeface="华文中宋" panose="02010600040101010101" pitchFamily="2" charset="-122"/>
              </a:rPr>
              <a:t>研制</a:t>
            </a:r>
            <a:endParaRPr lang="zh-CN" altLang="en-US" sz="3200" b="1" dirty="0">
              <a:solidFill>
                <a:schemeClr val="tx2">
                  <a:lumMod val="75000"/>
                </a:schemeClr>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TIMING" val="|1.9|7.5"/>
</p:tagLst>
</file>

<file path=ppt/tags/tag10.xml><?xml version="1.0" encoding="utf-8"?>
<p:tagLst xmlns:p="http://schemas.openxmlformats.org/presentationml/2006/main">
  <p:tag name="KSO_WM_UNIT_TABLE_BEAUTIFY" val="smartTable{d5f0de86-e57a-420f-a9da-af8ebfe67433}"/>
</p:tagLst>
</file>

<file path=ppt/tags/tag11.xml><?xml version="1.0" encoding="utf-8"?>
<p:tagLst xmlns:p="http://schemas.openxmlformats.org/presentationml/2006/main">
  <p:tag name="KSO_WM_UNIT_TABLE_BEAUTIFY" val="smartTable{b43c593c-7559-40d7-863a-bf9c005b396b}"/>
</p:tagLst>
</file>

<file path=ppt/tags/tag12.xml><?xml version="1.0" encoding="utf-8"?>
<p:tagLst xmlns:p="http://schemas.openxmlformats.org/presentationml/2006/main">
  <p:tag name="KSO_WM_UNIT_TABLE_BEAUTIFY" val="smartTable{8331390b-93fb-4957-afd8-b8673dffa81a}"/>
</p:tagLst>
</file>

<file path=ppt/tags/tag13.xml><?xml version="1.0" encoding="utf-8"?>
<p:tagLst xmlns:p="http://schemas.openxmlformats.org/presentationml/2006/main">
  <p:tag name="KSO_WPP_MARK_KEY" val="990682c6-5ecb-468c-8409-0e46fa5cc246"/>
  <p:tag name="COMMONDATA" val="eyJoZGlkIjoiNThjZTljOTk4YzY1ZjcyYzFlYjUwZWRlMmY2MjU3M2QifQ=="/>
</p:tagLst>
</file>

<file path=ppt/tags/tag2.xml><?xml version="1.0" encoding="utf-8"?>
<p:tagLst xmlns:p="http://schemas.openxmlformats.org/presentationml/2006/main">
  <p:tag name="TIMING" val="|1.9|7.5"/>
</p:tagLst>
</file>

<file path=ppt/tags/tag3.xml><?xml version="1.0" encoding="utf-8"?>
<p:tagLst xmlns:p="http://schemas.openxmlformats.org/presentationml/2006/main">
  <p:tag name="TIMING" val="|9.9|16.3"/>
</p:tagLst>
</file>

<file path=ppt/tags/tag4.xml><?xml version="1.0" encoding="utf-8"?>
<p:tagLst xmlns:p="http://schemas.openxmlformats.org/presentationml/2006/main">
  <p:tag name="TIMING" val="|9.9|16.3"/>
</p:tagLst>
</file>

<file path=ppt/tags/tag5.xml><?xml version="1.0" encoding="utf-8"?>
<p:tagLst xmlns:p="http://schemas.openxmlformats.org/presentationml/2006/main">
  <p:tag name="TIMING" val="|9.9|16.3"/>
</p:tagLst>
</file>

<file path=ppt/tags/tag6.xml><?xml version="1.0" encoding="utf-8"?>
<p:tagLst xmlns:p="http://schemas.openxmlformats.org/presentationml/2006/main">
  <p:tag name="KSO_WM_UNIT_TABLE_BEAUTIFY" val="smartTable{a8ea4da3-8d10-4ee8-ad3a-28ee75cdd3f8}"/>
</p:tagLst>
</file>

<file path=ppt/tags/tag7.xml><?xml version="1.0" encoding="utf-8"?>
<p:tagLst xmlns:p="http://schemas.openxmlformats.org/presentationml/2006/main">
  <p:tag name="KSO_WM_UNIT_TABLE_BEAUTIFY" val="smartTable{73779fdd-5aea-4b03-955d-f0d0edcb3106}"/>
</p:tagLst>
</file>

<file path=ppt/tags/tag8.xml><?xml version="1.0" encoding="utf-8"?>
<p:tagLst xmlns:p="http://schemas.openxmlformats.org/presentationml/2006/main">
  <p:tag name="KSO_WM_UNIT_TABLE_BEAUTIFY" val="smartTable{0ca13dd1-5e9d-49c3-a6ff-f281cb56eab8}"/>
</p:tagLst>
</file>

<file path=ppt/tags/tag9.xml><?xml version="1.0" encoding="utf-8"?>
<p:tagLst xmlns:p="http://schemas.openxmlformats.org/presentationml/2006/main">
  <p:tag name="KSO_WM_UNIT_TABLE_BEAUTIFY" val="smartTable{b53329ee-473a-4266-8ae3-8bdf48e284ae}"/>
</p:tagLst>
</file>

<file path=ppt/theme/theme1.xml><?xml version="1.0" encoding="utf-8"?>
<a:theme xmlns:a="http://schemas.openxmlformats.org/drawingml/2006/main" name="Office 主题">
  <a:themeElements>
    <a:clrScheme name="Office 主题 1">
      <a:dk1>
        <a:srgbClr val="000000"/>
      </a:dk1>
      <a:lt1>
        <a:srgbClr val="FFFFFF"/>
      </a:lt1>
      <a:dk2>
        <a:srgbClr val="233DA9"/>
      </a:dk2>
      <a:lt2>
        <a:srgbClr val="DDDDDD"/>
      </a:lt2>
      <a:accent1>
        <a:srgbClr val="65AAE9"/>
      </a:accent1>
      <a:accent2>
        <a:srgbClr val="B2B2B2"/>
      </a:accent2>
      <a:accent3>
        <a:srgbClr val="FFFFFF"/>
      </a:accent3>
      <a:accent4>
        <a:srgbClr val="000000"/>
      </a:accent4>
      <a:accent5>
        <a:srgbClr val="B8D2F2"/>
      </a:accent5>
      <a:accent6>
        <a:srgbClr val="A1A1A1"/>
      </a:accent6>
      <a:hlink>
        <a:srgbClr val="7DA0D3"/>
      </a:hlink>
      <a:folHlink>
        <a:srgbClr val="B2E385"/>
      </a:folHlink>
    </a:clrScheme>
    <a:fontScheme name="Office 主题">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Office 主题 1">
        <a:dk1>
          <a:srgbClr val="000000"/>
        </a:dk1>
        <a:lt1>
          <a:srgbClr val="FFFFFF"/>
        </a:lt1>
        <a:dk2>
          <a:srgbClr val="233DA9"/>
        </a:dk2>
        <a:lt2>
          <a:srgbClr val="DDDDDD"/>
        </a:lt2>
        <a:accent1>
          <a:srgbClr val="65AAE9"/>
        </a:accent1>
        <a:accent2>
          <a:srgbClr val="B2B2B2"/>
        </a:accent2>
        <a:accent3>
          <a:srgbClr val="FFFFFF"/>
        </a:accent3>
        <a:accent4>
          <a:srgbClr val="000000"/>
        </a:accent4>
        <a:accent5>
          <a:srgbClr val="B8D2F2"/>
        </a:accent5>
        <a:accent6>
          <a:srgbClr val="A1A1A1"/>
        </a:accent6>
        <a:hlink>
          <a:srgbClr val="7DA0D3"/>
        </a:hlink>
        <a:folHlink>
          <a:srgbClr val="B2E385"/>
        </a:folHlink>
      </a:clrScheme>
      <a:clrMap bg1="lt1" tx1="dk1" bg2="lt2" tx2="dk2" accent1="accent1" accent2="accent2" accent3="accent3" accent4="accent4" accent5="accent5" accent6="accent6" hlink="hlink" folHlink="folHlink"/>
    </a:extraClrScheme>
    <a:extraClrScheme>
      <a:clrScheme name="Office 主题 2">
        <a:dk1>
          <a:srgbClr val="000000"/>
        </a:dk1>
        <a:lt1>
          <a:srgbClr val="FFFFFF"/>
        </a:lt1>
        <a:dk2>
          <a:srgbClr val="632769"/>
        </a:dk2>
        <a:lt2>
          <a:srgbClr val="DDDDDD"/>
        </a:lt2>
        <a:accent1>
          <a:srgbClr val="8B8DE1"/>
        </a:accent1>
        <a:accent2>
          <a:srgbClr val="FF997D"/>
        </a:accent2>
        <a:accent3>
          <a:srgbClr val="FFFFFF"/>
        </a:accent3>
        <a:accent4>
          <a:srgbClr val="000000"/>
        </a:accent4>
        <a:accent5>
          <a:srgbClr val="C4C5EE"/>
        </a:accent5>
        <a:accent6>
          <a:srgbClr val="E78A71"/>
        </a:accent6>
        <a:hlink>
          <a:srgbClr val="58AFD2"/>
        </a:hlink>
        <a:folHlink>
          <a:srgbClr val="BFDF63"/>
        </a:folHlink>
      </a:clrScheme>
      <a:clrMap bg1="lt1" tx1="dk1" bg2="lt2" tx2="dk2" accent1="accent1" accent2="accent2" accent3="accent3" accent4="accent4" accent5="accent5" accent6="accent6" hlink="hlink" folHlink="folHlink"/>
    </a:extraClrScheme>
    <a:extraClrScheme>
      <a:clrScheme name="Office 主题 3">
        <a:dk1>
          <a:srgbClr val="000000"/>
        </a:dk1>
        <a:lt1>
          <a:srgbClr val="FFFFFF"/>
        </a:lt1>
        <a:dk2>
          <a:srgbClr val="37737F"/>
        </a:dk2>
        <a:lt2>
          <a:srgbClr val="DDDDDD"/>
        </a:lt2>
        <a:accent1>
          <a:srgbClr val="52BCB2"/>
        </a:accent1>
        <a:accent2>
          <a:srgbClr val="E0A56A"/>
        </a:accent2>
        <a:accent3>
          <a:srgbClr val="FFFFFF"/>
        </a:accent3>
        <a:accent4>
          <a:srgbClr val="000000"/>
        </a:accent4>
        <a:accent5>
          <a:srgbClr val="B3DAD5"/>
        </a:accent5>
        <a:accent6>
          <a:srgbClr val="CB955F"/>
        </a:accent6>
        <a:hlink>
          <a:srgbClr val="A0C264"/>
        </a:hlink>
        <a:folHlink>
          <a:srgbClr val="DCDC2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6730</Words>
  <Application>WPS 演示</Application>
  <PresentationFormat>全屏显示(4:3)</PresentationFormat>
  <Paragraphs>1431</Paragraphs>
  <Slides>44</Slides>
  <Notes>5</Notes>
  <HiddenSlides>0</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0</vt:i4>
      </vt:variant>
      <vt:variant>
        <vt:lpstr>幻灯片标题</vt:lpstr>
      </vt:variant>
      <vt:variant>
        <vt:i4>44</vt:i4>
      </vt:variant>
    </vt:vector>
  </HeadingPairs>
  <TitlesOfParts>
    <vt:vector size="61" baseType="lpstr">
      <vt:lpstr>Arial</vt:lpstr>
      <vt:lpstr>宋体</vt:lpstr>
      <vt:lpstr>Wingdings</vt:lpstr>
      <vt:lpstr>黑体</vt:lpstr>
      <vt:lpstr>华文中宋</vt:lpstr>
      <vt:lpstr>微软雅黑</vt:lpstr>
      <vt:lpstr>Wingdings 2</vt:lpstr>
      <vt:lpstr>楷体_GB2312</vt:lpstr>
      <vt:lpstr>新宋体</vt:lpstr>
      <vt:lpstr>Calibri</vt:lpstr>
      <vt:lpstr>Times New Roman</vt:lpstr>
      <vt:lpstr>Arial Unicode MS</vt:lpstr>
      <vt:lpstr>Times New Roman</vt:lpstr>
      <vt:lpstr>华文楷体</vt:lpstr>
      <vt:lpstr>Calibri</vt:lpstr>
      <vt:lpstr>幼圆</vt:lpstr>
      <vt:lpstr>Office 主题</vt:lpstr>
      <vt:lpstr>  抗凝冰沥青混合料应用技术  交通运输部科学研究院 公路工程科技（北京）有限公司 2018年03月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2016年12月哈尔滨市铁顺街交通疏解工程</vt:lpstr>
      <vt:lpstr>2016年11月哈尔滨京哈高速双城段</vt:lpstr>
      <vt:lpstr>PowerPoint 演示文稿</vt:lpstr>
      <vt:lpstr>PowerPoint 演示文稿</vt:lpstr>
      <vt:lpstr>PowerPoint 演示文稿</vt:lpstr>
      <vt:lpstr>PowerPoint 演示文稿</vt:lpstr>
      <vt:lpstr>PowerPoint 演示文稿</vt:lpstr>
      <vt:lpstr>5 .抗凝冰沥青混合料应用技术</vt:lpstr>
      <vt:lpstr>5 .抗凝冰沥青混合料应用技术</vt:lpstr>
    </vt:vector>
  </TitlesOfParts>
  <Company>Guilddesign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ThemeGallery</dc:creator>
  <cp:lastModifiedBy>猪小蛋♚</cp:lastModifiedBy>
  <cp:revision>297</cp:revision>
  <dcterms:created xsi:type="dcterms:W3CDTF">2004-07-21T02:43:00Z</dcterms:created>
  <dcterms:modified xsi:type="dcterms:W3CDTF">2023-07-25T05:45:35Z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A77B3EB286644160A3326F8672495316_12</vt:lpwstr>
  </property>
  <property fmtid="{D5CDD505-2E9C-101B-9397-08002B2CF9AE}" pid="3" name="KSOProductBuildVer">
    <vt:lpwstr>2052-11.1.0.14309</vt:lpwstr>
  </property>
</Properties>
</file>