
<file path=[Content_Types].xml><?xml version="1.0" encoding="utf-8"?>
<Types xmlns="http://schemas.openxmlformats.org/package/2006/content-types">
  <Default Extension="jpeg" ContentType="image/jpeg"/>
  <Default Extension="JPG" ContentType="image/.jpg"/>
  <Default Extension="png" ContentType="image/png"/>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ommentAuthors.xml" ContentType="application/vnd.openxmlformats-officedocument.presentationml.commentAuthor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media/image12.svg" ContentType="image/svg+xml"/>
  <Override PartName="/ppt/media/image15.svg" ContentType="image/svg+xml"/>
  <Override PartName="/ppt/media/image17.svg" ContentType="image/svg+xml"/>
  <Override PartName="/ppt/media/image19.svg" ContentType="image/svg+xml"/>
  <Override PartName="/ppt/media/image21.svg" ContentType="image/svg+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5"/>
  </p:notesMasterIdLst>
  <p:sldIdLst>
    <p:sldId id="256" r:id="rId3"/>
    <p:sldId id="258" r:id="rId4"/>
    <p:sldId id="259" r:id="rId5"/>
    <p:sldId id="282" r:id="rId6"/>
    <p:sldId id="281" r:id="rId7"/>
    <p:sldId id="261" r:id="rId8"/>
    <p:sldId id="303" r:id="rId9"/>
    <p:sldId id="304" r:id="rId10"/>
    <p:sldId id="302" r:id="rId11"/>
    <p:sldId id="305" r:id="rId12"/>
    <p:sldId id="283" r:id="rId13"/>
    <p:sldId id="284" r:id="rId14"/>
    <p:sldId id="306" r:id="rId15"/>
    <p:sldId id="285" r:id="rId16"/>
    <p:sldId id="262" r:id="rId17"/>
    <p:sldId id="286" r:id="rId18"/>
    <p:sldId id="287" r:id="rId19"/>
    <p:sldId id="263" r:id="rId20"/>
    <p:sldId id="265" r:id="rId21"/>
    <p:sldId id="292" r:id="rId22"/>
    <p:sldId id="267" r:id="rId23"/>
    <p:sldId id="257" r:id="rId24"/>
  </p:sldIdLst>
  <p:sldSz cx="12192000" cy="6858000"/>
  <p:notesSz cx="6858000" cy="9144000"/>
  <p:embeddedFontLst>
    <p:embeddedFont>
      <p:font typeface="MiSans Normal" panose="00000500000000000000" charset="-122"/>
      <p:regular r:id="rId30"/>
    </p:embeddedFont>
    <p:embeddedFont>
      <p:font typeface="微软雅黑" panose="020B0503020204020204" charset="-122"/>
      <p:regular r:id="rId31"/>
    </p:embeddedFont>
    <p:embeddedFont>
      <p:font typeface="Calibri" panose="020F0502020204030204" charset="0"/>
      <p:regular r:id="rId32"/>
      <p:bold r:id="rId33"/>
      <p:italic r:id="rId34"/>
      <p:boldItalic r:id="rId35"/>
    </p:embeddedFont>
    <p:embeddedFont>
      <p:font typeface="黑体" panose="02010609060101010101" pitchFamily="2" charset="-122"/>
      <p:regular r:id="rId36"/>
    </p:embeddedFont>
  </p:embeddedFontLst>
  <p:custDataLst>
    <p:tags r:id="rId3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11" userDrawn="1">
          <p15:clr>
            <a:srgbClr val="A4A3A4"/>
          </p15:clr>
        </p15:guide>
        <p15:guide id="2" pos="3839"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彭玉凤" initials="彭玉凤"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9D9D9"/>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主题样式 1 - 强调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211"/>
        <p:guide pos="3839"/>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7" Type="http://schemas.openxmlformats.org/officeDocument/2006/relationships/tags" Target="tags/tag118.xml"/><Relationship Id="rId36" Type="http://schemas.openxmlformats.org/officeDocument/2006/relationships/font" Target="fonts/font7.fntdata"/><Relationship Id="rId35" Type="http://schemas.openxmlformats.org/officeDocument/2006/relationships/font" Target="fonts/font6.fntdata"/><Relationship Id="rId34" Type="http://schemas.openxmlformats.org/officeDocument/2006/relationships/font" Target="fonts/font5.fntdata"/><Relationship Id="rId33" Type="http://schemas.openxmlformats.org/officeDocument/2006/relationships/font" Target="fonts/font4.fntdata"/><Relationship Id="rId32" Type="http://schemas.openxmlformats.org/officeDocument/2006/relationships/font" Target="fonts/font3.fntdata"/><Relationship Id="rId31" Type="http://schemas.openxmlformats.org/officeDocument/2006/relationships/font" Target="fonts/font2.fntdata"/><Relationship Id="rId30" Type="http://schemas.openxmlformats.org/officeDocument/2006/relationships/font" Target="fonts/font1.fntdata"/><Relationship Id="rId3" Type="http://schemas.openxmlformats.org/officeDocument/2006/relationships/slide" Target="slides/slide1.xml"/><Relationship Id="rId29" Type="http://schemas.openxmlformats.org/officeDocument/2006/relationships/commentAuthors" Target="commentAuthors.xml"/><Relationship Id="rId28" Type="http://schemas.openxmlformats.org/officeDocument/2006/relationships/tableStyles" Target="tableStyles.xml"/><Relationship Id="rId27" Type="http://schemas.openxmlformats.org/officeDocument/2006/relationships/viewProps" Target="viewProps.xml"/><Relationship Id="rId26" Type="http://schemas.openxmlformats.org/officeDocument/2006/relationships/presProps" Target="presProps.xml"/><Relationship Id="rId25" Type="http://schemas.openxmlformats.org/officeDocument/2006/relationships/notesMaster" Target="notesMasters/notesMaster1.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1" Type="http://schemas.openxmlformats.org/officeDocument/2006/relationships/oleObject" Target="&#24037;&#20316;&#31807;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6002342555669"/>
          <c:y val="0.115569105439035"/>
          <c:w val="0.731116112643841"/>
          <c:h val="0.806989093287264"/>
        </c:manualLayout>
      </c:layout>
      <c:barChart>
        <c:barDir val="bar"/>
        <c:grouping val="clustered"/>
        <c:varyColors val="0"/>
        <c:ser>
          <c:idx val="0"/>
          <c:order val="0"/>
          <c:tx>
            <c:strRef>
              <c:f>Sheet1!$B$1</c:f>
              <c:strCache>
                <c:ptCount val="1"/>
                <c:pt idx="0">
                  <c:v>交通事故率</c:v>
                </c:pt>
              </c:strCache>
            </c:strRef>
          </c:tx>
          <c:spPr>
            <a:solidFill>
              <a:srgbClr val="FF0000"/>
            </a:solidFill>
            <a:ln>
              <a:noFill/>
            </a:ln>
            <a:effectLst/>
          </c:spPr>
          <c:invertIfNegative val="0"/>
          <c:dLbls>
            <c:delete val="1"/>
          </c:dLbls>
          <c:cat>
            <c:strRef>
              <c:f>Sheet1!$A$2:$A$12</c:f>
              <c:strCache>
                <c:ptCount val="11"/>
                <c:pt idx="0">
                  <c:v>冬季干燥路面</c:v>
                </c:pt>
                <c:pt idx="1">
                  <c:v>冬季潮湿路面</c:v>
                </c:pt>
                <c:pt idx="2">
                  <c:v>半融雪/冰路面</c:v>
                </c:pt>
                <c:pt idx="3">
                  <c:v>疏松积雪路面</c:v>
                </c:pt>
                <c:pt idx="4">
                  <c:v>结冰路面</c:v>
                </c:pt>
                <c:pt idx="5">
                  <c:v>结霜路面</c:v>
                </c:pt>
                <c:pt idx="6">
                  <c:v>压实积雪路面</c:v>
                </c:pt>
                <c:pt idx="7">
                  <c:v>普通车辙路面</c:v>
                </c:pt>
                <c:pt idx="8">
                  <c:v>黑冰车辙路面</c:v>
                </c:pt>
                <c:pt idx="9">
                  <c:v>夏季干燥路面</c:v>
                </c:pt>
                <c:pt idx="10">
                  <c:v>夏季潮湿路面</c:v>
                </c:pt>
              </c:strCache>
            </c:strRef>
          </c:cat>
          <c:val>
            <c:numRef>
              <c:f>Sheet1!$B$2:$B$12</c:f>
              <c:numCache>
                <c:formatCode>General</c:formatCode>
                <c:ptCount val="11"/>
                <c:pt idx="0">
                  <c:v>0.12</c:v>
                </c:pt>
                <c:pt idx="1">
                  <c:v>0.16</c:v>
                </c:pt>
                <c:pt idx="2">
                  <c:v>0.18</c:v>
                </c:pt>
                <c:pt idx="3">
                  <c:v>0.3</c:v>
                </c:pt>
                <c:pt idx="4">
                  <c:v>0.53</c:v>
                </c:pt>
                <c:pt idx="5">
                  <c:v>0.53</c:v>
                </c:pt>
                <c:pt idx="6">
                  <c:v>0.310000000000002</c:v>
                </c:pt>
                <c:pt idx="7">
                  <c:v>0.12</c:v>
                </c:pt>
                <c:pt idx="8">
                  <c:v>0.3</c:v>
                </c:pt>
                <c:pt idx="9">
                  <c:v>0.14</c:v>
                </c:pt>
                <c:pt idx="10">
                  <c:v>0.18</c:v>
                </c:pt>
              </c:numCache>
            </c:numRef>
          </c:val>
        </c:ser>
        <c:dLbls>
          <c:showLegendKey val="0"/>
          <c:showVal val="0"/>
          <c:showCatName val="0"/>
          <c:showSerName val="0"/>
          <c:showPercent val="0"/>
          <c:showBubbleSize val="0"/>
        </c:dLbls>
        <c:gapWidth val="182"/>
        <c:axId val="40171392"/>
        <c:axId val="41377792"/>
      </c:barChart>
      <c:catAx>
        <c:axId val="40171392"/>
        <c:scaling>
          <c:orientation val="minMax"/>
        </c:scaling>
        <c:delete val="0"/>
        <c:axPos val="l"/>
        <c:numFmt formatCode="General" sourceLinked="0"/>
        <c:majorTickMark val="none"/>
        <c:minorTickMark val="none"/>
        <c:tickLblPos val="nextTo"/>
        <c:spPr>
          <a:noFill/>
          <a:ln w="9525" cap="flat" cmpd="sng" algn="ctr">
            <a:solidFill>
              <a:schemeClr val="tx1">
                <a:lumMod val="15000"/>
                <a:lumOff val="85000"/>
              </a:schemeClr>
            </a:solidFill>
            <a:prstDash val="solid"/>
            <a:round/>
          </a:ln>
          <a:effectLst/>
        </c:spPr>
        <c:txPr>
          <a:bodyPr rot="-60000000" spcFirstLastPara="1" vertOverflow="ellipsis" vert="horz" wrap="square" anchor="ctr" anchorCtr="1"/>
          <a:lstStyle/>
          <a:p>
            <a:pPr>
              <a:defRPr lang="zh-CN" sz="1400" b="0" i="0" u="none" strike="noStrike" kern="1200" baseline="0">
                <a:solidFill>
                  <a:schemeClr val="tx1"/>
                </a:solidFill>
                <a:latin typeface="黑体" panose="02010609060101010101" pitchFamily="2" charset="-122"/>
                <a:ea typeface="黑体" panose="02010609060101010101" pitchFamily="2" charset="-122"/>
                <a:cs typeface="+mn-cs"/>
              </a:defRPr>
            </a:pPr>
          </a:p>
        </c:txPr>
        <c:crossAx val="41377792"/>
        <c:crosses val="autoZero"/>
        <c:auto val="1"/>
        <c:lblAlgn val="ctr"/>
        <c:lblOffset val="100"/>
        <c:noMultiLvlLbl val="0"/>
      </c:catAx>
      <c:valAx>
        <c:axId val="41377792"/>
        <c:scaling>
          <c:orientation val="minMax"/>
        </c:scaling>
        <c:delete val="0"/>
        <c:axPos val="b"/>
        <c:majorGridlines>
          <c:spPr>
            <a:ln w="9525" cap="flat" cmpd="sng" algn="ctr">
              <a:solidFill>
                <a:schemeClr val="tx1">
                  <a:lumMod val="15000"/>
                  <a:lumOff val="85000"/>
                </a:schemeClr>
              </a:solidFill>
              <a:prstDash val="solid"/>
              <a:round/>
            </a:ln>
            <a:effectLst/>
          </c:spPr>
        </c:majorGridlines>
        <c:title>
          <c:tx>
            <c:rich>
              <a:bodyPr rot="0" spcFirstLastPara="1" vertOverflow="ellipsis" vert="horz" wrap="square" anchor="ctr" anchorCtr="1"/>
              <a:lstStyle/>
              <a:p>
                <a:pPr>
                  <a:defRPr lang="zh-CN" sz="1200" b="1" i="0" u="none" strike="noStrike" kern="1200" baseline="0">
                    <a:solidFill>
                      <a:schemeClr val="tx1"/>
                    </a:solidFill>
                    <a:latin typeface="黑体" panose="02010609060101010101" pitchFamily="2" charset="-122"/>
                    <a:ea typeface="黑体" panose="02010609060101010101" pitchFamily="2" charset="-122"/>
                    <a:cs typeface="+mn-cs"/>
                  </a:defRPr>
                </a:pPr>
                <a:r>
                  <a:rPr lang="zh-CN" sz="1200" b="1">
                    <a:solidFill>
                      <a:schemeClr val="tx1"/>
                    </a:solidFill>
                    <a:latin typeface="黑体" panose="02010609060101010101" pitchFamily="2" charset="-122"/>
                    <a:ea typeface="黑体" panose="02010609060101010101" pitchFamily="2" charset="-122"/>
                  </a:rPr>
                  <a:t>交通事故率（百万车</a:t>
                </a:r>
                <a:r>
                  <a:rPr lang="en-US" sz="1200" b="1">
                    <a:solidFill>
                      <a:schemeClr val="tx1"/>
                    </a:solidFill>
                    <a:latin typeface="黑体" panose="02010609060101010101" pitchFamily="2" charset="-122"/>
                    <a:ea typeface="黑体" panose="02010609060101010101" pitchFamily="2" charset="-122"/>
                  </a:rPr>
                  <a:t>/</a:t>
                </a:r>
                <a:r>
                  <a:rPr lang="zh-CN" sz="1200" b="1">
                    <a:solidFill>
                      <a:schemeClr val="tx1"/>
                    </a:solidFill>
                    <a:latin typeface="黑体" panose="02010609060101010101" pitchFamily="2" charset="-122"/>
                    <a:ea typeface="黑体" panose="02010609060101010101" pitchFamily="2" charset="-122"/>
                  </a:rPr>
                  <a:t>公里）</a:t>
                </a:r>
                <a:endParaRPr lang="zh-CN" sz="1200" b="1">
                  <a:solidFill>
                    <a:schemeClr val="tx1"/>
                  </a:solidFill>
                  <a:latin typeface="黑体" panose="02010609060101010101" pitchFamily="2" charset="-122"/>
                  <a:ea typeface="黑体" panose="02010609060101010101" pitchFamily="2" charset="-122"/>
                </a:endParaRPr>
              </a:p>
            </c:rich>
          </c:tx>
          <c:layout>
            <c:manualLayout>
              <c:xMode val="edge"/>
              <c:yMode val="edge"/>
              <c:x val="0.486453314622803"/>
              <c:y val="0.879442142100659"/>
            </c:manualLayout>
          </c:layout>
          <c:overlay val="0"/>
          <c:spPr>
            <a:noFill/>
            <a:ln>
              <a:noFill/>
            </a:ln>
            <a:effectLst/>
          </c:spPr>
        </c:title>
        <c:numFmt formatCode="General" sourceLinked="1"/>
        <c:majorTickMark val="none"/>
        <c:minorTickMark val="none"/>
        <c:tickLblPos val="nextTo"/>
        <c:spPr>
          <a:noFill/>
          <a:ln w="9525" cap="flat" cmpd="sng" algn="ctr">
            <a:noFill/>
            <a:prstDash val="solid"/>
            <a:round/>
          </a:ln>
          <a:effectLst/>
        </c:spPr>
        <c:txPr>
          <a:bodyPr rot="-60000000" spcFirstLastPara="1" vertOverflow="ellipsis" vert="horz" wrap="square" anchor="ctr" anchorCtr="1"/>
          <a:lstStyle/>
          <a:p>
            <a:pPr>
              <a:defRPr lang="zh-CN" sz="1200" b="1" i="0" u="none" strike="noStrike" kern="1200" baseline="0">
                <a:solidFill>
                  <a:schemeClr val="tx1"/>
                </a:solidFill>
                <a:latin typeface="黑体" panose="02010609060101010101" pitchFamily="2" charset="-122"/>
                <a:ea typeface="黑体" panose="02010609060101010101" pitchFamily="2" charset="-122"/>
                <a:cs typeface="+mn-cs"/>
              </a:defRPr>
            </a:pPr>
          </a:p>
        </c:txPr>
        <c:crossAx val="40171392"/>
        <c:crosses val="autoZero"/>
        <c:crossBetween val="between"/>
      </c:valAx>
      <c:spPr>
        <a:noFill/>
        <a:ln>
          <a:noFill/>
        </a:ln>
        <a:effectLst/>
      </c:spPr>
    </c:plotArea>
    <c:plotVisOnly val="1"/>
    <c:dispBlanksAs val="gap"/>
    <c:showDLblsOverMax val="0"/>
  </c:chart>
  <c:spPr>
    <a:solidFill>
      <a:schemeClr val="bg1"/>
    </a:solidFill>
    <a:ln w="31750" cap="flat" cmpd="sng" algn="ctr">
      <a:solidFill>
        <a:srgbClr val="000099"/>
      </a:solidFill>
      <a:round/>
    </a:ln>
    <a:effectLst/>
  </c:spPr>
  <c:txPr>
    <a:bodyPr/>
    <a:lstStyle/>
    <a:p>
      <a:pPr>
        <a:defRPr lang="zh-CN"/>
      </a:pPr>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2" name="矩形 1"/>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3000">
        <p159:morph option="byObject"/>
      </p:transition>
    </mc:Choice>
    <mc:Fallback>
      <p:transition spd="slow" advTm="3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smtClean="0"/>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330" y="1555115"/>
            <a:ext cx="5233035" cy="4608195"/>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9" Type="http://schemas.openxmlformats.org/officeDocument/2006/relationships/theme" Target="../theme/theme1.xml"/><Relationship Id="rId18" Type="http://schemas.openxmlformats.org/officeDocument/2006/relationships/tags" Target="../tags/tag62.xml"/><Relationship Id="rId17" Type="http://schemas.openxmlformats.org/officeDocument/2006/relationships/tags" Target="../tags/tag61.xml"/><Relationship Id="rId16" Type="http://schemas.openxmlformats.org/officeDocument/2006/relationships/tags" Target="../tags/tag60.xml"/><Relationship Id="rId15" Type="http://schemas.openxmlformats.org/officeDocument/2006/relationships/tags" Target="../tags/tag59.xml"/><Relationship Id="rId14" Type="http://schemas.openxmlformats.org/officeDocument/2006/relationships/tags" Target="../tags/tag58.xml"/><Relationship Id="rId13" Type="http://schemas.openxmlformats.org/officeDocument/2006/relationships/tags" Target="../tags/tag57.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chemeClr val="bg2"/>
            </a:gs>
            <a:gs pos="100000">
              <a:schemeClr val="bg2">
                <a:lumMod val="85000"/>
              </a:schemeClr>
            </a:gs>
          </a:gsLst>
          <a:lin ang="5400000" scaled="0"/>
        </a:gra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3"/>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4"/>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5"/>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6"/>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7"/>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8"/>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63.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93.xml"/><Relationship Id="rId1" Type="http://schemas.openxmlformats.org/officeDocument/2006/relationships/tags" Target="../tags/tag92.xml"/></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tags" Target="../tags/tag96.xml"/><Relationship Id="rId4" Type="http://schemas.openxmlformats.org/officeDocument/2006/relationships/image" Target="../media/image7.png"/><Relationship Id="rId3" Type="http://schemas.openxmlformats.org/officeDocument/2006/relationships/tags" Target="../tags/tag95.xml"/><Relationship Id="rId2" Type="http://schemas.openxmlformats.org/officeDocument/2006/relationships/image" Target="../media/image6.png"/><Relationship Id="rId1" Type="http://schemas.openxmlformats.org/officeDocument/2006/relationships/tags" Target="../tags/tag94.xml"/></Relationships>
</file>

<file path=ppt/slides/_rels/slide12.xml.rels><?xml version="1.0" encoding="UTF-8" standalone="yes"?>
<Relationships xmlns="http://schemas.openxmlformats.org/package/2006/relationships"><Relationship Id="rId9" Type="http://schemas.openxmlformats.org/officeDocument/2006/relationships/image" Target="../media/image9.png"/><Relationship Id="rId8" Type="http://schemas.openxmlformats.org/officeDocument/2006/relationships/tags" Target="../tags/tag99.xml"/><Relationship Id="rId7" Type="http://schemas.microsoft.com/office/2007/relationships/media" Target="../media/media2.mp4"/><Relationship Id="rId6" Type="http://schemas.openxmlformats.org/officeDocument/2006/relationships/video" Target="../media/media2.mp4"/><Relationship Id="rId5" Type="http://schemas.openxmlformats.org/officeDocument/2006/relationships/image" Target="../media/image8.png"/><Relationship Id="rId4" Type="http://schemas.openxmlformats.org/officeDocument/2006/relationships/tags" Target="../tags/tag98.xml"/><Relationship Id="rId3" Type="http://schemas.microsoft.com/office/2007/relationships/media" Target="../media/media1.mp4"/><Relationship Id="rId2" Type="http://schemas.openxmlformats.org/officeDocument/2006/relationships/video" Target="../media/media1.mp4"/><Relationship Id="rId11" Type="http://schemas.openxmlformats.org/officeDocument/2006/relationships/slideLayout" Target="../slideLayouts/slideLayout1.xml"/><Relationship Id="rId10" Type="http://schemas.openxmlformats.org/officeDocument/2006/relationships/tags" Target="../tags/tag100.xml"/><Relationship Id="rId1" Type="http://schemas.openxmlformats.org/officeDocument/2006/relationships/tags" Target="../tags/tag97.xml"/></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102.xml"/><Relationship Id="rId2" Type="http://schemas.openxmlformats.org/officeDocument/2006/relationships/image" Target="../media/image10.png"/><Relationship Id="rId1" Type="http://schemas.openxmlformats.org/officeDocument/2006/relationships/tags" Target="../tags/tag101.xml"/></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105.xml"/><Relationship Id="rId2" Type="http://schemas.openxmlformats.org/officeDocument/2006/relationships/tags" Target="../tags/tag104.xml"/><Relationship Id="rId1" Type="http://schemas.openxmlformats.org/officeDocument/2006/relationships/tags" Target="../tags/tag103.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06.xml"/></Relationships>
</file>

<file path=ppt/slides/_rels/slide16.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109.xml"/><Relationship Id="rId3" Type="http://schemas.openxmlformats.org/officeDocument/2006/relationships/tags" Target="../tags/tag108.xml"/><Relationship Id="rId2" Type="http://schemas.openxmlformats.org/officeDocument/2006/relationships/tags" Target="../tags/tag107.xml"/><Relationship Id="rId1" Type="http://schemas.openxmlformats.org/officeDocument/2006/relationships/chart" Target="../charts/chart1.xml"/></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112.xml"/><Relationship Id="rId2" Type="http://schemas.openxmlformats.org/officeDocument/2006/relationships/tags" Target="../tags/tag111.xml"/><Relationship Id="rId1" Type="http://schemas.openxmlformats.org/officeDocument/2006/relationships/tags" Target="../tags/tag110.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13.xml"/></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114.xml"/><Relationship Id="rId2" Type="http://schemas.openxmlformats.org/officeDocument/2006/relationships/image" Target="../media/image12.svg"/><Relationship Id="rId1" Type="http://schemas.openxmlformats.org/officeDocument/2006/relationships/image" Target="../media/image11.png"/></Relationships>
</file>

<file path=ppt/slides/_rels/slide2.xml.rels><?xml version="1.0" encoding="UTF-8" standalone="yes"?>
<Relationships xmlns="http://schemas.openxmlformats.org/package/2006/relationships"><Relationship Id="rId9" Type="http://schemas.openxmlformats.org/officeDocument/2006/relationships/tags" Target="../tags/tag72.xml"/><Relationship Id="rId8" Type="http://schemas.openxmlformats.org/officeDocument/2006/relationships/tags" Target="../tags/tag71.xml"/><Relationship Id="rId7" Type="http://schemas.openxmlformats.org/officeDocument/2006/relationships/tags" Target="../tags/tag70.xml"/><Relationship Id="rId6" Type="http://schemas.openxmlformats.org/officeDocument/2006/relationships/tags" Target="../tags/tag69.xml"/><Relationship Id="rId5" Type="http://schemas.openxmlformats.org/officeDocument/2006/relationships/tags" Target="../tags/tag68.xml"/><Relationship Id="rId4" Type="http://schemas.openxmlformats.org/officeDocument/2006/relationships/tags" Target="../tags/tag67.xml"/><Relationship Id="rId3" Type="http://schemas.openxmlformats.org/officeDocument/2006/relationships/tags" Target="../tags/tag66.xml"/><Relationship Id="rId2" Type="http://schemas.openxmlformats.org/officeDocument/2006/relationships/tags" Target="../tags/tag65.xml"/><Relationship Id="rId18" Type="http://schemas.openxmlformats.org/officeDocument/2006/relationships/slideLayout" Target="../slideLayouts/slideLayout1.xml"/><Relationship Id="rId17" Type="http://schemas.openxmlformats.org/officeDocument/2006/relationships/tags" Target="../tags/tag80.xml"/><Relationship Id="rId16" Type="http://schemas.openxmlformats.org/officeDocument/2006/relationships/tags" Target="../tags/tag79.xml"/><Relationship Id="rId15" Type="http://schemas.openxmlformats.org/officeDocument/2006/relationships/tags" Target="../tags/tag78.xml"/><Relationship Id="rId14" Type="http://schemas.openxmlformats.org/officeDocument/2006/relationships/tags" Target="../tags/tag77.xml"/><Relationship Id="rId13" Type="http://schemas.openxmlformats.org/officeDocument/2006/relationships/tags" Target="../tags/tag76.xml"/><Relationship Id="rId12" Type="http://schemas.openxmlformats.org/officeDocument/2006/relationships/tags" Target="../tags/tag75.xml"/><Relationship Id="rId11" Type="http://schemas.openxmlformats.org/officeDocument/2006/relationships/tags" Target="../tags/tag74.xml"/><Relationship Id="rId10" Type="http://schemas.openxmlformats.org/officeDocument/2006/relationships/tags" Target="../tags/tag73.xml"/><Relationship Id="rId1" Type="http://schemas.openxmlformats.org/officeDocument/2006/relationships/tags" Target="../tags/tag64.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15.xml"/></Relationships>
</file>

<file path=ppt/slides/_rels/slide21.xml.rels><?xml version="1.0" encoding="UTF-8" standalone="yes"?>
<Relationships xmlns="http://schemas.openxmlformats.org/package/2006/relationships"><Relationship Id="rId9" Type="http://schemas.openxmlformats.org/officeDocument/2006/relationships/image" Target="../media/image21.svg"/><Relationship Id="rId8" Type="http://schemas.openxmlformats.org/officeDocument/2006/relationships/image" Target="../media/image20.png"/><Relationship Id="rId7" Type="http://schemas.openxmlformats.org/officeDocument/2006/relationships/image" Target="../media/image19.svg"/><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 Id="rId3" Type="http://schemas.openxmlformats.org/officeDocument/2006/relationships/image" Target="../media/image15.svg"/><Relationship Id="rId2" Type="http://schemas.openxmlformats.org/officeDocument/2006/relationships/image" Target="../media/image14.png"/><Relationship Id="rId11" Type="http://schemas.openxmlformats.org/officeDocument/2006/relationships/slideLayout" Target="../slideLayouts/slideLayout1.xml"/><Relationship Id="rId10" Type="http://schemas.openxmlformats.org/officeDocument/2006/relationships/tags" Target="../tags/tag116.xml"/><Relationship Id="rId1" Type="http://schemas.openxmlformats.org/officeDocument/2006/relationships/image" Target="../media/image13.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7.xml"/><Relationship Id="rId1" Type="http://schemas.openxmlformats.org/officeDocument/2006/relationships/image" Target="../media/image22.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8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83.xml"/><Relationship Id="rId1" Type="http://schemas.openxmlformats.org/officeDocument/2006/relationships/tags" Target="../tags/tag82.xml"/></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86.xml"/><Relationship Id="rId3" Type="http://schemas.openxmlformats.org/officeDocument/2006/relationships/image" Target="../media/image1.png"/><Relationship Id="rId2" Type="http://schemas.openxmlformats.org/officeDocument/2006/relationships/tags" Target="../tags/tag85.xml"/><Relationship Id="rId1" Type="http://schemas.openxmlformats.org/officeDocument/2006/relationships/tags" Target="../tags/tag84.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87.xml"/></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89.xml"/><Relationship Id="rId2" Type="http://schemas.openxmlformats.org/officeDocument/2006/relationships/image" Target="../media/image2.png"/><Relationship Id="rId1" Type="http://schemas.openxmlformats.org/officeDocument/2006/relationships/tags" Target="../tags/tag88.xml"/></Relationships>
</file>

<file path=ppt/slides/_rels/slide8.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90.xml"/><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91.xm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3" name="直角三角形 12"/>
          <p:cNvSpPr/>
          <p:nvPr/>
        </p:nvSpPr>
        <p:spPr>
          <a:xfrm rot="5400000">
            <a:off x="635" y="-635"/>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直角三角形 13"/>
          <p:cNvSpPr/>
          <p:nvPr/>
        </p:nvSpPr>
        <p:spPr>
          <a:xfrm>
            <a:off x="1270" y="4272915"/>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直角三角形 14"/>
          <p:cNvSpPr/>
          <p:nvPr/>
        </p:nvSpPr>
        <p:spPr>
          <a:xfrm rot="10800000">
            <a:off x="9608185" y="-1270"/>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直角三角形 15"/>
          <p:cNvSpPr/>
          <p:nvPr/>
        </p:nvSpPr>
        <p:spPr>
          <a:xfrm rot="16200000">
            <a:off x="9607550" y="4273550"/>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矩形 16"/>
          <p:cNvSpPr/>
          <p:nvPr/>
        </p:nvSpPr>
        <p:spPr>
          <a:xfrm>
            <a:off x="245745" y="222885"/>
            <a:ext cx="11700510" cy="6412230"/>
          </a:xfrm>
          <a:prstGeom prst="rect">
            <a:avLst/>
          </a:prstGeom>
          <a:solidFill>
            <a:schemeClr val="bg1"/>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8" name="文本框 17"/>
          <p:cNvSpPr txBox="1"/>
          <p:nvPr/>
        </p:nvSpPr>
        <p:spPr>
          <a:xfrm>
            <a:off x="1725930" y="1490980"/>
            <a:ext cx="8716645" cy="2183765"/>
          </a:xfrm>
          <a:prstGeom prst="rect">
            <a:avLst/>
          </a:prstGeom>
          <a:noFill/>
        </p:spPr>
        <p:txBody>
          <a:bodyPr wrap="square" rtlCol="0">
            <a:spAutoFit/>
          </a:bodyPr>
          <a:p>
            <a:pPr algn="ctr"/>
            <a:r>
              <a:rPr lang="zh-CN" altLang="en-US" sz="3200" b="1">
                <a:solidFill>
                  <a:schemeClr val="tx2">
                    <a:lumMod val="75000"/>
                    <a:lumOff val="25000"/>
                  </a:schemeClr>
                </a:solidFill>
                <a:latin typeface="MiSans Normal" panose="00000500000000000000" charset="-122"/>
                <a:ea typeface="MiSans Normal" panose="00000500000000000000" charset="-122"/>
                <a:cs typeface="MiSans Normal" panose="00000500000000000000" charset="-122"/>
              </a:rPr>
              <a:t>苏州嘉嘉发新材料科技有限公司</a:t>
            </a:r>
            <a:endParaRPr lang="zh-CN" altLang="en-US" sz="4400" b="1">
              <a:solidFill>
                <a:schemeClr val="tx2">
                  <a:lumMod val="75000"/>
                  <a:lumOff val="25000"/>
                </a:schemeClr>
              </a:solidFill>
              <a:latin typeface="MiSans Normal" panose="00000500000000000000" charset="-122"/>
              <a:ea typeface="MiSans Normal" panose="00000500000000000000" charset="-122"/>
              <a:cs typeface="MiSans Normal" panose="00000500000000000000" charset="-122"/>
            </a:endParaRPr>
          </a:p>
          <a:p>
            <a:pPr algn="ctr"/>
            <a:endParaRPr lang="zh-CN" altLang="en-US" sz="4400" b="1">
              <a:solidFill>
                <a:schemeClr val="tx2">
                  <a:lumMod val="75000"/>
                  <a:lumOff val="25000"/>
                </a:schemeClr>
              </a:solidFill>
              <a:latin typeface="MiSans Normal" panose="00000500000000000000" charset="-122"/>
              <a:ea typeface="MiSans Normal" panose="00000500000000000000" charset="-122"/>
              <a:cs typeface="MiSans Normal" panose="00000500000000000000" charset="-122"/>
            </a:endParaRPr>
          </a:p>
          <a:p>
            <a:pPr algn="ctr"/>
            <a:r>
              <a:rPr lang="zh-CN" altLang="en-US" sz="6000" b="1">
                <a:solidFill>
                  <a:schemeClr val="tx2">
                    <a:lumMod val="75000"/>
                    <a:lumOff val="25000"/>
                  </a:schemeClr>
                </a:solidFill>
                <a:latin typeface="MiSans Normal" panose="00000500000000000000" charset="-122"/>
                <a:ea typeface="MiSans Normal" panose="00000500000000000000" charset="-122"/>
                <a:cs typeface="MiSans Normal" panose="00000500000000000000" charset="-122"/>
              </a:rPr>
              <a:t>抗凝冰技术应用指南</a:t>
            </a:r>
            <a:endParaRPr lang="zh-CN" altLang="en-US" sz="6000" b="1">
              <a:solidFill>
                <a:schemeClr val="tx2">
                  <a:lumMod val="75000"/>
                  <a:lumOff val="25000"/>
                </a:schemeClr>
              </a:solidFill>
              <a:latin typeface="MiSans Normal" panose="00000500000000000000" charset="-122"/>
              <a:ea typeface="MiSans Normal" panose="00000500000000000000" charset="-122"/>
              <a:cs typeface="MiSans Normal" panose="00000500000000000000" charset="-122"/>
            </a:endParaRP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3" name="直角三角形 12"/>
          <p:cNvSpPr/>
          <p:nvPr/>
        </p:nvSpPr>
        <p:spPr>
          <a:xfrm rot="5400000">
            <a:off x="635" y="-635"/>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直角三角形 13"/>
          <p:cNvSpPr/>
          <p:nvPr/>
        </p:nvSpPr>
        <p:spPr>
          <a:xfrm>
            <a:off x="1270" y="4272915"/>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直角三角形 14"/>
          <p:cNvSpPr/>
          <p:nvPr/>
        </p:nvSpPr>
        <p:spPr>
          <a:xfrm rot="10800000">
            <a:off x="9608185" y="-1270"/>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直角三角形 15"/>
          <p:cNvSpPr/>
          <p:nvPr/>
        </p:nvSpPr>
        <p:spPr>
          <a:xfrm rot="16200000">
            <a:off x="9607550" y="4273550"/>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矩形 16"/>
          <p:cNvSpPr/>
          <p:nvPr/>
        </p:nvSpPr>
        <p:spPr>
          <a:xfrm>
            <a:off x="245745" y="222885"/>
            <a:ext cx="11700510" cy="6412230"/>
          </a:xfrm>
          <a:prstGeom prst="rect">
            <a:avLst/>
          </a:prstGeom>
          <a:solidFill>
            <a:schemeClr val="bg1"/>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a:t>结合室内及室外结果，</a:t>
            </a:r>
            <a:endParaRPr lang="zh-CN" altLang="en-US"/>
          </a:p>
          <a:p>
            <a:pPr algn="ctr"/>
            <a:r>
              <a:rPr lang="zh-CN" altLang="en-US"/>
              <a:t>同时在考虑经济效益指的情况下，推荐含 5%抗凝冰颗粒掺量的沥青</a:t>
            </a:r>
            <a:endParaRPr lang="zh-CN" altLang="en-US"/>
          </a:p>
          <a:p>
            <a:pPr algn="ctr"/>
            <a:r>
              <a:rPr lang="zh-CN" altLang="en-US"/>
              <a:t>混凝土为最佳掺量</a:t>
            </a:r>
            <a:endParaRPr lang="zh-CN" altLang="en-US"/>
          </a:p>
        </p:txBody>
      </p:sp>
      <p:sp>
        <p:nvSpPr>
          <p:cNvPr id="2" name="文本框 1"/>
          <p:cNvSpPr txBox="1"/>
          <p:nvPr/>
        </p:nvSpPr>
        <p:spPr>
          <a:xfrm>
            <a:off x="2327910" y="588645"/>
            <a:ext cx="7535545" cy="521970"/>
          </a:xfrm>
          <a:prstGeom prst="rect">
            <a:avLst/>
          </a:prstGeom>
          <a:noFill/>
        </p:spPr>
        <p:txBody>
          <a:bodyPr wrap="square" rtlCol="0">
            <a:spAutoFit/>
          </a:bodyPr>
          <a:p>
            <a:pPr algn="ctr"/>
            <a:r>
              <a:rPr lang="zh-CN" altLang="en-US" sz="2800">
                <a:solidFill>
                  <a:schemeClr val="tx2">
                    <a:lumMod val="75000"/>
                    <a:lumOff val="25000"/>
                  </a:schemeClr>
                </a:solidFill>
                <a:latin typeface="MiSans Normal" panose="00000500000000000000" charset="-122"/>
                <a:ea typeface="MiSans Normal" panose="00000500000000000000" charset="-122"/>
              </a:rPr>
              <a:t>施工前注意事项</a:t>
            </a:r>
            <a:endParaRPr lang="zh-CN" altLang="en-US" sz="2800">
              <a:solidFill>
                <a:schemeClr val="tx2">
                  <a:lumMod val="75000"/>
                  <a:lumOff val="25000"/>
                </a:schemeClr>
              </a:solidFill>
              <a:latin typeface="MiSans Normal" panose="00000500000000000000" charset="-122"/>
              <a:ea typeface="MiSans Normal" panose="00000500000000000000" charset="-122"/>
            </a:endParaRPr>
          </a:p>
        </p:txBody>
      </p:sp>
      <p:sp>
        <p:nvSpPr>
          <p:cNvPr id="86" name="ïşļiḓé"/>
          <p:cNvSpPr/>
          <p:nvPr>
            <p:custDataLst>
              <p:tags r:id="rId1"/>
            </p:custDataLst>
          </p:nvPr>
        </p:nvSpPr>
        <p:spPr bwMode="auto">
          <a:xfrm>
            <a:off x="1529715" y="1766570"/>
            <a:ext cx="9859645"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t" anchorCtr="0"/>
          <a:lstStyle>
            <a:defPPr>
              <a:defRPr lang="zh-CN"/>
            </a:defPPr>
            <a:lvl1pPr marL="0" algn="l" defTabSz="913765" rtl="0" eaLnBrk="1" latinLnBrk="0" hangingPunct="1">
              <a:defRPr sz="1800" kern="1200">
                <a:solidFill>
                  <a:srgbClr val="000000"/>
                </a:solidFill>
              </a:defRPr>
            </a:lvl1pPr>
            <a:lvl2pPr marL="457200" algn="l" defTabSz="913765" rtl="0" eaLnBrk="1" latinLnBrk="0" hangingPunct="1">
              <a:defRPr sz="1800" kern="1200">
                <a:solidFill>
                  <a:srgbClr val="000000"/>
                </a:solidFill>
              </a:defRPr>
            </a:lvl2pPr>
            <a:lvl3pPr marL="914400" algn="l" defTabSz="913765" rtl="0" eaLnBrk="1" latinLnBrk="0" hangingPunct="1">
              <a:defRPr sz="1800" kern="1200">
                <a:solidFill>
                  <a:srgbClr val="000000"/>
                </a:solidFill>
              </a:defRPr>
            </a:lvl3pPr>
            <a:lvl4pPr marL="1371600" algn="l" defTabSz="913765" rtl="0" eaLnBrk="1" latinLnBrk="0" hangingPunct="1">
              <a:defRPr sz="1800" kern="1200">
                <a:solidFill>
                  <a:srgbClr val="000000"/>
                </a:solidFill>
              </a:defRPr>
            </a:lvl4pPr>
            <a:lvl5pPr marL="1828800" algn="l" defTabSz="913765" rtl="0" eaLnBrk="1" latinLnBrk="0" hangingPunct="1">
              <a:defRPr sz="1800" kern="1200">
                <a:solidFill>
                  <a:srgbClr val="000000"/>
                </a:solidFill>
              </a:defRPr>
            </a:lvl5pPr>
            <a:lvl6pPr marL="2286000" algn="l" defTabSz="913765" rtl="0" eaLnBrk="1" latinLnBrk="0" hangingPunct="1">
              <a:defRPr sz="1800" kern="1200">
                <a:solidFill>
                  <a:srgbClr val="000000"/>
                </a:solidFill>
              </a:defRPr>
            </a:lvl6pPr>
            <a:lvl7pPr marL="2743200" algn="l" defTabSz="913765" rtl="0" eaLnBrk="1" latinLnBrk="0" hangingPunct="1">
              <a:defRPr sz="1800" kern="1200">
                <a:solidFill>
                  <a:srgbClr val="000000"/>
                </a:solidFill>
              </a:defRPr>
            </a:lvl7pPr>
            <a:lvl8pPr marL="3200400" algn="l" defTabSz="913765" rtl="0" eaLnBrk="1" latinLnBrk="0" hangingPunct="1">
              <a:defRPr sz="1800" kern="1200">
                <a:solidFill>
                  <a:srgbClr val="000000"/>
                </a:solidFill>
              </a:defRPr>
            </a:lvl8pPr>
            <a:lvl9pPr marL="3657600" algn="l" defTabSz="913765" rtl="0" eaLnBrk="1" latinLnBrk="0" hangingPunct="1">
              <a:defRPr sz="1800" kern="1200">
                <a:solidFill>
                  <a:srgbClr val="000000"/>
                </a:solidFill>
              </a:defRPr>
            </a:lvl9pPr>
          </a:lstStyle>
          <a:p>
            <a:pPr algn="l" defTabSz="914400">
              <a:lnSpc>
                <a:spcPct val="120000"/>
              </a:lnSpc>
              <a:spcBef>
                <a:spcPts val="0"/>
              </a:spcBef>
              <a:spcAft>
                <a:spcPts val="0"/>
              </a:spcAft>
              <a:buClrTx/>
              <a:buSzTx/>
              <a:buFontTx/>
              <a:defRPr/>
            </a:pPr>
            <a:r>
              <a:rPr lang="zh-CN" sz="2000" b="1" noProof="0" dirty="0">
                <a:solidFill>
                  <a:schemeClr val="tx1"/>
                </a:solidFill>
                <a:cs typeface="+mn-ea"/>
                <a:sym typeface="+mn-ea"/>
              </a:rPr>
              <a:t>一、施工期间应</a:t>
            </a:r>
            <a:r>
              <a:rPr lang="zh-CN" sz="2000" b="1" noProof="0" dirty="0">
                <a:solidFill>
                  <a:srgbClr val="0070C0"/>
                </a:solidFill>
                <a:cs typeface="+mn-ea"/>
                <a:sym typeface="+mn-ea"/>
              </a:rPr>
              <a:t>避开阴雨天气</a:t>
            </a:r>
            <a:r>
              <a:rPr lang="zh-CN" sz="2000" b="1" noProof="0" dirty="0">
                <a:solidFill>
                  <a:schemeClr val="tx1"/>
                </a:solidFill>
                <a:cs typeface="+mn-ea"/>
                <a:sym typeface="+mn-ea"/>
              </a:rPr>
              <a:t>，施工日后三日天气预报无降雨为益。</a:t>
            </a:r>
            <a:endParaRPr lang="zh-CN" sz="2000" b="1" noProof="0" dirty="0">
              <a:solidFill>
                <a:schemeClr val="tx1"/>
              </a:solidFill>
              <a:cs typeface="+mn-ea"/>
              <a:sym typeface="+mn-ea"/>
            </a:endParaRPr>
          </a:p>
          <a:p>
            <a:pPr algn="l" defTabSz="914400">
              <a:lnSpc>
                <a:spcPct val="120000"/>
              </a:lnSpc>
              <a:spcBef>
                <a:spcPts val="0"/>
              </a:spcBef>
              <a:spcAft>
                <a:spcPts val="0"/>
              </a:spcAft>
              <a:buClrTx/>
              <a:buSzTx/>
              <a:buFontTx/>
              <a:defRPr/>
            </a:pPr>
            <a:endParaRPr lang="zh-CN" sz="2000" b="1" noProof="0" dirty="0">
              <a:solidFill>
                <a:schemeClr val="tx1"/>
              </a:solidFill>
              <a:cs typeface="+mn-ea"/>
              <a:sym typeface="+mn-ea"/>
            </a:endParaRPr>
          </a:p>
          <a:p>
            <a:pPr algn="l" defTabSz="914400">
              <a:lnSpc>
                <a:spcPct val="120000"/>
              </a:lnSpc>
              <a:spcBef>
                <a:spcPts val="0"/>
              </a:spcBef>
              <a:spcAft>
                <a:spcPts val="0"/>
              </a:spcAft>
              <a:buClrTx/>
              <a:buSzTx/>
              <a:buFontTx/>
              <a:defRPr/>
            </a:pPr>
            <a:r>
              <a:rPr lang="zh-CN" sz="2000" b="1" noProof="0" dirty="0">
                <a:solidFill>
                  <a:schemeClr val="tx1"/>
                </a:solidFill>
                <a:cs typeface="+mn-ea"/>
                <a:sym typeface="+mn-ea"/>
              </a:rPr>
              <a:t>二、应保证</a:t>
            </a:r>
            <a:r>
              <a:rPr lang="zh-CN" sz="2000" b="1" noProof="0" dirty="0">
                <a:solidFill>
                  <a:srgbClr val="0070C0"/>
                </a:solidFill>
                <a:cs typeface="+mn-ea"/>
                <a:sym typeface="+mn-ea"/>
              </a:rPr>
              <a:t>矿粉干燥</a:t>
            </a:r>
            <a:r>
              <a:rPr lang="zh-CN" sz="2000" b="1" noProof="0" dirty="0">
                <a:solidFill>
                  <a:schemeClr val="tx1"/>
                </a:solidFill>
                <a:cs typeface="+mn-ea"/>
                <a:sym typeface="+mn-ea"/>
              </a:rPr>
              <a:t>，避免与抗凝冰材料在搅拌过程中发生潮解反应。</a:t>
            </a:r>
            <a:endParaRPr lang="zh-CN" sz="2000" b="1" noProof="0" dirty="0">
              <a:solidFill>
                <a:schemeClr val="tx1"/>
              </a:solidFill>
              <a:cs typeface="+mn-ea"/>
              <a:sym typeface="+mn-ea"/>
            </a:endParaRPr>
          </a:p>
          <a:p>
            <a:pPr algn="l" defTabSz="914400">
              <a:lnSpc>
                <a:spcPct val="120000"/>
              </a:lnSpc>
              <a:spcBef>
                <a:spcPts val="0"/>
              </a:spcBef>
              <a:spcAft>
                <a:spcPts val="0"/>
              </a:spcAft>
              <a:buClrTx/>
              <a:buSzTx/>
              <a:buFontTx/>
              <a:defRPr/>
            </a:pPr>
            <a:endParaRPr lang="zh-CN" sz="2000" b="1" noProof="0" dirty="0">
              <a:solidFill>
                <a:schemeClr val="tx1"/>
              </a:solidFill>
              <a:cs typeface="+mn-ea"/>
              <a:sym typeface="+mn-ea"/>
            </a:endParaRPr>
          </a:p>
          <a:p>
            <a:pPr algn="l" defTabSz="914400">
              <a:lnSpc>
                <a:spcPct val="120000"/>
              </a:lnSpc>
              <a:spcBef>
                <a:spcPts val="0"/>
              </a:spcBef>
              <a:spcAft>
                <a:spcPts val="0"/>
              </a:spcAft>
              <a:buClrTx/>
              <a:buSzTx/>
              <a:buFontTx/>
              <a:defRPr/>
            </a:pPr>
            <a:r>
              <a:rPr lang="zh-CN" sz="2000" b="1" noProof="0" dirty="0">
                <a:solidFill>
                  <a:schemeClr val="tx1"/>
                </a:solidFill>
                <a:cs typeface="+mn-ea"/>
                <a:sym typeface="+mn-ea"/>
              </a:rPr>
              <a:t>三、沥青混合料在原有配料基础上外掺</a:t>
            </a:r>
            <a:r>
              <a:rPr lang="en-US" altLang="zh-CN" sz="2000" b="1" noProof="0" dirty="0">
                <a:solidFill>
                  <a:schemeClr val="tx1"/>
                </a:solidFill>
                <a:cs typeface="+mn-ea"/>
                <a:sym typeface="+mn-ea"/>
              </a:rPr>
              <a:t>5%</a:t>
            </a:r>
            <a:r>
              <a:rPr lang="zh-CN" altLang="en-US" sz="2000" b="1" noProof="0" dirty="0">
                <a:solidFill>
                  <a:schemeClr val="tx1"/>
                </a:solidFill>
                <a:cs typeface="+mn-ea"/>
                <a:sym typeface="+mn-ea"/>
              </a:rPr>
              <a:t>的抗凝冰颗粒后，应在原有集料基础上</a:t>
            </a:r>
            <a:r>
              <a:rPr lang="zh-CN" altLang="en-US" sz="2000" b="1" noProof="0" dirty="0">
                <a:solidFill>
                  <a:srgbClr val="0070C0"/>
                </a:solidFill>
                <a:cs typeface="+mn-ea"/>
                <a:sym typeface="+mn-ea"/>
              </a:rPr>
              <a:t>补充沥青</a:t>
            </a:r>
            <a:r>
              <a:rPr lang="en-US" altLang="zh-CN" sz="2000" b="1" noProof="0" dirty="0">
                <a:solidFill>
                  <a:srgbClr val="0070C0"/>
                </a:solidFill>
                <a:cs typeface="+mn-ea"/>
                <a:sym typeface="+mn-ea"/>
              </a:rPr>
              <a:t>0.2%</a:t>
            </a:r>
            <a:r>
              <a:rPr lang="zh-CN" altLang="en-US" sz="2000" b="1" noProof="0" dirty="0">
                <a:solidFill>
                  <a:schemeClr val="tx1"/>
                </a:solidFill>
                <a:cs typeface="+mn-ea"/>
                <a:sym typeface="+mn-ea"/>
              </a:rPr>
              <a:t>左右，以保障整体混凝土沥青用量满足最佳油石比（</a:t>
            </a:r>
            <a:r>
              <a:rPr lang="en-US" altLang="zh-CN" sz="2000" b="1" noProof="0" dirty="0">
                <a:solidFill>
                  <a:schemeClr val="tx1"/>
                </a:solidFill>
                <a:cs typeface="+mn-ea"/>
                <a:sym typeface="+mn-ea"/>
              </a:rPr>
              <a:t>5.1%</a:t>
            </a:r>
            <a:r>
              <a:rPr lang="zh-CN" altLang="en-US" sz="2000" b="1" noProof="0" dirty="0">
                <a:solidFill>
                  <a:schemeClr val="tx1"/>
                </a:solidFill>
                <a:cs typeface="+mn-ea"/>
                <a:sym typeface="+mn-ea"/>
              </a:rPr>
              <a:t>）要求。</a:t>
            </a:r>
            <a:endParaRPr lang="zh-CN" altLang="en-US" sz="2000" b="1" noProof="0" dirty="0">
              <a:solidFill>
                <a:schemeClr val="tx1"/>
              </a:solidFill>
              <a:cs typeface="+mn-ea"/>
              <a:sym typeface="+mn-ea"/>
            </a:endParaRPr>
          </a:p>
          <a:p>
            <a:pPr algn="l" defTabSz="914400">
              <a:lnSpc>
                <a:spcPct val="120000"/>
              </a:lnSpc>
              <a:spcBef>
                <a:spcPts val="0"/>
              </a:spcBef>
              <a:spcAft>
                <a:spcPts val="0"/>
              </a:spcAft>
              <a:buClrTx/>
              <a:buSzTx/>
              <a:buFontTx/>
              <a:defRPr/>
            </a:pPr>
            <a:endParaRPr lang="zh-CN" altLang="en-US" sz="2000" b="1" noProof="0" dirty="0">
              <a:solidFill>
                <a:schemeClr val="tx1"/>
              </a:solidFill>
              <a:cs typeface="+mn-ea"/>
              <a:sym typeface="+mn-ea"/>
            </a:endParaRPr>
          </a:p>
          <a:p>
            <a:pPr algn="l" defTabSz="914400">
              <a:lnSpc>
                <a:spcPct val="120000"/>
              </a:lnSpc>
              <a:spcBef>
                <a:spcPts val="0"/>
              </a:spcBef>
              <a:spcAft>
                <a:spcPts val="0"/>
              </a:spcAft>
              <a:buClrTx/>
              <a:buSzTx/>
              <a:buFontTx/>
              <a:defRPr/>
            </a:pPr>
            <a:endParaRPr lang="zh-CN" altLang="en-US" sz="1600" noProof="0" dirty="0">
              <a:solidFill>
                <a:schemeClr val="tx1"/>
              </a:solidFill>
              <a:cs typeface="+mn-ea"/>
              <a:sym typeface="+mn-ea"/>
            </a:endParaRPr>
          </a:p>
          <a:p>
            <a:pPr algn="l" defTabSz="914400">
              <a:lnSpc>
                <a:spcPct val="120000"/>
              </a:lnSpc>
              <a:spcBef>
                <a:spcPts val="0"/>
              </a:spcBef>
              <a:spcAft>
                <a:spcPts val="0"/>
              </a:spcAft>
              <a:buClrTx/>
              <a:buSzTx/>
              <a:buFontTx/>
              <a:defRPr/>
            </a:pPr>
            <a:endParaRPr sz="1600" noProof="0" dirty="0">
              <a:solidFill>
                <a:schemeClr val="tx1"/>
              </a:solidFill>
              <a:cs typeface="+mn-ea"/>
              <a:sym typeface="+mn-ea"/>
            </a:endParaRPr>
          </a:p>
          <a:p>
            <a:pPr algn="l" defTabSz="914400">
              <a:lnSpc>
                <a:spcPct val="120000"/>
              </a:lnSpc>
              <a:spcBef>
                <a:spcPts val="0"/>
              </a:spcBef>
              <a:spcAft>
                <a:spcPts val="0"/>
              </a:spcAft>
              <a:buClrTx/>
              <a:buSzTx/>
              <a:buFontTx/>
              <a:defRPr/>
            </a:pPr>
            <a:endParaRPr sz="1600" noProof="0" dirty="0">
              <a:solidFill>
                <a:prstClr val="black"/>
              </a:solidFill>
              <a:cs typeface="+mn-ea"/>
              <a:sym typeface="+mn-ea"/>
            </a:endParaRPr>
          </a:p>
          <a:p>
            <a:pPr algn="l" defTabSz="914400">
              <a:lnSpc>
                <a:spcPct val="120000"/>
              </a:lnSpc>
              <a:spcBef>
                <a:spcPts val="0"/>
              </a:spcBef>
              <a:spcAft>
                <a:spcPts val="0"/>
              </a:spcAft>
              <a:buClrTx/>
              <a:buSzTx/>
              <a:buFontTx/>
              <a:defRPr/>
            </a:pPr>
            <a:r>
              <a:rPr sz="1600" noProof="0" dirty="0">
                <a:solidFill>
                  <a:prstClr val="black"/>
                </a:solidFill>
                <a:cs typeface="+mn-ea"/>
                <a:sym typeface="+mn-ea"/>
              </a:rPr>
              <a:t> </a:t>
            </a:r>
            <a:r>
              <a:rPr lang="en-US" sz="1600" noProof="0" dirty="0">
                <a:solidFill>
                  <a:prstClr val="black"/>
                </a:solidFill>
                <a:cs typeface="+mn-ea"/>
                <a:sym typeface="+mn-ea"/>
              </a:rPr>
              <a:t>      </a:t>
            </a:r>
            <a:endParaRPr lang="en-US" altLang="zh-CN" sz="1600" b="1" noProof="0" dirty="0">
              <a:solidFill>
                <a:prstClr val="black"/>
              </a:solidFill>
              <a:cs typeface="+mn-ea"/>
              <a:sym typeface="+mn-ea"/>
            </a:endParaRPr>
          </a:p>
        </p:txBody>
      </p:sp>
    </p:spTree>
    <p:custDataLst>
      <p:tags r:id="rId2"/>
    </p:custData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3" name="直角三角形 12"/>
          <p:cNvSpPr/>
          <p:nvPr/>
        </p:nvSpPr>
        <p:spPr>
          <a:xfrm rot="5400000">
            <a:off x="635" y="-635"/>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直角三角形 13"/>
          <p:cNvSpPr/>
          <p:nvPr/>
        </p:nvSpPr>
        <p:spPr>
          <a:xfrm>
            <a:off x="1270" y="4272915"/>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直角三角形 14"/>
          <p:cNvSpPr/>
          <p:nvPr/>
        </p:nvSpPr>
        <p:spPr>
          <a:xfrm rot="10800000">
            <a:off x="9608185" y="-1270"/>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直角三角形 15"/>
          <p:cNvSpPr/>
          <p:nvPr/>
        </p:nvSpPr>
        <p:spPr>
          <a:xfrm rot="16200000">
            <a:off x="9607550" y="4273550"/>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矩形 16"/>
          <p:cNvSpPr/>
          <p:nvPr/>
        </p:nvSpPr>
        <p:spPr>
          <a:xfrm>
            <a:off x="245745" y="222885"/>
            <a:ext cx="11700510" cy="6412230"/>
          </a:xfrm>
          <a:prstGeom prst="rect">
            <a:avLst/>
          </a:prstGeom>
          <a:solidFill>
            <a:schemeClr val="bg1"/>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文本框 1"/>
          <p:cNvSpPr txBox="1"/>
          <p:nvPr/>
        </p:nvSpPr>
        <p:spPr>
          <a:xfrm>
            <a:off x="2327910" y="588645"/>
            <a:ext cx="7535545" cy="521970"/>
          </a:xfrm>
          <a:prstGeom prst="rect">
            <a:avLst/>
          </a:prstGeom>
          <a:noFill/>
        </p:spPr>
        <p:txBody>
          <a:bodyPr wrap="square" rtlCol="0">
            <a:spAutoFit/>
          </a:bodyPr>
          <a:p>
            <a:pPr algn="ctr"/>
            <a:r>
              <a:rPr lang="zh-CN" altLang="en-US" sz="2800">
                <a:solidFill>
                  <a:schemeClr val="tx2">
                    <a:lumMod val="75000"/>
                    <a:lumOff val="25000"/>
                  </a:schemeClr>
                </a:solidFill>
                <a:latin typeface="MiSans Normal" panose="00000500000000000000" charset="-122"/>
                <a:ea typeface="MiSans Normal" panose="00000500000000000000" charset="-122"/>
              </a:rPr>
              <a:t>施工</a:t>
            </a:r>
            <a:r>
              <a:rPr lang="zh-CN" altLang="en-US" sz="2800">
                <a:solidFill>
                  <a:schemeClr val="tx2">
                    <a:lumMod val="75000"/>
                    <a:lumOff val="25000"/>
                  </a:schemeClr>
                </a:solidFill>
                <a:latin typeface="MiSans Normal" panose="00000500000000000000" charset="-122"/>
                <a:ea typeface="MiSans Normal" panose="00000500000000000000" charset="-122"/>
              </a:rPr>
              <a:t>流程</a:t>
            </a:r>
            <a:endParaRPr lang="zh-CN" altLang="en-US" sz="2800">
              <a:solidFill>
                <a:schemeClr val="tx2">
                  <a:lumMod val="75000"/>
                  <a:lumOff val="25000"/>
                </a:schemeClr>
              </a:solidFill>
              <a:latin typeface="MiSans Normal" panose="00000500000000000000" charset="-122"/>
              <a:ea typeface="MiSans Normal" panose="00000500000000000000" charset="-122"/>
            </a:endParaRPr>
          </a:p>
        </p:txBody>
      </p:sp>
      <p:pic>
        <p:nvPicPr>
          <p:cNvPr id="5" name="图片 4"/>
          <p:cNvPicPr>
            <a:picLocks noChangeAspect="1"/>
          </p:cNvPicPr>
          <p:nvPr>
            <p:custDataLst>
              <p:tags r:id="rId1"/>
            </p:custDataLst>
          </p:nvPr>
        </p:nvPicPr>
        <p:blipFill>
          <a:blip r:embed="rId2"/>
          <a:stretch>
            <a:fillRect/>
          </a:stretch>
        </p:blipFill>
        <p:spPr>
          <a:xfrm>
            <a:off x="1162685" y="1110615"/>
            <a:ext cx="9752330" cy="3273425"/>
          </a:xfrm>
          <a:prstGeom prst="rect">
            <a:avLst/>
          </a:prstGeom>
        </p:spPr>
      </p:pic>
      <p:pic>
        <p:nvPicPr>
          <p:cNvPr id="6" name="图片 5"/>
          <p:cNvPicPr>
            <a:picLocks noChangeAspect="1"/>
          </p:cNvPicPr>
          <p:nvPr>
            <p:custDataLst>
              <p:tags r:id="rId3"/>
            </p:custDataLst>
          </p:nvPr>
        </p:nvPicPr>
        <p:blipFill>
          <a:blip r:embed="rId4"/>
          <a:stretch>
            <a:fillRect/>
          </a:stretch>
        </p:blipFill>
        <p:spPr>
          <a:xfrm>
            <a:off x="836295" y="4325620"/>
            <a:ext cx="10702925" cy="1651000"/>
          </a:xfrm>
          <a:prstGeom prst="rect">
            <a:avLst/>
          </a:prstGeom>
        </p:spPr>
      </p:pic>
    </p:spTree>
    <p:custDataLst>
      <p:tags r:id="rId5"/>
    </p:custData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3" name="直角三角形 12"/>
          <p:cNvSpPr/>
          <p:nvPr/>
        </p:nvSpPr>
        <p:spPr>
          <a:xfrm rot="5400000">
            <a:off x="635" y="-635"/>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直角三角形 13"/>
          <p:cNvSpPr/>
          <p:nvPr/>
        </p:nvSpPr>
        <p:spPr>
          <a:xfrm>
            <a:off x="1270" y="4272915"/>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直角三角形 14"/>
          <p:cNvSpPr/>
          <p:nvPr/>
        </p:nvSpPr>
        <p:spPr>
          <a:xfrm rot="10800000">
            <a:off x="9608185" y="-1270"/>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直角三角形 15"/>
          <p:cNvSpPr/>
          <p:nvPr/>
        </p:nvSpPr>
        <p:spPr>
          <a:xfrm rot="16200000">
            <a:off x="9607550" y="4273550"/>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矩形 16"/>
          <p:cNvSpPr/>
          <p:nvPr/>
        </p:nvSpPr>
        <p:spPr>
          <a:xfrm>
            <a:off x="245745" y="222885"/>
            <a:ext cx="11700510" cy="6412230"/>
          </a:xfrm>
          <a:prstGeom prst="rect">
            <a:avLst/>
          </a:prstGeom>
          <a:solidFill>
            <a:schemeClr val="bg1"/>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文本框 1"/>
          <p:cNvSpPr txBox="1"/>
          <p:nvPr/>
        </p:nvSpPr>
        <p:spPr>
          <a:xfrm>
            <a:off x="2327910" y="588645"/>
            <a:ext cx="7535545" cy="521970"/>
          </a:xfrm>
          <a:prstGeom prst="rect">
            <a:avLst/>
          </a:prstGeom>
          <a:noFill/>
        </p:spPr>
        <p:txBody>
          <a:bodyPr wrap="square" rtlCol="0">
            <a:spAutoFit/>
          </a:bodyPr>
          <a:p>
            <a:pPr algn="ctr"/>
            <a:r>
              <a:rPr lang="zh-CN" altLang="en-US" sz="2800">
                <a:solidFill>
                  <a:schemeClr val="tx2">
                    <a:lumMod val="75000"/>
                    <a:lumOff val="25000"/>
                  </a:schemeClr>
                </a:solidFill>
                <a:latin typeface="MiSans Normal" panose="00000500000000000000" charset="-122"/>
                <a:ea typeface="MiSans Normal" panose="00000500000000000000" charset="-122"/>
              </a:rPr>
              <a:t>投料</a:t>
            </a:r>
            <a:r>
              <a:rPr lang="zh-CN" altLang="en-US" sz="2800">
                <a:solidFill>
                  <a:schemeClr val="tx2">
                    <a:lumMod val="75000"/>
                    <a:lumOff val="25000"/>
                  </a:schemeClr>
                </a:solidFill>
                <a:latin typeface="MiSans Normal" panose="00000500000000000000" charset="-122"/>
                <a:ea typeface="MiSans Normal" panose="00000500000000000000" charset="-122"/>
              </a:rPr>
              <a:t>方式</a:t>
            </a:r>
            <a:endParaRPr lang="zh-CN" altLang="en-US" sz="2800">
              <a:solidFill>
                <a:schemeClr val="tx2">
                  <a:lumMod val="75000"/>
                  <a:lumOff val="25000"/>
                </a:schemeClr>
              </a:solidFill>
              <a:latin typeface="MiSans Normal" panose="00000500000000000000" charset="-122"/>
              <a:ea typeface="MiSans Normal" panose="00000500000000000000" charset="-122"/>
            </a:endParaRPr>
          </a:p>
        </p:txBody>
      </p:sp>
      <p:sp>
        <p:nvSpPr>
          <p:cNvPr id="11" name="文本框 10"/>
          <p:cNvSpPr txBox="1"/>
          <p:nvPr>
            <p:custDataLst>
              <p:tags r:id="rId1"/>
            </p:custDataLst>
          </p:nvPr>
        </p:nvSpPr>
        <p:spPr>
          <a:xfrm>
            <a:off x="841375" y="1568450"/>
            <a:ext cx="3863340" cy="3744595"/>
          </a:xfrm>
          <a:prstGeom prst="rect">
            <a:avLst/>
          </a:prstGeom>
          <a:noFill/>
        </p:spPr>
        <p:txBody>
          <a:bodyPr wrap="square" rtlCol="0">
            <a:spAutoFit/>
            <a:scene3d>
              <a:camera prst="orthographicFront"/>
              <a:lightRig rig="threePt" dir="t"/>
            </a:scene3d>
            <a:sp3d contourW="12700"/>
          </a:bodyPr>
          <a:p>
            <a:pPr marR="0" indent="0" defTabSz="914400" fontAlgn="auto">
              <a:lnSpc>
                <a:spcPct val="120000"/>
              </a:lnSpc>
              <a:spcBef>
                <a:spcPts val="0"/>
              </a:spcBef>
              <a:spcAft>
                <a:spcPts val="0"/>
              </a:spcAft>
              <a:buClrTx/>
              <a:buSzTx/>
              <a:buFontTx/>
              <a:buNone/>
              <a:defRPr/>
            </a:pPr>
            <a:r>
              <a:rPr kumimoji="0" lang="en-US" b="0" i="0" kern="1200" cap="none" spc="0" normalizeH="0" baseline="0" noProof="0" dirty="0">
                <a:solidFill>
                  <a:prstClr val="black"/>
                </a:solidFill>
                <a:cs typeface="+mn-ea"/>
                <a:sym typeface="+mn-lt"/>
              </a:rPr>
              <a:t>       </a:t>
            </a:r>
            <a:r>
              <a:rPr kumimoji="0" b="0" i="0" kern="1200" cap="none" spc="0" normalizeH="0" baseline="0" noProof="0" dirty="0">
                <a:solidFill>
                  <a:prstClr val="black"/>
                </a:solidFill>
                <a:cs typeface="+mn-ea"/>
                <a:sym typeface="+mn-lt"/>
              </a:rPr>
              <a:t>抗</a:t>
            </a:r>
            <a:r>
              <a:rPr kumimoji="0" lang="zh-CN" b="0" i="0" kern="1200" cap="none" spc="0" normalizeH="0" baseline="0" noProof="0" dirty="0">
                <a:solidFill>
                  <a:prstClr val="black"/>
                </a:solidFill>
                <a:cs typeface="+mn-ea"/>
                <a:sym typeface="+mn-lt"/>
              </a:rPr>
              <a:t>凝冰（低冰点）材料在路面施工前，由</a:t>
            </a:r>
            <a:r>
              <a:rPr kumimoji="0" lang="zh-CN" b="1" i="0" kern="1200" cap="none" spc="0" normalizeH="0" baseline="0" noProof="0" dirty="0">
                <a:solidFill>
                  <a:prstClr val="black"/>
                </a:solidFill>
                <a:cs typeface="+mn-ea"/>
                <a:sym typeface="+mn-lt"/>
              </a:rPr>
              <a:t>配套的专用投料机</a:t>
            </a:r>
            <a:r>
              <a:rPr kumimoji="0" lang="zh-CN" b="0" i="0" kern="1200" cap="none" spc="0" normalizeH="0" baseline="0" noProof="0" dirty="0">
                <a:solidFill>
                  <a:prstClr val="black"/>
                </a:solidFill>
                <a:cs typeface="+mn-ea"/>
                <a:sym typeface="+mn-lt"/>
              </a:rPr>
              <a:t>进行自动化、精准化的投料作业，保证了投料过程的便利和投料</a:t>
            </a:r>
            <a:r>
              <a:rPr kumimoji="0" lang="zh-CN" b="0" i="0" kern="1200" cap="none" spc="0" normalizeH="0" baseline="0" noProof="0" dirty="0">
                <a:solidFill>
                  <a:prstClr val="black"/>
                </a:solidFill>
                <a:cs typeface="+mn-ea"/>
                <a:sym typeface="+mn-lt"/>
              </a:rPr>
              <a:t>比例。</a:t>
            </a:r>
            <a:endParaRPr kumimoji="0" lang="zh-CN" b="0" i="0" kern="1200" cap="none" spc="0" normalizeH="0" baseline="0" noProof="0" dirty="0">
              <a:solidFill>
                <a:prstClr val="black"/>
              </a:solidFill>
              <a:cs typeface="+mn-ea"/>
              <a:sym typeface="+mn-lt"/>
            </a:endParaRPr>
          </a:p>
          <a:p>
            <a:pPr marR="0" indent="0" defTabSz="914400" fontAlgn="auto">
              <a:lnSpc>
                <a:spcPct val="120000"/>
              </a:lnSpc>
              <a:spcBef>
                <a:spcPts val="0"/>
              </a:spcBef>
              <a:spcAft>
                <a:spcPts val="0"/>
              </a:spcAft>
              <a:buClrTx/>
              <a:buSzTx/>
              <a:buFontTx/>
              <a:buNone/>
              <a:defRPr/>
            </a:pPr>
            <a:r>
              <a:rPr kumimoji="0" lang="zh-CN" b="0" i="0" kern="1200" cap="none" spc="0" normalizeH="0" baseline="0" noProof="0" dirty="0">
                <a:solidFill>
                  <a:prstClr val="black"/>
                </a:solidFill>
                <a:cs typeface="+mn-ea"/>
                <a:sym typeface="+mn-lt"/>
              </a:rPr>
              <a:t> </a:t>
            </a:r>
            <a:r>
              <a:rPr kumimoji="0" lang="en-US" altLang="zh-CN" b="0" i="0" kern="1200" cap="none" spc="0" normalizeH="0" baseline="0" noProof="0" dirty="0">
                <a:solidFill>
                  <a:prstClr val="black"/>
                </a:solidFill>
                <a:cs typeface="+mn-ea"/>
                <a:sym typeface="+mn-lt"/>
              </a:rPr>
              <a:t>     </a:t>
            </a:r>
            <a:endParaRPr kumimoji="0" lang="en-US" altLang="zh-CN" b="0" i="0" kern="1200" cap="none" spc="0" normalizeH="0" baseline="0" noProof="0" dirty="0">
              <a:solidFill>
                <a:prstClr val="black"/>
              </a:solidFill>
              <a:cs typeface="+mn-ea"/>
              <a:sym typeface="+mn-lt"/>
            </a:endParaRPr>
          </a:p>
          <a:p>
            <a:pPr marR="0" indent="0" defTabSz="914400" fontAlgn="auto">
              <a:lnSpc>
                <a:spcPct val="120000"/>
              </a:lnSpc>
              <a:spcBef>
                <a:spcPts val="0"/>
              </a:spcBef>
              <a:spcAft>
                <a:spcPts val="0"/>
              </a:spcAft>
              <a:buClrTx/>
              <a:buSzTx/>
              <a:buFontTx/>
              <a:buNone/>
              <a:defRPr/>
            </a:pPr>
            <a:r>
              <a:rPr kumimoji="0" lang="en-US" altLang="zh-CN" b="0" i="0" kern="1200" cap="none" spc="0" normalizeH="0" baseline="0" noProof="0" dirty="0">
                <a:solidFill>
                  <a:prstClr val="black"/>
                </a:solidFill>
                <a:cs typeface="+mn-ea"/>
                <a:sym typeface="+mn-lt"/>
              </a:rPr>
              <a:t>       </a:t>
            </a:r>
            <a:r>
              <a:rPr kumimoji="0" lang="zh-CN" altLang="en-US" b="0" i="0" kern="1200" cap="none" spc="0" normalizeH="0" baseline="0" noProof="0" dirty="0">
                <a:solidFill>
                  <a:prstClr val="black"/>
                </a:solidFill>
                <a:cs typeface="+mn-ea"/>
                <a:sym typeface="+mn-lt"/>
              </a:rPr>
              <a:t>投料比例为沥青混合料的</a:t>
            </a:r>
            <a:r>
              <a:rPr kumimoji="0" lang="en-US" altLang="zh-CN" b="0" i="0" kern="1200" cap="none" spc="0" normalizeH="0" baseline="0" noProof="0" dirty="0">
                <a:solidFill>
                  <a:prstClr val="black"/>
                </a:solidFill>
                <a:cs typeface="+mn-ea"/>
                <a:sym typeface="+mn-lt"/>
              </a:rPr>
              <a:t>4.5%</a:t>
            </a:r>
            <a:r>
              <a:rPr kumimoji="0" lang="zh-CN" altLang="en-US" b="0" i="0" kern="1200" cap="none" spc="0" normalizeH="0" baseline="0" noProof="0" dirty="0">
                <a:solidFill>
                  <a:prstClr val="black"/>
                </a:solidFill>
                <a:cs typeface="+mn-ea"/>
                <a:sym typeface="+mn-lt"/>
              </a:rPr>
              <a:t>，混合料无需改变级配比例，油石比适当增加</a:t>
            </a:r>
            <a:r>
              <a:rPr kumimoji="0" lang="en-US" altLang="zh-CN" b="0" i="0" kern="1200" cap="none" spc="0" normalizeH="0" baseline="0" noProof="0" dirty="0">
                <a:solidFill>
                  <a:prstClr val="black"/>
                </a:solidFill>
                <a:cs typeface="+mn-ea"/>
                <a:sym typeface="+mn-lt"/>
              </a:rPr>
              <a:t>0.1%~0.3%</a:t>
            </a:r>
            <a:r>
              <a:rPr kumimoji="0" lang="zh-CN" altLang="en-US" b="0" i="0" kern="1200" cap="none" spc="0" normalizeH="0" baseline="0" noProof="0" dirty="0">
                <a:solidFill>
                  <a:prstClr val="black"/>
                </a:solidFill>
                <a:cs typeface="+mn-ea"/>
                <a:sym typeface="+mn-lt"/>
              </a:rPr>
              <a:t>。</a:t>
            </a:r>
            <a:endParaRPr kumimoji="0" lang="zh-CN" b="0" i="0" kern="1200" cap="none" spc="0" normalizeH="0" baseline="0" noProof="0" dirty="0">
              <a:solidFill>
                <a:prstClr val="black"/>
              </a:solidFill>
              <a:cs typeface="+mn-ea"/>
              <a:sym typeface="+mn-lt"/>
            </a:endParaRPr>
          </a:p>
          <a:p>
            <a:pPr marR="0" indent="0" defTabSz="914400" fontAlgn="auto">
              <a:lnSpc>
                <a:spcPct val="120000"/>
              </a:lnSpc>
              <a:spcBef>
                <a:spcPts val="0"/>
              </a:spcBef>
              <a:spcAft>
                <a:spcPts val="0"/>
              </a:spcAft>
              <a:buClrTx/>
              <a:buSzTx/>
              <a:buFontTx/>
              <a:buNone/>
              <a:defRPr/>
            </a:pPr>
            <a:endParaRPr kumimoji="0" lang="zh-CN" b="0" i="0" kern="1200" cap="none" spc="0" normalizeH="0" baseline="0" noProof="0" dirty="0">
              <a:solidFill>
                <a:prstClr val="black"/>
              </a:solidFill>
              <a:cs typeface="+mn-ea"/>
              <a:sym typeface="+mn-lt"/>
            </a:endParaRPr>
          </a:p>
          <a:p>
            <a:pPr marR="0" indent="0" defTabSz="914400" fontAlgn="auto">
              <a:lnSpc>
                <a:spcPct val="120000"/>
              </a:lnSpc>
              <a:spcBef>
                <a:spcPts val="0"/>
              </a:spcBef>
              <a:spcAft>
                <a:spcPts val="0"/>
              </a:spcAft>
              <a:buClrTx/>
              <a:buSzTx/>
              <a:buFontTx/>
              <a:buNone/>
              <a:defRPr/>
            </a:pPr>
            <a:r>
              <a:rPr kumimoji="0" lang="en-US" altLang="zh-CN" b="0" i="0" kern="1200" cap="none" spc="0" normalizeH="0" baseline="0" noProof="0" dirty="0">
                <a:solidFill>
                  <a:prstClr val="black"/>
                </a:solidFill>
                <a:cs typeface="+mn-ea"/>
                <a:sym typeface="+mn-lt"/>
              </a:rPr>
              <a:t>       </a:t>
            </a:r>
            <a:r>
              <a:rPr kumimoji="0" lang="zh-CN" altLang="en-US" b="0" i="0" kern="1200" cap="none" spc="0" normalizeH="0" baseline="0" noProof="0" dirty="0">
                <a:solidFill>
                  <a:prstClr val="black"/>
                </a:solidFill>
                <a:cs typeface="+mn-ea"/>
                <a:sym typeface="+mn-lt"/>
              </a:rPr>
              <a:t>施工过程中，原有的拌合和摊铺</a:t>
            </a:r>
            <a:r>
              <a:rPr kumimoji="0" lang="zh-CN" altLang="en-US" b="1" i="0" kern="1200" cap="none" spc="0" normalizeH="0" baseline="0" noProof="0" dirty="0">
                <a:solidFill>
                  <a:prstClr val="black"/>
                </a:solidFill>
                <a:cs typeface="+mn-ea"/>
                <a:sym typeface="+mn-lt"/>
              </a:rPr>
              <a:t>不受任何影响</a:t>
            </a:r>
            <a:r>
              <a:rPr kumimoji="0" lang="zh-CN" altLang="en-US" b="0" i="0" kern="1200" cap="none" spc="0" normalizeH="0" baseline="0" noProof="0" dirty="0">
                <a:solidFill>
                  <a:prstClr val="black"/>
                </a:solidFill>
                <a:cs typeface="+mn-ea"/>
                <a:sym typeface="+mn-lt"/>
              </a:rPr>
              <a:t>，正常作业</a:t>
            </a:r>
            <a:r>
              <a:rPr kumimoji="0" lang="zh-CN" altLang="en-US" b="0" i="0" kern="1200" cap="none" spc="0" normalizeH="0" baseline="0" noProof="0" dirty="0">
                <a:solidFill>
                  <a:prstClr val="black"/>
                </a:solidFill>
                <a:cs typeface="+mn-ea"/>
                <a:sym typeface="+mn-lt"/>
              </a:rPr>
              <a:t>即可。</a:t>
            </a:r>
            <a:endParaRPr kumimoji="0" lang="zh-CN" altLang="en-US" b="0" i="0" kern="1200" cap="none" spc="0" normalizeH="0" baseline="0" noProof="0" dirty="0">
              <a:solidFill>
                <a:prstClr val="black"/>
              </a:solidFill>
              <a:cs typeface="+mn-ea"/>
              <a:sym typeface="+mn-lt"/>
            </a:endParaRPr>
          </a:p>
        </p:txBody>
      </p:sp>
      <p:pic>
        <p:nvPicPr>
          <p:cNvPr id="4" name="1">
            <a:hlinkClick r:id="" action="ppaction://media"/>
          </p:cNvPr>
          <p:cNvPicPr/>
          <p:nvPr>
            <a:videoFile r:link="rId2"/>
            <p:extLst>
              <p:ext uri="{DAA4B4D4-6D71-4841-9C94-3DE7FCFB9230}">
                <p14:media xmlns:p14="http://schemas.microsoft.com/office/powerpoint/2010/main" r:embed="rId3"/>
              </p:ext>
            </p:extLst>
            <p:custDataLst>
              <p:tags r:id="rId4"/>
            </p:custDataLst>
          </p:nvPr>
        </p:nvPicPr>
        <p:blipFill>
          <a:blip r:embed="rId5"/>
          <a:stretch>
            <a:fillRect/>
          </a:stretch>
        </p:blipFill>
        <p:spPr>
          <a:xfrm>
            <a:off x="5248910" y="1568450"/>
            <a:ext cx="2739390" cy="4356735"/>
          </a:xfrm>
          <a:prstGeom prst="rect">
            <a:avLst/>
          </a:prstGeom>
        </p:spPr>
      </p:pic>
      <p:pic>
        <p:nvPicPr>
          <p:cNvPr id="7" name="2">
            <a:hlinkClick r:id="" action="ppaction://media"/>
          </p:cNvPr>
          <p:cNvPicPr/>
          <p:nvPr>
            <a:videoFile r:link="rId6"/>
            <p:extLst>
              <p:ext uri="{DAA4B4D4-6D71-4841-9C94-3DE7FCFB9230}">
                <p14:media xmlns:p14="http://schemas.microsoft.com/office/powerpoint/2010/main" r:embed="rId7"/>
              </p:ext>
            </p:extLst>
            <p:custDataLst>
              <p:tags r:id="rId8"/>
            </p:custDataLst>
          </p:nvPr>
        </p:nvPicPr>
        <p:blipFill>
          <a:blip r:embed="rId9"/>
          <a:stretch>
            <a:fillRect/>
          </a:stretch>
        </p:blipFill>
        <p:spPr>
          <a:xfrm>
            <a:off x="8336915" y="1568450"/>
            <a:ext cx="2844165" cy="4311650"/>
          </a:xfrm>
          <a:prstGeom prst="rect">
            <a:avLst/>
          </a:prstGeom>
        </p:spPr>
      </p:pic>
    </p:spTree>
    <p:custDataLst>
      <p:tags r:id="rId10"/>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video fullScrn="0">
              <p:cMediaNode>
                <p:cTn id="8" fill="hold" display="1">
                  <p:stCondLst>
                    <p:cond delay="indefinite"/>
                  </p:stCondLst>
                </p:cTn>
                <p:tgtEl>
                  <p:spTgt spid="4"/>
                </p:tgtEl>
              </p:cMediaNode>
            </p:video>
            <p:seq concurrent="1" nextAc="seek">
              <p:cTn id="9" restart="whenNotActive" fill="hold" evtFilter="cancelBubble" nodeType="interactiveSeq">
                <p:stCondLst>
                  <p:cond evt="onClick" delay="0">
                    <p:tgtEl>
                      <p:spTgt spid="4"/>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clickEffect">
                                  <p:stCondLst>
                                    <p:cond delay="0"/>
                                  </p:stCondLst>
                                  <p:childTnLst>
                                    <p:cmd type="call" cmd="togglePause">
                                      <p:cBhvr additive="base">
                                        <p:cTn id="13" dur="1" fill="hold"/>
                                        <p:tgtEl>
                                          <p:spTgt spid="4"/>
                                        </p:tgtEl>
                                      </p:cBhvr>
                                    </p:cmd>
                                  </p:childTnLst>
                                </p:cTn>
                              </p:par>
                            </p:childTnLst>
                          </p:cTn>
                        </p:par>
                      </p:childTnLst>
                    </p:cTn>
                  </p:par>
                </p:childTnLst>
              </p:cTn>
              <p:nextCondLst>
                <p:cond evt="onClick" delay="0">
                  <p:tgtEl>
                    <p:spTgt spid="4"/>
                  </p:tgtEl>
                </p:cond>
              </p:nextCondLst>
            </p:seq>
            <p:video fullScrn="0">
              <p:cMediaNode>
                <p:cTn id="14" fill="hold" display="1">
                  <p:stCondLst>
                    <p:cond delay="indefinite"/>
                  </p:stCondLst>
                </p:cTn>
                <p:tgtEl>
                  <p:spTgt spid="7"/>
                </p:tgtEl>
              </p:cMediaNode>
            </p:video>
            <p:seq concurrent="1" nextAc="seek">
              <p:cTn id="15" restart="whenNotActive" fill="hold" evtFilter="cancelBubble" nodeType="interactiveSeq">
                <p:stCondLst>
                  <p:cond evt="onClick" delay="0">
                    <p:tgtEl>
                      <p:spTgt spid="7"/>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additive="base">
                                        <p:cTn id="19" dur="1" fill="hold"/>
                                        <p:tgtEl>
                                          <p:spTgt spid="7"/>
                                        </p:tgtEl>
                                      </p:cBhvr>
                                    </p:cmd>
                                  </p:childTnLst>
                                </p:cTn>
                              </p:par>
                            </p:childTnLst>
                          </p:cTn>
                        </p:par>
                      </p:childTnLst>
                    </p:cTn>
                  </p:par>
                </p:childTnLst>
              </p:cTn>
              <p:nextCondLst>
                <p:cond evt="onClick" delay="0">
                  <p:tgtEl>
                    <p:spTgt spid="7"/>
                  </p:tgtEl>
                </p:cond>
              </p:nextCondLst>
            </p:seq>
          </p:childTnLst>
        </p:cTn>
      </p:par>
    </p:tnLst>
    <p:bldLst>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3" name="直角三角形 12"/>
          <p:cNvSpPr/>
          <p:nvPr/>
        </p:nvSpPr>
        <p:spPr>
          <a:xfrm rot="5400000">
            <a:off x="635" y="-635"/>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直角三角形 13"/>
          <p:cNvSpPr/>
          <p:nvPr/>
        </p:nvSpPr>
        <p:spPr>
          <a:xfrm>
            <a:off x="1270" y="4272915"/>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直角三角形 14"/>
          <p:cNvSpPr/>
          <p:nvPr/>
        </p:nvSpPr>
        <p:spPr>
          <a:xfrm rot="10800000">
            <a:off x="9608185" y="-1270"/>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直角三角形 15"/>
          <p:cNvSpPr/>
          <p:nvPr/>
        </p:nvSpPr>
        <p:spPr>
          <a:xfrm rot="16200000">
            <a:off x="9607550" y="4273550"/>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矩形 16"/>
          <p:cNvSpPr/>
          <p:nvPr/>
        </p:nvSpPr>
        <p:spPr>
          <a:xfrm>
            <a:off x="245745" y="222885"/>
            <a:ext cx="11700510" cy="6412230"/>
          </a:xfrm>
          <a:prstGeom prst="rect">
            <a:avLst/>
          </a:prstGeom>
          <a:solidFill>
            <a:schemeClr val="bg1"/>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文本框 1"/>
          <p:cNvSpPr txBox="1"/>
          <p:nvPr/>
        </p:nvSpPr>
        <p:spPr>
          <a:xfrm>
            <a:off x="2327910" y="588645"/>
            <a:ext cx="7535545" cy="521970"/>
          </a:xfrm>
          <a:prstGeom prst="rect">
            <a:avLst/>
          </a:prstGeom>
          <a:noFill/>
        </p:spPr>
        <p:txBody>
          <a:bodyPr wrap="square" rtlCol="0">
            <a:spAutoFit/>
          </a:bodyPr>
          <a:p>
            <a:pPr algn="ctr"/>
            <a:r>
              <a:rPr lang="zh-CN" altLang="en-US" sz="2800">
                <a:solidFill>
                  <a:schemeClr val="tx2">
                    <a:lumMod val="75000"/>
                    <a:lumOff val="25000"/>
                  </a:schemeClr>
                </a:solidFill>
                <a:latin typeface="MiSans Normal" panose="00000500000000000000" charset="-122"/>
                <a:ea typeface="MiSans Normal" panose="00000500000000000000" charset="-122"/>
              </a:rPr>
              <a:t>生效</a:t>
            </a:r>
            <a:r>
              <a:rPr lang="zh-CN" altLang="en-US" sz="2800">
                <a:solidFill>
                  <a:schemeClr val="tx2">
                    <a:lumMod val="75000"/>
                    <a:lumOff val="25000"/>
                  </a:schemeClr>
                </a:solidFill>
                <a:latin typeface="MiSans Normal" panose="00000500000000000000" charset="-122"/>
                <a:ea typeface="MiSans Normal" panose="00000500000000000000" charset="-122"/>
              </a:rPr>
              <a:t>时间</a:t>
            </a:r>
            <a:endParaRPr lang="zh-CN" altLang="en-US" sz="2800">
              <a:solidFill>
                <a:schemeClr val="tx2">
                  <a:lumMod val="75000"/>
                  <a:lumOff val="25000"/>
                </a:schemeClr>
              </a:solidFill>
              <a:latin typeface="MiSans Normal" panose="00000500000000000000" charset="-122"/>
              <a:ea typeface="MiSans Normal" panose="00000500000000000000" charset="-122"/>
            </a:endParaRPr>
          </a:p>
        </p:txBody>
      </p:sp>
      <p:sp>
        <p:nvSpPr>
          <p:cNvPr id="86" name="ïşļiḓé"/>
          <p:cNvSpPr/>
          <p:nvPr>
            <p:custDataLst>
              <p:tags r:id="rId1"/>
            </p:custDataLst>
          </p:nvPr>
        </p:nvSpPr>
        <p:spPr bwMode="auto">
          <a:xfrm>
            <a:off x="1407160" y="1384300"/>
            <a:ext cx="9424035"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t" anchorCtr="0"/>
          <a:lstStyle>
            <a:defPPr>
              <a:defRPr lang="zh-CN"/>
            </a:defPPr>
            <a:lvl1pPr marL="0" algn="l" defTabSz="913765" rtl="0" eaLnBrk="1" latinLnBrk="0" hangingPunct="1">
              <a:defRPr sz="1800" kern="1200">
                <a:solidFill>
                  <a:srgbClr val="000000"/>
                </a:solidFill>
              </a:defRPr>
            </a:lvl1pPr>
            <a:lvl2pPr marL="457200" algn="l" defTabSz="913765" rtl="0" eaLnBrk="1" latinLnBrk="0" hangingPunct="1">
              <a:defRPr sz="1800" kern="1200">
                <a:solidFill>
                  <a:srgbClr val="000000"/>
                </a:solidFill>
              </a:defRPr>
            </a:lvl2pPr>
            <a:lvl3pPr marL="914400" algn="l" defTabSz="913765" rtl="0" eaLnBrk="1" latinLnBrk="0" hangingPunct="1">
              <a:defRPr sz="1800" kern="1200">
                <a:solidFill>
                  <a:srgbClr val="000000"/>
                </a:solidFill>
              </a:defRPr>
            </a:lvl3pPr>
            <a:lvl4pPr marL="1371600" algn="l" defTabSz="913765" rtl="0" eaLnBrk="1" latinLnBrk="0" hangingPunct="1">
              <a:defRPr sz="1800" kern="1200">
                <a:solidFill>
                  <a:srgbClr val="000000"/>
                </a:solidFill>
              </a:defRPr>
            </a:lvl4pPr>
            <a:lvl5pPr marL="1828800" algn="l" defTabSz="913765" rtl="0" eaLnBrk="1" latinLnBrk="0" hangingPunct="1">
              <a:defRPr sz="1800" kern="1200">
                <a:solidFill>
                  <a:srgbClr val="000000"/>
                </a:solidFill>
              </a:defRPr>
            </a:lvl5pPr>
            <a:lvl6pPr marL="2286000" algn="l" defTabSz="913765" rtl="0" eaLnBrk="1" latinLnBrk="0" hangingPunct="1">
              <a:defRPr sz="1800" kern="1200">
                <a:solidFill>
                  <a:srgbClr val="000000"/>
                </a:solidFill>
              </a:defRPr>
            </a:lvl6pPr>
            <a:lvl7pPr marL="2743200" algn="l" defTabSz="913765" rtl="0" eaLnBrk="1" latinLnBrk="0" hangingPunct="1">
              <a:defRPr sz="1800" kern="1200">
                <a:solidFill>
                  <a:srgbClr val="000000"/>
                </a:solidFill>
              </a:defRPr>
            </a:lvl7pPr>
            <a:lvl8pPr marL="3200400" algn="l" defTabSz="913765" rtl="0" eaLnBrk="1" latinLnBrk="0" hangingPunct="1">
              <a:defRPr sz="1800" kern="1200">
                <a:solidFill>
                  <a:srgbClr val="000000"/>
                </a:solidFill>
              </a:defRPr>
            </a:lvl8pPr>
            <a:lvl9pPr marL="3657600" algn="l" defTabSz="913765" rtl="0" eaLnBrk="1" latinLnBrk="0" hangingPunct="1">
              <a:defRPr sz="1800" kern="1200">
                <a:solidFill>
                  <a:srgbClr val="000000"/>
                </a:solidFill>
              </a:defRPr>
            </a:lvl9pPr>
          </a:lstStyle>
          <a:p>
            <a:pPr algn="l">
              <a:lnSpc>
                <a:spcPts val="1980"/>
              </a:lnSpc>
              <a:buClrTx/>
              <a:buSzTx/>
              <a:buFontTx/>
            </a:pPr>
            <a:r>
              <a:rPr lang="en-US" altLang="zh-CN" sz="2000">
                <a:sym typeface="+mn-ea"/>
              </a:rPr>
              <a:t>      </a:t>
            </a:r>
            <a:r>
              <a:rPr lang="zh-CN" altLang="en-US" sz="2000">
                <a:sym typeface="+mn-ea"/>
              </a:rPr>
              <a:t>根据抗凝冰有效成分在沥青混凝土中的释放速率，以及对大量实际应用路面的跟踪观测数据，得出结论</a:t>
            </a:r>
            <a:r>
              <a:rPr lang="zh-CN" altLang="en-US" sz="2000">
                <a:sym typeface="+mn-ea"/>
              </a:rPr>
              <a:t>如下：</a:t>
            </a:r>
            <a:endParaRPr lang="zh-CN" altLang="en-US" sz="2000">
              <a:sym typeface="+mn-ea"/>
            </a:endParaRPr>
          </a:p>
          <a:p>
            <a:pPr algn="l">
              <a:lnSpc>
                <a:spcPts val="1980"/>
              </a:lnSpc>
              <a:buClrTx/>
              <a:buSzTx/>
              <a:buFontTx/>
            </a:pPr>
            <a:endParaRPr lang="zh-CN" altLang="en-US" sz="2000">
              <a:sym typeface="+mn-ea"/>
            </a:endParaRPr>
          </a:p>
          <a:p>
            <a:pPr algn="l">
              <a:lnSpc>
                <a:spcPts val="1980"/>
              </a:lnSpc>
              <a:buClrTx/>
              <a:buSzTx/>
              <a:buFontTx/>
            </a:pPr>
            <a:r>
              <a:rPr lang="zh-CN" altLang="en-US" sz="2000">
                <a:sym typeface="+mn-ea"/>
              </a:rPr>
              <a:t> </a:t>
            </a:r>
            <a:r>
              <a:rPr lang="en-US" altLang="zh-CN" sz="2000">
                <a:sym typeface="+mn-ea"/>
              </a:rPr>
              <a:t>     </a:t>
            </a:r>
            <a:r>
              <a:rPr lang="zh-CN" altLang="en-US" sz="2000" b="1">
                <a:solidFill>
                  <a:srgbClr val="0070C0"/>
                </a:solidFill>
                <a:sym typeface="+mn-ea"/>
              </a:rPr>
              <a:t>施工完成后</a:t>
            </a:r>
            <a:r>
              <a:rPr lang="en-US" altLang="zh-CN" sz="2000" b="1">
                <a:solidFill>
                  <a:srgbClr val="0070C0"/>
                </a:solidFill>
                <a:sym typeface="+mn-ea"/>
              </a:rPr>
              <a:t>10</a:t>
            </a:r>
            <a:r>
              <a:rPr lang="zh-CN" altLang="en-US" sz="2000" b="1">
                <a:solidFill>
                  <a:srgbClr val="0070C0"/>
                </a:solidFill>
                <a:sym typeface="+mn-ea"/>
              </a:rPr>
              <a:t>日后，路面即可形成有效的抗凝冰微观面层，并起到有效的抗凝冰效果。 </a:t>
            </a:r>
            <a:endParaRPr lang="zh-CN" altLang="en-US" sz="2000" b="1">
              <a:solidFill>
                <a:srgbClr val="0070C0"/>
              </a:solidFill>
              <a:sym typeface="+mn-ea"/>
            </a:endParaRPr>
          </a:p>
        </p:txBody>
      </p:sp>
      <p:pic>
        <p:nvPicPr>
          <p:cNvPr id="4" name="图片 3"/>
          <p:cNvPicPr>
            <a:picLocks noChangeAspect="1"/>
          </p:cNvPicPr>
          <p:nvPr/>
        </p:nvPicPr>
        <p:blipFill>
          <a:blip r:embed="rId2"/>
          <a:stretch>
            <a:fillRect/>
          </a:stretch>
        </p:blipFill>
        <p:spPr>
          <a:xfrm>
            <a:off x="4214495" y="3157220"/>
            <a:ext cx="3810000" cy="2857500"/>
          </a:xfrm>
          <a:prstGeom prst="rect">
            <a:avLst/>
          </a:prstGeom>
        </p:spPr>
      </p:pic>
    </p:spTree>
    <p:custDataLst>
      <p:tags r:id="rId3"/>
    </p:custData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3" name="直角三角形 12"/>
          <p:cNvSpPr/>
          <p:nvPr/>
        </p:nvSpPr>
        <p:spPr>
          <a:xfrm rot="5400000">
            <a:off x="635" y="-635"/>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直角三角形 13"/>
          <p:cNvSpPr/>
          <p:nvPr/>
        </p:nvSpPr>
        <p:spPr>
          <a:xfrm>
            <a:off x="1270" y="4272915"/>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直角三角形 14"/>
          <p:cNvSpPr/>
          <p:nvPr/>
        </p:nvSpPr>
        <p:spPr>
          <a:xfrm rot="10800000">
            <a:off x="9608185" y="-1270"/>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直角三角形 15"/>
          <p:cNvSpPr/>
          <p:nvPr/>
        </p:nvSpPr>
        <p:spPr>
          <a:xfrm rot="16200000">
            <a:off x="9607550" y="4273550"/>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矩形 16"/>
          <p:cNvSpPr/>
          <p:nvPr/>
        </p:nvSpPr>
        <p:spPr>
          <a:xfrm>
            <a:off x="245745" y="222885"/>
            <a:ext cx="11700510" cy="6412230"/>
          </a:xfrm>
          <a:prstGeom prst="rect">
            <a:avLst/>
          </a:prstGeom>
          <a:solidFill>
            <a:schemeClr val="bg1"/>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文本框 1"/>
          <p:cNvSpPr txBox="1"/>
          <p:nvPr/>
        </p:nvSpPr>
        <p:spPr>
          <a:xfrm>
            <a:off x="2327910" y="588645"/>
            <a:ext cx="7535545" cy="521970"/>
          </a:xfrm>
          <a:prstGeom prst="rect">
            <a:avLst/>
          </a:prstGeom>
          <a:noFill/>
        </p:spPr>
        <p:txBody>
          <a:bodyPr wrap="square" rtlCol="0">
            <a:spAutoFit/>
          </a:bodyPr>
          <a:p>
            <a:pPr algn="ctr"/>
            <a:r>
              <a:rPr lang="zh-CN" altLang="en-US" sz="2800">
                <a:solidFill>
                  <a:schemeClr val="tx2">
                    <a:lumMod val="75000"/>
                    <a:lumOff val="25000"/>
                  </a:schemeClr>
                </a:solidFill>
                <a:latin typeface="MiSans Normal" panose="00000500000000000000" charset="-122"/>
                <a:ea typeface="MiSans Normal" panose="00000500000000000000" charset="-122"/>
              </a:rPr>
              <a:t>有效期</a:t>
            </a:r>
            <a:endParaRPr lang="zh-CN" altLang="en-US" sz="2800">
              <a:solidFill>
                <a:schemeClr val="tx2">
                  <a:lumMod val="75000"/>
                  <a:lumOff val="25000"/>
                </a:schemeClr>
              </a:solidFill>
              <a:latin typeface="MiSans Normal" panose="00000500000000000000" charset="-122"/>
              <a:ea typeface="MiSans Normal" panose="00000500000000000000" charset="-122"/>
            </a:endParaRPr>
          </a:p>
        </p:txBody>
      </p:sp>
      <p:sp>
        <p:nvSpPr>
          <p:cNvPr id="86" name="ïşļiḓé"/>
          <p:cNvSpPr/>
          <p:nvPr>
            <p:custDataLst>
              <p:tags r:id="rId1"/>
            </p:custDataLst>
          </p:nvPr>
        </p:nvSpPr>
        <p:spPr bwMode="auto">
          <a:xfrm>
            <a:off x="1407160" y="1384300"/>
            <a:ext cx="9424035"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t" anchorCtr="0"/>
          <a:lstStyle>
            <a:defPPr>
              <a:defRPr lang="zh-CN"/>
            </a:defPPr>
            <a:lvl1pPr marL="0" algn="l" defTabSz="913765" rtl="0" eaLnBrk="1" latinLnBrk="0" hangingPunct="1">
              <a:defRPr sz="1800" kern="1200">
                <a:solidFill>
                  <a:srgbClr val="000000"/>
                </a:solidFill>
              </a:defRPr>
            </a:lvl1pPr>
            <a:lvl2pPr marL="457200" algn="l" defTabSz="913765" rtl="0" eaLnBrk="1" latinLnBrk="0" hangingPunct="1">
              <a:defRPr sz="1800" kern="1200">
                <a:solidFill>
                  <a:srgbClr val="000000"/>
                </a:solidFill>
              </a:defRPr>
            </a:lvl2pPr>
            <a:lvl3pPr marL="914400" algn="l" defTabSz="913765" rtl="0" eaLnBrk="1" latinLnBrk="0" hangingPunct="1">
              <a:defRPr sz="1800" kern="1200">
                <a:solidFill>
                  <a:srgbClr val="000000"/>
                </a:solidFill>
              </a:defRPr>
            </a:lvl3pPr>
            <a:lvl4pPr marL="1371600" algn="l" defTabSz="913765" rtl="0" eaLnBrk="1" latinLnBrk="0" hangingPunct="1">
              <a:defRPr sz="1800" kern="1200">
                <a:solidFill>
                  <a:srgbClr val="000000"/>
                </a:solidFill>
              </a:defRPr>
            </a:lvl4pPr>
            <a:lvl5pPr marL="1828800" algn="l" defTabSz="913765" rtl="0" eaLnBrk="1" latinLnBrk="0" hangingPunct="1">
              <a:defRPr sz="1800" kern="1200">
                <a:solidFill>
                  <a:srgbClr val="000000"/>
                </a:solidFill>
              </a:defRPr>
            </a:lvl5pPr>
            <a:lvl6pPr marL="2286000" algn="l" defTabSz="913765" rtl="0" eaLnBrk="1" latinLnBrk="0" hangingPunct="1">
              <a:defRPr sz="1800" kern="1200">
                <a:solidFill>
                  <a:srgbClr val="000000"/>
                </a:solidFill>
              </a:defRPr>
            </a:lvl6pPr>
            <a:lvl7pPr marL="2743200" algn="l" defTabSz="913765" rtl="0" eaLnBrk="1" latinLnBrk="0" hangingPunct="1">
              <a:defRPr sz="1800" kern="1200">
                <a:solidFill>
                  <a:srgbClr val="000000"/>
                </a:solidFill>
              </a:defRPr>
            </a:lvl7pPr>
            <a:lvl8pPr marL="3200400" algn="l" defTabSz="913765" rtl="0" eaLnBrk="1" latinLnBrk="0" hangingPunct="1">
              <a:defRPr sz="1800" kern="1200">
                <a:solidFill>
                  <a:srgbClr val="000000"/>
                </a:solidFill>
              </a:defRPr>
            </a:lvl8pPr>
            <a:lvl9pPr marL="3657600" algn="l" defTabSz="913765" rtl="0" eaLnBrk="1" latinLnBrk="0" hangingPunct="1">
              <a:defRPr sz="1800" kern="1200">
                <a:solidFill>
                  <a:srgbClr val="000000"/>
                </a:solidFill>
              </a:defRPr>
            </a:lvl9pPr>
          </a:lstStyle>
          <a:p>
            <a:pPr algn="l">
              <a:lnSpc>
                <a:spcPts val="1980"/>
              </a:lnSpc>
              <a:buClrTx/>
              <a:buSzTx/>
              <a:buFontTx/>
            </a:pPr>
            <a:r>
              <a:rPr lang="en-US" altLang="zh-CN" sz="2000">
                <a:sym typeface="+mn-ea"/>
              </a:rPr>
              <a:t>      </a:t>
            </a:r>
            <a:r>
              <a:rPr lang="zh-CN" altLang="en-US" sz="2000">
                <a:sym typeface="+mn-ea"/>
              </a:rPr>
              <a:t>基于高效的成分配方，以及缓释覆膜等技术工艺，使用于路面铺设可保证路面抗凝冰功能</a:t>
            </a:r>
            <a:r>
              <a:rPr lang="en-US" altLang="zh-CN" sz="2000">
                <a:sym typeface="+mn-ea"/>
              </a:rPr>
              <a:t>5~8</a:t>
            </a:r>
            <a:r>
              <a:rPr lang="zh-CN" altLang="en-US" sz="2000" b="1">
                <a:sym typeface="+mn-ea"/>
              </a:rPr>
              <a:t>年以上</a:t>
            </a:r>
            <a:r>
              <a:rPr lang="zh-CN" altLang="en-US" sz="2000">
                <a:sym typeface="+mn-ea"/>
              </a:rPr>
              <a:t>，实现了与路面使用寿命相匹配。 </a:t>
            </a:r>
            <a:endParaRPr lang="zh-CN" altLang="en-US" sz="2000">
              <a:sym typeface="+mn-ea"/>
            </a:endParaRPr>
          </a:p>
        </p:txBody>
      </p:sp>
      <p:graphicFrame>
        <p:nvGraphicFramePr>
          <p:cNvPr id="3" name="表格 2"/>
          <p:cNvGraphicFramePr>
            <a:graphicFrameLocks noGrp="1"/>
          </p:cNvGraphicFramePr>
          <p:nvPr>
            <p:custDataLst>
              <p:tags r:id="rId2"/>
            </p:custDataLst>
          </p:nvPr>
        </p:nvGraphicFramePr>
        <p:xfrm>
          <a:off x="2163445" y="2114550"/>
          <a:ext cx="7788910" cy="4070350"/>
        </p:xfrm>
        <a:graphic>
          <a:graphicData uri="http://schemas.openxmlformats.org/drawingml/2006/table">
            <a:tbl>
              <a:tblPr/>
              <a:tblGrid>
                <a:gridCol w="1354455"/>
                <a:gridCol w="1132840"/>
                <a:gridCol w="1132840"/>
                <a:gridCol w="1132205"/>
                <a:gridCol w="1011555"/>
                <a:gridCol w="1012825"/>
                <a:gridCol w="1012190"/>
              </a:tblGrid>
              <a:tr h="274320">
                <a:tc>
                  <a:txBody>
                    <a:bodyPr/>
                    <a:p>
                      <a:pPr algn="ctr">
                        <a:lnSpc>
                          <a:spcPct val="150000"/>
                        </a:lnSpc>
                        <a:spcBef>
                          <a:spcPts val="600"/>
                        </a:spcBef>
                        <a:spcAft>
                          <a:spcPts val="0"/>
                        </a:spcAft>
                      </a:pPr>
                      <a:r>
                        <a:rPr lang="zh-CN" sz="1200" b="0" kern="100" dirty="0">
                          <a:latin typeface="Times New Roman" panose="02020603050405020304"/>
                          <a:ea typeface="宋体" panose="02010600030101010101" pitchFamily="2" charset="-122"/>
                          <a:cs typeface="Times New Roman" panose="02020603050405020304"/>
                        </a:rPr>
                        <a:t>温度</a:t>
                      </a:r>
                      <a:endParaRPr lang="zh-CN" sz="1200" b="0" kern="100" dirty="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lnSpc>
                          <a:spcPct val="150000"/>
                        </a:lnSpc>
                        <a:spcAft>
                          <a:spcPts val="0"/>
                        </a:spcAft>
                      </a:pPr>
                      <a:r>
                        <a:rPr lang="en-US" sz="1200" b="0" kern="100" dirty="0">
                          <a:latin typeface="Times New Roman" panose="02020603050405020304"/>
                          <a:ea typeface="宋体" panose="02010600030101010101" pitchFamily="2" charset="-122"/>
                          <a:cs typeface="Times New Roman" panose="02020603050405020304"/>
                        </a:rPr>
                        <a:t>-10</a:t>
                      </a:r>
                      <a:r>
                        <a:rPr lang="zh-CN" sz="1200" b="0" kern="100" dirty="0">
                          <a:latin typeface="Times New Roman" panose="02020603050405020304"/>
                          <a:ea typeface="宋体" panose="02010600030101010101" pitchFamily="2" charset="-122"/>
                          <a:cs typeface="宋体" panose="02010600030101010101" pitchFamily="2" charset="-122"/>
                        </a:rPr>
                        <a:t>℃</a:t>
                      </a:r>
                      <a:endParaRPr lang="zh-CN" sz="1200" b="0" kern="100" dirty="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lnSpc>
                          <a:spcPct val="150000"/>
                        </a:lnSpc>
                        <a:spcAft>
                          <a:spcPts val="0"/>
                        </a:spcAft>
                      </a:pPr>
                      <a:r>
                        <a:rPr lang="en-US" sz="1200" b="0" kern="100">
                          <a:latin typeface="Times New Roman" panose="02020603050405020304"/>
                          <a:ea typeface="宋体" panose="02010600030101010101" pitchFamily="2" charset="-122"/>
                          <a:cs typeface="Times New Roman" panose="02020603050405020304"/>
                        </a:rPr>
                        <a:t>0</a:t>
                      </a:r>
                      <a:r>
                        <a:rPr lang="zh-CN" sz="1200" b="0" kern="100">
                          <a:latin typeface="Times New Roman" panose="02020603050405020304"/>
                          <a:ea typeface="宋体" panose="02010600030101010101" pitchFamily="2" charset="-122"/>
                          <a:cs typeface="宋体" panose="02010600030101010101" pitchFamily="2" charset="-122"/>
                        </a:rPr>
                        <a:t>℃</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lnSpc>
                          <a:spcPct val="150000"/>
                        </a:lnSpc>
                        <a:spcAft>
                          <a:spcPts val="0"/>
                        </a:spcAft>
                      </a:pPr>
                      <a:r>
                        <a:rPr lang="en-US" sz="1200" b="0" kern="100" dirty="0">
                          <a:latin typeface="Times New Roman" panose="02020603050405020304"/>
                          <a:ea typeface="宋体" panose="02010600030101010101" pitchFamily="2" charset="-122"/>
                          <a:cs typeface="Times New Roman" panose="02020603050405020304"/>
                        </a:rPr>
                        <a:t>5</a:t>
                      </a:r>
                      <a:r>
                        <a:rPr lang="zh-CN" sz="1200" b="0" kern="100" dirty="0">
                          <a:latin typeface="Times New Roman" panose="02020603050405020304"/>
                          <a:ea typeface="宋体" panose="02010600030101010101" pitchFamily="2" charset="-122"/>
                          <a:cs typeface="宋体" panose="02010600030101010101" pitchFamily="2" charset="-122"/>
                        </a:rPr>
                        <a:t>℃</a:t>
                      </a:r>
                      <a:endParaRPr lang="zh-CN" sz="1200" b="0" kern="100" dirty="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lnSpc>
                          <a:spcPct val="150000"/>
                        </a:lnSpc>
                        <a:spcAft>
                          <a:spcPts val="0"/>
                        </a:spcAft>
                      </a:pPr>
                      <a:r>
                        <a:rPr lang="en-US" sz="1200" b="0" kern="100">
                          <a:latin typeface="Times New Roman" panose="02020603050405020304"/>
                          <a:ea typeface="宋体" panose="02010600030101010101" pitchFamily="2" charset="-122"/>
                          <a:cs typeface="Times New Roman" panose="02020603050405020304"/>
                        </a:rPr>
                        <a:t>15</a:t>
                      </a:r>
                      <a:r>
                        <a:rPr lang="zh-CN" sz="1200" b="0" kern="100">
                          <a:latin typeface="Times New Roman" panose="02020603050405020304"/>
                          <a:ea typeface="宋体" panose="02010600030101010101" pitchFamily="2" charset="-122"/>
                          <a:cs typeface="宋体" panose="02010600030101010101" pitchFamily="2" charset="-122"/>
                        </a:rPr>
                        <a:t>℃</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lnSpc>
                          <a:spcPct val="150000"/>
                        </a:lnSpc>
                        <a:spcAft>
                          <a:spcPts val="0"/>
                        </a:spcAft>
                      </a:pPr>
                      <a:r>
                        <a:rPr lang="en-US" sz="1200" b="0" kern="100">
                          <a:latin typeface="Times New Roman" panose="02020603050405020304"/>
                          <a:ea typeface="宋体" panose="02010600030101010101" pitchFamily="2" charset="-122"/>
                          <a:cs typeface="Times New Roman" panose="02020603050405020304"/>
                        </a:rPr>
                        <a:t>25</a:t>
                      </a:r>
                      <a:r>
                        <a:rPr lang="zh-CN" sz="1200" b="0" kern="100">
                          <a:latin typeface="Times New Roman" panose="02020603050405020304"/>
                          <a:ea typeface="宋体" panose="02010600030101010101" pitchFamily="2" charset="-122"/>
                          <a:cs typeface="宋体" panose="02010600030101010101" pitchFamily="2" charset="-122"/>
                        </a:rPr>
                        <a:t>℃</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lnSpc>
                          <a:spcPct val="150000"/>
                        </a:lnSpc>
                        <a:spcAft>
                          <a:spcPts val="0"/>
                        </a:spcAft>
                      </a:pPr>
                      <a:r>
                        <a:rPr lang="en-US" sz="1200" b="0" kern="100">
                          <a:latin typeface="Times New Roman" panose="02020603050405020304"/>
                          <a:ea typeface="宋体" panose="02010600030101010101" pitchFamily="2" charset="-122"/>
                          <a:cs typeface="Times New Roman" panose="02020603050405020304"/>
                        </a:rPr>
                        <a:t>35</a:t>
                      </a:r>
                      <a:r>
                        <a:rPr lang="zh-CN" sz="1200" b="0" kern="100">
                          <a:latin typeface="Times New Roman" panose="02020603050405020304"/>
                          <a:ea typeface="宋体" panose="02010600030101010101" pitchFamily="2" charset="-122"/>
                          <a:cs typeface="宋体" panose="02010600030101010101" pitchFamily="2" charset="-122"/>
                        </a:rPr>
                        <a:t>℃</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2775">
                <a:tc>
                  <a:txBody>
                    <a:bodyPr/>
                    <a:p>
                      <a:pPr algn="ctr">
                        <a:lnSpc>
                          <a:spcPct val="120000"/>
                        </a:lnSpc>
                        <a:spcBef>
                          <a:spcPts val="600"/>
                        </a:spcBef>
                        <a:spcAft>
                          <a:spcPts val="0"/>
                        </a:spcAft>
                      </a:pPr>
                      <a:r>
                        <a:rPr lang="zh-CN" sz="1200" b="0" kern="100" dirty="0">
                          <a:latin typeface="Times New Roman" panose="02020603050405020304"/>
                          <a:ea typeface="宋体" panose="02010600030101010101" pitchFamily="2" charset="-122"/>
                          <a:cs typeface="Times New Roman" panose="02020603050405020304"/>
                        </a:rPr>
                        <a:t>自融冰改性剂流失总量</a:t>
                      </a:r>
                      <a:r>
                        <a:rPr lang="en-US" sz="1200" b="0" kern="100" dirty="0">
                          <a:latin typeface="Times New Roman" panose="02020603050405020304"/>
                          <a:ea typeface="宋体" panose="02010600030101010101" pitchFamily="2" charset="-122"/>
                          <a:cs typeface="Times New Roman" panose="02020603050405020304"/>
                        </a:rPr>
                        <a:t>mol/L</a:t>
                      </a:r>
                      <a:endParaRPr lang="zh-CN" sz="1200" b="0" kern="100" dirty="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spcAft>
                          <a:spcPts val="0"/>
                        </a:spcAft>
                      </a:pPr>
                      <a:r>
                        <a:rPr lang="en-US" sz="1200" b="0" kern="100" dirty="0">
                          <a:solidFill>
                            <a:srgbClr val="000000"/>
                          </a:solidFill>
                          <a:latin typeface="Times New Roman" panose="02020603050405020304"/>
                          <a:ea typeface="宋体" panose="02010600030101010101" pitchFamily="2" charset="-122"/>
                          <a:cs typeface="Times New Roman" panose="02020603050405020304"/>
                        </a:rPr>
                        <a:t>0.013591</a:t>
                      </a:r>
                      <a:endParaRPr lang="zh-CN" sz="1200" b="0" kern="100" dirty="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marR="69850"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0.009401</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marR="69850"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0.010315</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0.010788</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0.009761</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0.009683</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9105">
                <a:tc>
                  <a:txBody>
                    <a:bodyPr/>
                    <a:p>
                      <a:pPr algn="ctr">
                        <a:lnSpc>
                          <a:spcPct val="120000"/>
                        </a:lnSpc>
                        <a:spcBef>
                          <a:spcPts val="600"/>
                        </a:spcBef>
                        <a:spcAft>
                          <a:spcPts val="0"/>
                        </a:spcAft>
                      </a:pPr>
                      <a:r>
                        <a:rPr lang="zh-CN" sz="1200" b="0" kern="100" dirty="0">
                          <a:latin typeface="Times New Roman" panose="02020603050405020304"/>
                          <a:ea typeface="宋体" panose="02010600030101010101" pitchFamily="2" charset="-122"/>
                          <a:cs typeface="Times New Roman" panose="02020603050405020304"/>
                        </a:rPr>
                        <a:t>自融冰改性剂流失质量</a:t>
                      </a:r>
                      <a:r>
                        <a:rPr lang="en-US" sz="1200" b="0" kern="100" dirty="0">
                          <a:latin typeface="Times New Roman" panose="02020603050405020304"/>
                          <a:ea typeface="宋体" panose="02010600030101010101" pitchFamily="2" charset="-122"/>
                          <a:cs typeface="Times New Roman" panose="02020603050405020304"/>
                        </a:rPr>
                        <a:t>g/L</a:t>
                      </a:r>
                      <a:endParaRPr lang="zh-CN" sz="1200" b="0" kern="100" dirty="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spcAft>
                          <a:spcPts val="0"/>
                        </a:spcAft>
                      </a:pPr>
                      <a:r>
                        <a:rPr lang="en-US" sz="1200" b="0" kern="100" dirty="0">
                          <a:solidFill>
                            <a:srgbClr val="000000"/>
                          </a:solidFill>
                          <a:latin typeface="Times New Roman" panose="02020603050405020304"/>
                          <a:ea typeface="宋体" panose="02010600030101010101" pitchFamily="2" charset="-122"/>
                          <a:cs typeface="Times New Roman" panose="02020603050405020304"/>
                        </a:rPr>
                        <a:t>0.482481</a:t>
                      </a:r>
                      <a:endParaRPr lang="zh-CN" sz="1200" b="0" kern="100" dirty="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0.333736</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0.366183</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0.382974</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0.346516</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spcAft>
                          <a:spcPts val="0"/>
                        </a:spcAft>
                      </a:pPr>
                      <a:r>
                        <a:rPr lang="en-US" sz="1200" b="0" kern="100" dirty="0">
                          <a:solidFill>
                            <a:srgbClr val="000000"/>
                          </a:solidFill>
                          <a:latin typeface="Times New Roman" panose="02020603050405020304"/>
                          <a:ea typeface="宋体" panose="02010600030101010101" pitchFamily="2" charset="-122"/>
                          <a:cs typeface="Times New Roman" panose="02020603050405020304"/>
                        </a:rPr>
                        <a:t>0.343747</a:t>
                      </a:r>
                      <a:endParaRPr lang="zh-CN" sz="1200" b="0" kern="100" dirty="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65810">
                <a:tc>
                  <a:txBody>
                    <a:bodyPr/>
                    <a:p>
                      <a:pPr algn="ctr">
                        <a:lnSpc>
                          <a:spcPct val="120000"/>
                        </a:lnSpc>
                        <a:spcBef>
                          <a:spcPts val="600"/>
                        </a:spcBef>
                        <a:spcAft>
                          <a:spcPts val="0"/>
                        </a:spcAft>
                      </a:pPr>
                      <a:r>
                        <a:rPr lang="zh-CN" sz="1200" b="0" kern="100" dirty="0">
                          <a:latin typeface="Times New Roman" panose="02020603050405020304"/>
                          <a:ea typeface="宋体" panose="02010600030101010101" pitchFamily="2" charset="-122"/>
                          <a:cs typeface="Times New Roman" panose="02020603050405020304"/>
                        </a:rPr>
                        <a:t>冲淋</a:t>
                      </a:r>
                      <a:r>
                        <a:rPr lang="en-US" sz="1200" b="0" kern="100" dirty="0">
                          <a:latin typeface="Times New Roman" panose="02020603050405020304"/>
                          <a:ea typeface="宋体" panose="02010600030101010101" pitchFamily="2" charset="-122"/>
                          <a:cs typeface="Times New Roman" panose="02020603050405020304"/>
                        </a:rPr>
                        <a:t>72L</a:t>
                      </a:r>
                      <a:r>
                        <a:rPr lang="zh-CN" sz="1200" b="0" kern="100" dirty="0">
                          <a:latin typeface="Times New Roman" panose="02020603050405020304"/>
                          <a:ea typeface="宋体" panose="02010600030101010101" pitchFamily="2" charset="-122"/>
                          <a:cs typeface="Times New Roman" panose="02020603050405020304"/>
                        </a:rPr>
                        <a:t>水后流失的自融冰改性剂质量</a:t>
                      </a:r>
                      <a:r>
                        <a:rPr lang="en-US" sz="1200" b="0" kern="100" dirty="0">
                          <a:latin typeface="Times New Roman" panose="02020603050405020304"/>
                          <a:ea typeface="宋体" panose="02010600030101010101" pitchFamily="2" charset="-122"/>
                          <a:cs typeface="Times New Roman" panose="02020603050405020304"/>
                        </a:rPr>
                        <a:t>g</a:t>
                      </a:r>
                      <a:endParaRPr lang="zh-CN" sz="1200" b="0" kern="100" dirty="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spcAft>
                          <a:spcPts val="0"/>
                        </a:spcAft>
                      </a:pPr>
                      <a:r>
                        <a:rPr lang="en-US" sz="1200" b="0" kern="100" dirty="0">
                          <a:solidFill>
                            <a:srgbClr val="000000"/>
                          </a:solidFill>
                          <a:latin typeface="Times New Roman" panose="02020603050405020304"/>
                          <a:ea typeface="宋体" panose="02010600030101010101" pitchFamily="2" charset="-122"/>
                          <a:cs typeface="Times New Roman" panose="02020603050405020304"/>
                        </a:rPr>
                        <a:t>34.7386</a:t>
                      </a:r>
                      <a:endParaRPr lang="zh-CN" sz="1200" b="0" kern="100" dirty="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spcAft>
                          <a:spcPts val="0"/>
                        </a:spcAft>
                      </a:pPr>
                      <a:r>
                        <a:rPr lang="en-US" sz="1200" b="0" kern="100" dirty="0">
                          <a:solidFill>
                            <a:srgbClr val="000000"/>
                          </a:solidFill>
                          <a:latin typeface="Times New Roman" panose="02020603050405020304"/>
                          <a:ea typeface="宋体" panose="02010600030101010101" pitchFamily="2" charset="-122"/>
                          <a:cs typeface="Times New Roman" panose="02020603050405020304"/>
                        </a:rPr>
                        <a:t>24.02896</a:t>
                      </a:r>
                      <a:endParaRPr lang="zh-CN" sz="1200" b="0" kern="100" dirty="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26.36514</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27.57413</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24.94912</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24.74975</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9105">
                <a:tc>
                  <a:txBody>
                    <a:bodyPr/>
                    <a:p>
                      <a:pPr algn="ctr">
                        <a:lnSpc>
                          <a:spcPct val="120000"/>
                        </a:lnSpc>
                        <a:spcBef>
                          <a:spcPts val="600"/>
                        </a:spcBef>
                        <a:spcAft>
                          <a:spcPts val="0"/>
                        </a:spcAft>
                      </a:pPr>
                      <a:r>
                        <a:rPr lang="zh-CN" sz="1200" b="0" kern="100" dirty="0">
                          <a:latin typeface="Times New Roman" panose="02020603050405020304"/>
                          <a:ea typeface="宋体" panose="02010600030101010101" pitchFamily="2" charset="-122"/>
                          <a:cs typeface="Times New Roman" panose="02020603050405020304"/>
                        </a:rPr>
                        <a:t>自融冰改性剂残余量</a:t>
                      </a:r>
                      <a:r>
                        <a:rPr lang="en-US" sz="1200" b="0" kern="100" dirty="0">
                          <a:latin typeface="Times New Roman" panose="02020603050405020304"/>
                          <a:ea typeface="宋体" panose="02010600030101010101" pitchFamily="2" charset="-122"/>
                          <a:cs typeface="Times New Roman" panose="02020603050405020304"/>
                        </a:rPr>
                        <a:t>g</a:t>
                      </a:r>
                      <a:endParaRPr lang="zh-CN" sz="1200" b="0" kern="100" dirty="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516.5114</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spcAft>
                          <a:spcPts val="0"/>
                        </a:spcAft>
                      </a:pPr>
                      <a:r>
                        <a:rPr lang="en-US" sz="1200" b="0" kern="100" dirty="0">
                          <a:solidFill>
                            <a:srgbClr val="000000"/>
                          </a:solidFill>
                          <a:latin typeface="Times New Roman" panose="02020603050405020304"/>
                          <a:ea typeface="宋体" panose="02010600030101010101" pitchFamily="2" charset="-122"/>
                          <a:cs typeface="Times New Roman" panose="02020603050405020304"/>
                        </a:rPr>
                        <a:t>527.221</a:t>
                      </a:r>
                      <a:endParaRPr lang="zh-CN" sz="1200" b="0" kern="100" dirty="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spcAft>
                          <a:spcPts val="0"/>
                        </a:spcAft>
                      </a:pPr>
                      <a:r>
                        <a:rPr lang="en-US" sz="1200" b="0" kern="100" dirty="0">
                          <a:solidFill>
                            <a:srgbClr val="000000"/>
                          </a:solidFill>
                          <a:latin typeface="Times New Roman" panose="02020603050405020304"/>
                          <a:ea typeface="宋体" panose="02010600030101010101" pitchFamily="2" charset="-122"/>
                          <a:cs typeface="Times New Roman" panose="02020603050405020304"/>
                        </a:rPr>
                        <a:t>524.8849</a:t>
                      </a:r>
                      <a:endParaRPr lang="zh-CN" sz="1200" b="0" kern="100" dirty="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523.6759</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526.3009</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526.5003</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2775">
                <a:tc>
                  <a:txBody>
                    <a:bodyPr/>
                    <a:p>
                      <a:pPr algn="ctr">
                        <a:lnSpc>
                          <a:spcPct val="120000"/>
                        </a:lnSpc>
                        <a:spcBef>
                          <a:spcPts val="600"/>
                        </a:spcBef>
                        <a:spcAft>
                          <a:spcPts val="0"/>
                        </a:spcAft>
                      </a:pPr>
                      <a:r>
                        <a:rPr lang="zh-CN" sz="1200" b="0" kern="100" dirty="0">
                          <a:latin typeface="Times New Roman" panose="02020603050405020304"/>
                          <a:ea typeface="宋体" panose="02010600030101010101" pitchFamily="2" charset="-122"/>
                          <a:cs typeface="Times New Roman" panose="02020603050405020304"/>
                        </a:rPr>
                        <a:t>残余量所占试件总重百分比</a:t>
                      </a:r>
                      <a:r>
                        <a:rPr lang="en-US" sz="1200" b="0" kern="100" dirty="0">
                          <a:latin typeface="Times New Roman" panose="02020603050405020304"/>
                          <a:ea typeface="宋体" panose="02010600030101010101" pitchFamily="2" charset="-122"/>
                          <a:cs typeface="Times New Roman" panose="02020603050405020304"/>
                        </a:rPr>
                        <a:t>%</a:t>
                      </a:r>
                      <a:endParaRPr lang="zh-CN" sz="1200" b="0" kern="100" dirty="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4.92%</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5.02%</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spcAft>
                          <a:spcPts val="0"/>
                        </a:spcAft>
                      </a:pPr>
                      <a:r>
                        <a:rPr lang="en-US" sz="1200" b="0" kern="100" dirty="0">
                          <a:solidFill>
                            <a:srgbClr val="000000"/>
                          </a:solidFill>
                          <a:latin typeface="Times New Roman" panose="02020603050405020304"/>
                          <a:ea typeface="宋体" panose="02010600030101010101" pitchFamily="2" charset="-122"/>
                          <a:cs typeface="Times New Roman" panose="02020603050405020304"/>
                        </a:rPr>
                        <a:t>5.00%</a:t>
                      </a:r>
                      <a:endParaRPr lang="zh-CN" sz="1200" b="0" kern="100" dirty="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spcAft>
                          <a:spcPts val="0"/>
                        </a:spcAft>
                      </a:pPr>
                      <a:r>
                        <a:rPr lang="en-US" sz="1200" b="0" kern="100" dirty="0">
                          <a:solidFill>
                            <a:srgbClr val="000000"/>
                          </a:solidFill>
                          <a:latin typeface="Times New Roman" panose="02020603050405020304"/>
                          <a:ea typeface="宋体" panose="02010600030101010101" pitchFamily="2" charset="-122"/>
                          <a:cs typeface="Times New Roman" panose="02020603050405020304"/>
                        </a:rPr>
                        <a:t>4.99%</a:t>
                      </a:r>
                      <a:endParaRPr lang="zh-CN" sz="1200" b="0" kern="100" dirty="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5.01%</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5.01%</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2140">
                <a:tc>
                  <a:txBody>
                    <a:bodyPr/>
                    <a:p>
                      <a:pPr algn="ctr">
                        <a:lnSpc>
                          <a:spcPct val="120000"/>
                        </a:lnSpc>
                        <a:spcBef>
                          <a:spcPts val="600"/>
                        </a:spcBef>
                        <a:spcAft>
                          <a:spcPts val="0"/>
                        </a:spcAft>
                      </a:pPr>
                      <a:r>
                        <a:rPr lang="zh-CN" sz="1200" b="0" kern="100" dirty="0">
                          <a:latin typeface="Times New Roman" panose="02020603050405020304"/>
                          <a:ea typeface="宋体" panose="02010600030101010101" pitchFamily="2" charset="-122"/>
                          <a:cs typeface="Times New Roman" panose="02020603050405020304"/>
                        </a:rPr>
                        <a:t>流失量所占试件总重百分比</a:t>
                      </a:r>
                      <a:r>
                        <a:rPr lang="en-US" sz="1200" b="0" kern="100" dirty="0">
                          <a:latin typeface="Times New Roman" panose="02020603050405020304"/>
                          <a:ea typeface="宋体" panose="02010600030101010101" pitchFamily="2" charset="-122"/>
                          <a:cs typeface="Times New Roman" panose="02020603050405020304"/>
                        </a:rPr>
                        <a:t>%</a:t>
                      </a:r>
                      <a:endParaRPr lang="zh-CN" sz="1200" b="0" kern="100" dirty="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0.33%</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0.23%</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spcAft>
                          <a:spcPts val="0"/>
                        </a:spcAft>
                      </a:pPr>
                      <a:r>
                        <a:rPr lang="en-US" sz="1200" b="0" kern="100">
                          <a:solidFill>
                            <a:srgbClr val="000000"/>
                          </a:solidFill>
                          <a:latin typeface="Times New Roman" panose="02020603050405020304"/>
                          <a:ea typeface="宋体" panose="02010600030101010101" pitchFamily="2" charset="-122"/>
                          <a:cs typeface="Times New Roman" panose="02020603050405020304"/>
                        </a:rPr>
                        <a:t>0.25%</a:t>
                      </a:r>
                      <a:endParaRPr lang="zh-CN" sz="1200" b="0" kern="10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spcAft>
                          <a:spcPts val="0"/>
                        </a:spcAft>
                      </a:pPr>
                      <a:r>
                        <a:rPr lang="en-US" sz="1200" b="0" kern="100" dirty="0">
                          <a:solidFill>
                            <a:srgbClr val="000000"/>
                          </a:solidFill>
                          <a:latin typeface="Times New Roman" panose="02020603050405020304"/>
                          <a:ea typeface="宋体" panose="02010600030101010101" pitchFamily="2" charset="-122"/>
                          <a:cs typeface="Times New Roman" panose="02020603050405020304"/>
                        </a:rPr>
                        <a:t>0.26%</a:t>
                      </a:r>
                      <a:endParaRPr lang="zh-CN" sz="1200" b="0" kern="100" dirty="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spcAft>
                          <a:spcPts val="0"/>
                        </a:spcAft>
                      </a:pPr>
                      <a:r>
                        <a:rPr lang="en-US" sz="1200" b="0" kern="100" dirty="0">
                          <a:solidFill>
                            <a:srgbClr val="000000"/>
                          </a:solidFill>
                          <a:latin typeface="Times New Roman" panose="02020603050405020304"/>
                          <a:ea typeface="宋体" panose="02010600030101010101" pitchFamily="2" charset="-122"/>
                          <a:cs typeface="Times New Roman" panose="02020603050405020304"/>
                        </a:rPr>
                        <a:t>0.24%</a:t>
                      </a:r>
                      <a:endParaRPr lang="zh-CN" sz="1200" b="0" kern="100" dirty="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spcAft>
                          <a:spcPts val="0"/>
                        </a:spcAft>
                      </a:pPr>
                      <a:r>
                        <a:rPr lang="en-US" sz="1200" b="0" kern="100" dirty="0">
                          <a:solidFill>
                            <a:srgbClr val="000000"/>
                          </a:solidFill>
                          <a:latin typeface="Times New Roman" panose="02020603050405020304"/>
                          <a:ea typeface="宋体" panose="02010600030101010101" pitchFamily="2" charset="-122"/>
                          <a:cs typeface="Times New Roman" panose="02020603050405020304"/>
                        </a:rPr>
                        <a:t>0.24%</a:t>
                      </a:r>
                      <a:endParaRPr lang="zh-CN" sz="1200" b="0" kern="100" dirty="0">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4320">
                <a:tc>
                  <a:txBody>
                    <a:bodyPr/>
                    <a:p>
                      <a:pPr algn="ctr">
                        <a:lnSpc>
                          <a:spcPct val="150000"/>
                        </a:lnSpc>
                        <a:spcBef>
                          <a:spcPts val="600"/>
                        </a:spcBef>
                        <a:spcAft>
                          <a:spcPts val="0"/>
                        </a:spcAft>
                      </a:pPr>
                      <a:r>
                        <a:rPr lang="zh-CN" sz="1200" b="1" kern="100" dirty="0">
                          <a:solidFill>
                            <a:srgbClr val="3333FF"/>
                          </a:solidFill>
                          <a:latin typeface="Times New Roman" panose="02020603050405020304"/>
                          <a:ea typeface="宋体" panose="02010600030101010101" pitchFamily="2" charset="-122"/>
                          <a:cs typeface="Times New Roman" panose="02020603050405020304"/>
                        </a:rPr>
                        <a:t>持续年限</a:t>
                      </a:r>
                      <a:endParaRPr lang="zh-CN" sz="1200" b="1" kern="100" dirty="0">
                        <a:solidFill>
                          <a:srgbClr val="3333FF"/>
                        </a:solidFill>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spcAft>
                          <a:spcPts val="0"/>
                        </a:spcAft>
                      </a:pPr>
                      <a:r>
                        <a:rPr lang="en-US" sz="1200" b="1" kern="100" dirty="0">
                          <a:solidFill>
                            <a:srgbClr val="3333FF"/>
                          </a:solidFill>
                          <a:latin typeface="Times New Roman" panose="02020603050405020304"/>
                          <a:ea typeface="宋体" panose="02010600030101010101" pitchFamily="2" charset="-122"/>
                          <a:cs typeface="Times New Roman" panose="02020603050405020304"/>
                        </a:rPr>
                        <a:t>14.9</a:t>
                      </a:r>
                      <a:endParaRPr lang="zh-CN" sz="1200" b="1" kern="100" dirty="0">
                        <a:solidFill>
                          <a:srgbClr val="3333FF"/>
                        </a:solidFill>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spcAft>
                          <a:spcPts val="0"/>
                        </a:spcAft>
                      </a:pPr>
                      <a:r>
                        <a:rPr lang="en-US" sz="1200" b="1" kern="100" dirty="0">
                          <a:solidFill>
                            <a:srgbClr val="3333FF"/>
                          </a:solidFill>
                          <a:latin typeface="Times New Roman" panose="02020603050405020304"/>
                          <a:ea typeface="宋体" panose="02010600030101010101" pitchFamily="2" charset="-122"/>
                          <a:cs typeface="Times New Roman" panose="02020603050405020304"/>
                        </a:rPr>
                        <a:t>21.8</a:t>
                      </a:r>
                      <a:endParaRPr lang="zh-CN" sz="1200" b="1" kern="100" dirty="0">
                        <a:solidFill>
                          <a:srgbClr val="3333FF"/>
                        </a:solidFill>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spcAft>
                          <a:spcPts val="0"/>
                        </a:spcAft>
                      </a:pPr>
                      <a:r>
                        <a:rPr lang="en-US" sz="1200" b="1" kern="100" dirty="0">
                          <a:solidFill>
                            <a:srgbClr val="3333FF"/>
                          </a:solidFill>
                          <a:latin typeface="Times New Roman" panose="02020603050405020304"/>
                          <a:ea typeface="宋体" panose="02010600030101010101" pitchFamily="2" charset="-122"/>
                          <a:cs typeface="Times New Roman" panose="02020603050405020304"/>
                        </a:rPr>
                        <a:t>20.1</a:t>
                      </a:r>
                      <a:endParaRPr lang="zh-CN" sz="1200" b="1" kern="100" dirty="0">
                        <a:solidFill>
                          <a:srgbClr val="3333FF"/>
                        </a:solidFill>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spcAft>
                          <a:spcPts val="0"/>
                        </a:spcAft>
                      </a:pPr>
                      <a:r>
                        <a:rPr lang="en-US" sz="1200" b="1" kern="100" dirty="0">
                          <a:solidFill>
                            <a:srgbClr val="3333FF"/>
                          </a:solidFill>
                          <a:latin typeface="Times New Roman" panose="02020603050405020304"/>
                          <a:ea typeface="宋体" panose="02010600030101010101" pitchFamily="2" charset="-122"/>
                          <a:cs typeface="Times New Roman" panose="02020603050405020304"/>
                        </a:rPr>
                        <a:t>19.2</a:t>
                      </a:r>
                      <a:endParaRPr lang="zh-CN" sz="1200" b="1" kern="100" dirty="0">
                        <a:solidFill>
                          <a:srgbClr val="3333FF"/>
                        </a:solidFill>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spcAft>
                          <a:spcPts val="0"/>
                        </a:spcAft>
                      </a:pPr>
                      <a:r>
                        <a:rPr lang="en-US" sz="1200" b="1" kern="100" dirty="0">
                          <a:solidFill>
                            <a:srgbClr val="3333FF"/>
                          </a:solidFill>
                          <a:latin typeface="Times New Roman" panose="02020603050405020304"/>
                          <a:ea typeface="宋体" panose="02010600030101010101" pitchFamily="2" charset="-122"/>
                          <a:cs typeface="Times New Roman" panose="02020603050405020304"/>
                        </a:rPr>
                        <a:t>20.9</a:t>
                      </a:r>
                      <a:endParaRPr lang="zh-CN" sz="1200" b="1" kern="100" dirty="0">
                        <a:solidFill>
                          <a:srgbClr val="3333FF"/>
                        </a:solidFill>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p>
                      <a:pPr algn="ctr">
                        <a:spcAft>
                          <a:spcPts val="0"/>
                        </a:spcAft>
                      </a:pPr>
                      <a:r>
                        <a:rPr lang="en-US" sz="1200" b="1" kern="100" dirty="0">
                          <a:solidFill>
                            <a:srgbClr val="3333FF"/>
                          </a:solidFill>
                          <a:latin typeface="Times New Roman" panose="02020603050405020304"/>
                          <a:ea typeface="宋体" panose="02010600030101010101" pitchFamily="2" charset="-122"/>
                          <a:cs typeface="Times New Roman" panose="02020603050405020304"/>
                        </a:rPr>
                        <a:t>20.9</a:t>
                      </a:r>
                      <a:endParaRPr lang="zh-CN" sz="1200" b="1" kern="100" dirty="0">
                        <a:solidFill>
                          <a:srgbClr val="3333FF"/>
                        </a:solidFill>
                        <a:latin typeface="Times New Roman" panose="02020603050405020304"/>
                        <a:ea typeface="宋体" panose="02010600030101010101" pitchFamily="2" charset="-122"/>
                        <a:cs typeface="Times New Roman" panose="02020603050405020304"/>
                      </a:endParaRPr>
                    </a:p>
                  </a:txBody>
                  <a:tcPr marL="50800" marR="508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ustDataLst>
      <p:tags r:id="rId3"/>
    </p:custData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3" name="直角三角形 12"/>
          <p:cNvSpPr/>
          <p:nvPr/>
        </p:nvSpPr>
        <p:spPr>
          <a:xfrm rot="5400000">
            <a:off x="635" y="-635"/>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直角三角形 13"/>
          <p:cNvSpPr/>
          <p:nvPr/>
        </p:nvSpPr>
        <p:spPr>
          <a:xfrm>
            <a:off x="1270" y="4272915"/>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直角三角形 14"/>
          <p:cNvSpPr/>
          <p:nvPr/>
        </p:nvSpPr>
        <p:spPr>
          <a:xfrm rot="10800000">
            <a:off x="9608185" y="-1270"/>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直角三角形 15"/>
          <p:cNvSpPr/>
          <p:nvPr/>
        </p:nvSpPr>
        <p:spPr>
          <a:xfrm rot="16200000">
            <a:off x="9607550" y="4273550"/>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矩形 16"/>
          <p:cNvSpPr/>
          <p:nvPr/>
        </p:nvSpPr>
        <p:spPr>
          <a:xfrm>
            <a:off x="245745" y="222885"/>
            <a:ext cx="11700510" cy="6412230"/>
          </a:xfrm>
          <a:prstGeom prst="rect">
            <a:avLst/>
          </a:prstGeom>
          <a:solidFill>
            <a:schemeClr val="bg1"/>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8" name="文本框 17"/>
          <p:cNvSpPr txBox="1"/>
          <p:nvPr/>
        </p:nvSpPr>
        <p:spPr>
          <a:xfrm>
            <a:off x="1737995" y="2728595"/>
            <a:ext cx="8716645" cy="922020"/>
          </a:xfrm>
          <a:prstGeom prst="rect">
            <a:avLst/>
          </a:prstGeom>
          <a:noFill/>
        </p:spPr>
        <p:txBody>
          <a:bodyPr wrap="square" rtlCol="0">
            <a:spAutoFit/>
          </a:bodyPr>
          <a:p>
            <a:pPr algn="ctr"/>
            <a:r>
              <a:rPr lang="zh-CN" sz="5400" b="1">
                <a:solidFill>
                  <a:schemeClr val="tx2">
                    <a:lumMod val="75000"/>
                    <a:lumOff val="25000"/>
                  </a:schemeClr>
                </a:solidFill>
                <a:latin typeface="MiSans Normal" panose="00000500000000000000" charset="-122"/>
                <a:ea typeface="MiSans Normal" panose="00000500000000000000" charset="-122"/>
                <a:cs typeface="MiSans Normal" panose="00000500000000000000" charset="-122"/>
              </a:rPr>
              <a:t>对路面结构的</a:t>
            </a:r>
            <a:r>
              <a:rPr lang="zh-CN" sz="5400" b="1">
                <a:solidFill>
                  <a:schemeClr val="tx2">
                    <a:lumMod val="75000"/>
                    <a:lumOff val="25000"/>
                  </a:schemeClr>
                </a:solidFill>
                <a:latin typeface="MiSans Normal" panose="00000500000000000000" charset="-122"/>
                <a:ea typeface="MiSans Normal" panose="00000500000000000000" charset="-122"/>
                <a:cs typeface="MiSans Normal" panose="00000500000000000000" charset="-122"/>
              </a:rPr>
              <a:t>影响</a:t>
            </a:r>
            <a:endParaRPr lang="zh-CN" sz="5400" b="1">
              <a:solidFill>
                <a:schemeClr val="tx2">
                  <a:lumMod val="75000"/>
                  <a:lumOff val="25000"/>
                </a:schemeClr>
              </a:solidFill>
              <a:latin typeface="MiSans Normal" panose="00000500000000000000" charset="-122"/>
              <a:ea typeface="MiSans Normal" panose="00000500000000000000" charset="-122"/>
              <a:cs typeface="MiSans Normal" panose="00000500000000000000" charset="-122"/>
            </a:endParaRPr>
          </a:p>
        </p:txBody>
      </p:sp>
      <p:sp>
        <p:nvSpPr>
          <p:cNvPr id="23" name="流程图: 终止 22"/>
          <p:cNvSpPr/>
          <p:nvPr/>
        </p:nvSpPr>
        <p:spPr>
          <a:xfrm>
            <a:off x="5116830" y="5075555"/>
            <a:ext cx="1959610" cy="501015"/>
          </a:xfrm>
          <a:prstGeom prst="flowChartTerminator">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a:latin typeface="MiSans Normal" panose="00000500000000000000" charset="-122"/>
                <a:ea typeface="MiSans Normal" panose="00000500000000000000" charset="-122"/>
              </a:rPr>
              <a:t>P A R T . 0 4</a:t>
            </a:r>
            <a:endParaRPr lang="en-US" altLang="zh-CN">
              <a:latin typeface="MiSans Normal" panose="00000500000000000000" charset="-122"/>
              <a:ea typeface="MiSans Normal" panose="00000500000000000000" charset="-122"/>
            </a:endParaRPr>
          </a:p>
        </p:txBody>
      </p:sp>
      <p:sp>
        <p:nvSpPr>
          <p:cNvPr id="2" name="文本框 1"/>
          <p:cNvSpPr txBox="1"/>
          <p:nvPr/>
        </p:nvSpPr>
        <p:spPr>
          <a:xfrm>
            <a:off x="4899660" y="1356995"/>
            <a:ext cx="2393950" cy="1106805"/>
          </a:xfrm>
          <a:prstGeom prst="rect">
            <a:avLst/>
          </a:prstGeom>
          <a:noFill/>
        </p:spPr>
        <p:txBody>
          <a:bodyPr wrap="square" rtlCol="0">
            <a:spAutoFit/>
          </a:bodyPr>
          <a:p>
            <a:pPr algn="ctr"/>
            <a:r>
              <a:rPr lang="en-US" altLang="zh-CN" sz="6600">
                <a:solidFill>
                  <a:schemeClr val="tx2">
                    <a:lumMod val="75000"/>
                    <a:lumOff val="25000"/>
                  </a:schemeClr>
                </a:solidFill>
                <a:latin typeface="MiSans Normal" panose="00000500000000000000" charset="-122"/>
                <a:ea typeface="MiSans Normal" panose="00000500000000000000" charset="-122"/>
              </a:rPr>
              <a:t>04</a:t>
            </a:r>
            <a:endParaRPr lang="en-US" altLang="zh-CN" sz="6600">
              <a:solidFill>
                <a:schemeClr val="tx2">
                  <a:lumMod val="75000"/>
                  <a:lumOff val="25000"/>
                </a:schemeClr>
              </a:solidFill>
              <a:latin typeface="MiSans Normal" panose="00000500000000000000" charset="-122"/>
              <a:ea typeface="MiSans Normal" panose="00000500000000000000" charset="-122"/>
            </a:endParaRPr>
          </a:p>
        </p:txBody>
      </p:sp>
    </p:spTree>
    <p:custDataLst>
      <p:tags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3" name="直角三角形 12"/>
          <p:cNvSpPr/>
          <p:nvPr/>
        </p:nvSpPr>
        <p:spPr>
          <a:xfrm rot="5400000">
            <a:off x="635" y="-635"/>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直角三角形 13"/>
          <p:cNvSpPr/>
          <p:nvPr/>
        </p:nvSpPr>
        <p:spPr>
          <a:xfrm>
            <a:off x="1270" y="4272915"/>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直角三角形 14"/>
          <p:cNvSpPr/>
          <p:nvPr/>
        </p:nvSpPr>
        <p:spPr>
          <a:xfrm rot="10800000">
            <a:off x="9608185" y="-1270"/>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直角三角形 15"/>
          <p:cNvSpPr/>
          <p:nvPr/>
        </p:nvSpPr>
        <p:spPr>
          <a:xfrm rot="16200000">
            <a:off x="9607550" y="4273550"/>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矩形 16"/>
          <p:cNvSpPr/>
          <p:nvPr/>
        </p:nvSpPr>
        <p:spPr>
          <a:xfrm>
            <a:off x="245745" y="222885"/>
            <a:ext cx="11700510" cy="6412230"/>
          </a:xfrm>
          <a:prstGeom prst="rect">
            <a:avLst/>
          </a:prstGeom>
          <a:solidFill>
            <a:schemeClr val="bg1"/>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文本框 1"/>
          <p:cNvSpPr txBox="1"/>
          <p:nvPr/>
        </p:nvSpPr>
        <p:spPr>
          <a:xfrm>
            <a:off x="2327910" y="588645"/>
            <a:ext cx="7535545" cy="521970"/>
          </a:xfrm>
          <a:prstGeom prst="rect">
            <a:avLst/>
          </a:prstGeom>
          <a:noFill/>
        </p:spPr>
        <p:txBody>
          <a:bodyPr wrap="square" rtlCol="0">
            <a:spAutoFit/>
          </a:bodyPr>
          <a:p>
            <a:pPr algn="ctr"/>
            <a:r>
              <a:rPr lang="zh-CN" altLang="en-US" sz="2800">
                <a:solidFill>
                  <a:schemeClr val="tx2">
                    <a:lumMod val="75000"/>
                    <a:lumOff val="25000"/>
                  </a:schemeClr>
                </a:solidFill>
                <a:latin typeface="MiSans Normal" panose="00000500000000000000" charset="-122"/>
                <a:ea typeface="MiSans Normal" panose="00000500000000000000" charset="-122"/>
              </a:rPr>
              <a:t>对路面摩擦系数的</a:t>
            </a:r>
            <a:r>
              <a:rPr lang="zh-CN" altLang="en-US" sz="2800">
                <a:solidFill>
                  <a:schemeClr val="tx2">
                    <a:lumMod val="75000"/>
                    <a:lumOff val="25000"/>
                  </a:schemeClr>
                </a:solidFill>
                <a:latin typeface="MiSans Normal" panose="00000500000000000000" charset="-122"/>
                <a:ea typeface="MiSans Normal" panose="00000500000000000000" charset="-122"/>
              </a:rPr>
              <a:t>影响</a:t>
            </a:r>
            <a:endParaRPr lang="zh-CN" altLang="en-US" sz="2800">
              <a:solidFill>
                <a:schemeClr val="tx2">
                  <a:lumMod val="75000"/>
                  <a:lumOff val="25000"/>
                </a:schemeClr>
              </a:solidFill>
              <a:latin typeface="MiSans Normal" panose="00000500000000000000" charset="-122"/>
              <a:ea typeface="MiSans Normal" panose="00000500000000000000" charset="-122"/>
            </a:endParaRPr>
          </a:p>
        </p:txBody>
      </p:sp>
      <p:sp>
        <p:nvSpPr>
          <p:cNvPr id="86" name="ïşļiḓé"/>
          <p:cNvSpPr/>
          <p:nvPr>
            <p:custDataLst>
              <p:tags r:id="rId2"/>
            </p:custDataLst>
          </p:nvPr>
        </p:nvSpPr>
        <p:spPr bwMode="auto">
          <a:xfrm>
            <a:off x="1407160" y="1384300"/>
            <a:ext cx="9424035"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t" anchorCtr="0"/>
          <a:lstStyle>
            <a:defPPr>
              <a:defRPr lang="zh-CN"/>
            </a:defPPr>
            <a:lvl1pPr marL="0" algn="l" defTabSz="913765" rtl="0" eaLnBrk="1" latinLnBrk="0" hangingPunct="1">
              <a:defRPr sz="1800" kern="1200">
                <a:solidFill>
                  <a:srgbClr val="000000"/>
                </a:solidFill>
              </a:defRPr>
            </a:lvl1pPr>
            <a:lvl2pPr marL="457200" algn="l" defTabSz="913765" rtl="0" eaLnBrk="1" latinLnBrk="0" hangingPunct="1">
              <a:defRPr sz="1800" kern="1200">
                <a:solidFill>
                  <a:srgbClr val="000000"/>
                </a:solidFill>
              </a:defRPr>
            </a:lvl2pPr>
            <a:lvl3pPr marL="914400" algn="l" defTabSz="913765" rtl="0" eaLnBrk="1" latinLnBrk="0" hangingPunct="1">
              <a:defRPr sz="1800" kern="1200">
                <a:solidFill>
                  <a:srgbClr val="000000"/>
                </a:solidFill>
              </a:defRPr>
            </a:lvl3pPr>
            <a:lvl4pPr marL="1371600" algn="l" defTabSz="913765" rtl="0" eaLnBrk="1" latinLnBrk="0" hangingPunct="1">
              <a:defRPr sz="1800" kern="1200">
                <a:solidFill>
                  <a:srgbClr val="000000"/>
                </a:solidFill>
              </a:defRPr>
            </a:lvl4pPr>
            <a:lvl5pPr marL="1828800" algn="l" defTabSz="913765" rtl="0" eaLnBrk="1" latinLnBrk="0" hangingPunct="1">
              <a:defRPr sz="1800" kern="1200">
                <a:solidFill>
                  <a:srgbClr val="000000"/>
                </a:solidFill>
              </a:defRPr>
            </a:lvl5pPr>
            <a:lvl6pPr marL="2286000" algn="l" defTabSz="913765" rtl="0" eaLnBrk="1" latinLnBrk="0" hangingPunct="1">
              <a:defRPr sz="1800" kern="1200">
                <a:solidFill>
                  <a:srgbClr val="000000"/>
                </a:solidFill>
              </a:defRPr>
            </a:lvl6pPr>
            <a:lvl7pPr marL="2743200" algn="l" defTabSz="913765" rtl="0" eaLnBrk="1" latinLnBrk="0" hangingPunct="1">
              <a:defRPr sz="1800" kern="1200">
                <a:solidFill>
                  <a:srgbClr val="000000"/>
                </a:solidFill>
              </a:defRPr>
            </a:lvl7pPr>
            <a:lvl8pPr marL="3200400" algn="l" defTabSz="913765" rtl="0" eaLnBrk="1" latinLnBrk="0" hangingPunct="1">
              <a:defRPr sz="1800" kern="1200">
                <a:solidFill>
                  <a:srgbClr val="000000"/>
                </a:solidFill>
              </a:defRPr>
            </a:lvl8pPr>
            <a:lvl9pPr marL="3657600" algn="l" defTabSz="913765" rtl="0" eaLnBrk="1" latinLnBrk="0" hangingPunct="1">
              <a:defRPr sz="1800" kern="1200">
                <a:solidFill>
                  <a:srgbClr val="000000"/>
                </a:solidFill>
              </a:defRPr>
            </a:lvl9pPr>
          </a:lstStyle>
          <a:p>
            <a:pPr algn="l">
              <a:lnSpc>
                <a:spcPts val="1980"/>
              </a:lnSpc>
              <a:buClrTx/>
              <a:buSzTx/>
              <a:buFontTx/>
            </a:pPr>
            <a:r>
              <a:rPr lang="en-US" altLang="zh-CN" sz="2000">
                <a:sym typeface="+mn-ea"/>
              </a:rPr>
              <a:t>       </a:t>
            </a:r>
            <a:r>
              <a:rPr lang="zh-CN" altLang="en-US" sz="2000">
                <a:sym typeface="+mn-ea"/>
              </a:rPr>
              <a:t>使用抗凝冰技术的自融雪路面，可使冬季结冰、结霜路面，及压实积雪路面，在小雪情况下，变为冬季潮湿路面；大雪情况下，变为</a:t>
            </a:r>
            <a:r>
              <a:rPr lang="zh-CN" altLang="en-US" sz="2000">
                <a:sym typeface="+mn-ea"/>
              </a:rPr>
              <a:t>疏松积雪路面或半融雪</a:t>
            </a:r>
            <a:r>
              <a:rPr lang="en-US" altLang="zh-CN" sz="2000">
                <a:sym typeface="+mn-ea"/>
              </a:rPr>
              <a:t>/</a:t>
            </a:r>
            <a:r>
              <a:rPr lang="zh-CN" altLang="en-US" sz="2000">
                <a:sym typeface="+mn-ea"/>
              </a:rPr>
              <a:t>冰路面，大大提高了路面摩擦系数，降低了事故发生</a:t>
            </a:r>
            <a:r>
              <a:rPr lang="zh-CN" altLang="en-US" sz="2000">
                <a:sym typeface="+mn-ea"/>
              </a:rPr>
              <a:t>率。</a:t>
            </a:r>
            <a:endParaRPr lang="zh-CN" altLang="en-US" sz="2000">
              <a:sym typeface="+mn-ea"/>
            </a:endParaRPr>
          </a:p>
        </p:txBody>
      </p:sp>
      <p:graphicFrame>
        <p:nvGraphicFramePr>
          <p:cNvPr id="8" name="图表 7"/>
          <p:cNvGraphicFramePr/>
          <p:nvPr>
            <p:custDataLst>
              <p:tags r:id="rId3"/>
            </p:custDataLst>
          </p:nvPr>
        </p:nvGraphicFramePr>
        <p:xfrm>
          <a:off x="2004695" y="2409825"/>
          <a:ext cx="8077200" cy="3733800"/>
        </p:xfrm>
        <a:graphic>
          <a:graphicData uri="http://schemas.openxmlformats.org/drawingml/2006/chart">
            <c:chart xmlns:c="http://schemas.openxmlformats.org/drawingml/2006/chart" xmlns:r="http://schemas.openxmlformats.org/officeDocument/2006/relationships" r:id="rId1"/>
          </a:graphicData>
        </a:graphic>
      </p:graphicFrame>
    </p:spTree>
    <p:custDataLst>
      <p:tags r:id="rId4"/>
    </p:custDataLst>
  </p:cSld>
  <p:clrMapOvr>
    <a:masterClrMapping/>
  </p:clrMapOvr>
  <p:timing>
    <p:tnLst>
      <p:par>
        <p:cTn id="1" dur="indefinite" restart="never" nodeType="tmRoot"/>
      </p:par>
    </p:tnLst>
    <p:bldLst>
      <p:bldGraphic spid="8"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3" name="直角三角形 12"/>
          <p:cNvSpPr/>
          <p:nvPr/>
        </p:nvSpPr>
        <p:spPr>
          <a:xfrm rot="5400000">
            <a:off x="635" y="-635"/>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直角三角形 13"/>
          <p:cNvSpPr/>
          <p:nvPr/>
        </p:nvSpPr>
        <p:spPr>
          <a:xfrm>
            <a:off x="1270" y="4272915"/>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直角三角形 14"/>
          <p:cNvSpPr/>
          <p:nvPr/>
        </p:nvSpPr>
        <p:spPr>
          <a:xfrm rot="10800000">
            <a:off x="9608185" y="-1270"/>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直角三角形 15"/>
          <p:cNvSpPr/>
          <p:nvPr/>
        </p:nvSpPr>
        <p:spPr>
          <a:xfrm rot="16200000">
            <a:off x="9607550" y="4273550"/>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矩形 16"/>
          <p:cNvSpPr/>
          <p:nvPr/>
        </p:nvSpPr>
        <p:spPr>
          <a:xfrm>
            <a:off x="245745" y="222885"/>
            <a:ext cx="11700510" cy="6412230"/>
          </a:xfrm>
          <a:prstGeom prst="rect">
            <a:avLst/>
          </a:prstGeom>
          <a:solidFill>
            <a:schemeClr val="bg1"/>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文本框 1"/>
          <p:cNvSpPr txBox="1"/>
          <p:nvPr/>
        </p:nvSpPr>
        <p:spPr>
          <a:xfrm>
            <a:off x="2327910" y="588645"/>
            <a:ext cx="7535545" cy="521970"/>
          </a:xfrm>
          <a:prstGeom prst="rect">
            <a:avLst/>
          </a:prstGeom>
          <a:noFill/>
        </p:spPr>
        <p:txBody>
          <a:bodyPr wrap="square" rtlCol="0">
            <a:spAutoFit/>
          </a:bodyPr>
          <a:p>
            <a:pPr algn="ctr"/>
            <a:r>
              <a:rPr lang="zh-CN" altLang="en-US" sz="2800">
                <a:solidFill>
                  <a:schemeClr val="tx2">
                    <a:lumMod val="75000"/>
                    <a:lumOff val="25000"/>
                  </a:schemeClr>
                </a:solidFill>
                <a:latin typeface="MiSans Normal" panose="00000500000000000000" charset="-122"/>
                <a:ea typeface="MiSans Normal" panose="00000500000000000000" charset="-122"/>
              </a:rPr>
              <a:t>对路面性能和</a:t>
            </a:r>
            <a:r>
              <a:rPr lang="zh-CN" altLang="en-US" sz="2800">
                <a:solidFill>
                  <a:schemeClr val="tx2">
                    <a:lumMod val="75000"/>
                    <a:lumOff val="25000"/>
                  </a:schemeClr>
                </a:solidFill>
                <a:latin typeface="MiSans Normal" panose="00000500000000000000" charset="-122"/>
                <a:ea typeface="MiSans Normal" panose="00000500000000000000" charset="-122"/>
              </a:rPr>
              <a:t>寿命的</a:t>
            </a:r>
            <a:r>
              <a:rPr lang="zh-CN" altLang="en-US" sz="2800">
                <a:solidFill>
                  <a:schemeClr val="tx2">
                    <a:lumMod val="75000"/>
                    <a:lumOff val="25000"/>
                  </a:schemeClr>
                </a:solidFill>
                <a:latin typeface="MiSans Normal" panose="00000500000000000000" charset="-122"/>
                <a:ea typeface="MiSans Normal" panose="00000500000000000000" charset="-122"/>
              </a:rPr>
              <a:t>影响</a:t>
            </a:r>
            <a:endParaRPr lang="zh-CN" altLang="en-US" sz="2800">
              <a:solidFill>
                <a:schemeClr val="tx2">
                  <a:lumMod val="75000"/>
                  <a:lumOff val="25000"/>
                </a:schemeClr>
              </a:solidFill>
              <a:latin typeface="MiSans Normal" panose="00000500000000000000" charset="-122"/>
              <a:ea typeface="MiSans Normal" panose="00000500000000000000" charset="-122"/>
            </a:endParaRPr>
          </a:p>
        </p:txBody>
      </p:sp>
      <p:sp>
        <p:nvSpPr>
          <p:cNvPr id="86" name="ïşļiḓé"/>
          <p:cNvSpPr/>
          <p:nvPr>
            <p:custDataLst>
              <p:tags r:id="rId1"/>
            </p:custDataLst>
          </p:nvPr>
        </p:nvSpPr>
        <p:spPr bwMode="auto">
          <a:xfrm>
            <a:off x="1407160" y="1384300"/>
            <a:ext cx="9424035"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t" anchorCtr="0"/>
          <a:lstStyle>
            <a:defPPr>
              <a:defRPr lang="zh-CN"/>
            </a:defPPr>
            <a:lvl1pPr marL="0" algn="l" defTabSz="913765" rtl="0" eaLnBrk="1" latinLnBrk="0" hangingPunct="1">
              <a:defRPr sz="1800" kern="1200">
                <a:solidFill>
                  <a:srgbClr val="000000"/>
                </a:solidFill>
              </a:defRPr>
            </a:lvl1pPr>
            <a:lvl2pPr marL="457200" algn="l" defTabSz="913765" rtl="0" eaLnBrk="1" latinLnBrk="0" hangingPunct="1">
              <a:defRPr sz="1800" kern="1200">
                <a:solidFill>
                  <a:srgbClr val="000000"/>
                </a:solidFill>
              </a:defRPr>
            </a:lvl2pPr>
            <a:lvl3pPr marL="914400" algn="l" defTabSz="913765" rtl="0" eaLnBrk="1" latinLnBrk="0" hangingPunct="1">
              <a:defRPr sz="1800" kern="1200">
                <a:solidFill>
                  <a:srgbClr val="000000"/>
                </a:solidFill>
              </a:defRPr>
            </a:lvl3pPr>
            <a:lvl4pPr marL="1371600" algn="l" defTabSz="913765" rtl="0" eaLnBrk="1" latinLnBrk="0" hangingPunct="1">
              <a:defRPr sz="1800" kern="1200">
                <a:solidFill>
                  <a:srgbClr val="000000"/>
                </a:solidFill>
              </a:defRPr>
            </a:lvl4pPr>
            <a:lvl5pPr marL="1828800" algn="l" defTabSz="913765" rtl="0" eaLnBrk="1" latinLnBrk="0" hangingPunct="1">
              <a:defRPr sz="1800" kern="1200">
                <a:solidFill>
                  <a:srgbClr val="000000"/>
                </a:solidFill>
              </a:defRPr>
            </a:lvl5pPr>
            <a:lvl6pPr marL="2286000" algn="l" defTabSz="913765" rtl="0" eaLnBrk="1" latinLnBrk="0" hangingPunct="1">
              <a:defRPr sz="1800" kern="1200">
                <a:solidFill>
                  <a:srgbClr val="000000"/>
                </a:solidFill>
              </a:defRPr>
            </a:lvl6pPr>
            <a:lvl7pPr marL="2743200" algn="l" defTabSz="913765" rtl="0" eaLnBrk="1" latinLnBrk="0" hangingPunct="1">
              <a:defRPr sz="1800" kern="1200">
                <a:solidFill>
                  <a:srgbClr val="000000"/>
                </a:solidFill>
              </a:defRPr>
            </a:lvl7pPr>
            <a:lvl8pPr marL="3200400" algn="l" defTabSz="913765" rtl="0" eaLnBrk="1" latinLnBrk="0" hangingPunct="1">
              <a:defRPr sz="1800" kern="1200">
                <a:solidFill>
                  <a:srgbClr val="000000"/>
                </a:solidFill>
              </a:defRPr>
            </a:lvl8pPr>
            <a:lvl9pPr marL="3657600" algn="l" defTabSz="913765" rtl="0" eaLnBrk="1" latinLnBrk="0" hangingPunct="1">
              <a:defRPr sz="1800" kern="1200">
                <a:solidFill>
                  <a:srgbClr val="000000"/>
                </a:solidFill>
              </a:defRPr>
            </a:lvl9pPr>
          </a:lstStyle>
          <a:p>
            <a:pPr algn="l">
              <a:lnSpc>
                <a:spcPts val="1980"/>
              </a:lnSpc>
              <a:buClrTx/>
              <a:buSzTx/>
              <a:buFontTx/>
            </a:pPr>
            <a:r>
              <a:rPr lang="en-US" altLang="zh-CN" sz="2000">
                <a:sym typeface="+mn-ea"/>
              </a:rPr>
              <a:t>       </a:t>
            </a:r>
            <a:r>
              <a:rPr lang="zh-CN" altLang="en-US" sz="2000">
                <a:sym typeface="+mn-ea"/>
              </a:rPr>
              <a:t>经实验验证和长期应用的观测，使用抗凝冰技术的路面，对路面性能、强度及耐久度均</a:t>
            </a:r>
            <a:r>
              <a:rPr lang="zh-CN" altLang="en-US" sz="2000" b="1">
                <a:sym typeface="+mn-ea"/>
              </a:rPr>
              <a:t>不会带来负面影响</a:t>
            </a:r>
            <a:r>
              <a:rPr lang="zh-CN" altLang="en-US" sz="2000">
                <a:sym typeface="+mn-ea"/>
              </a:rPr>
              <a:t>，即不会对路面使用寿命造成</a:t>
            </a:r>
            <a:r>
              <a:rPr lang="zh-CN" altLang="en-US" sz="2000">
                <a:sym typeface="+mn-ea"/>
              </a:rPr>
              <a:t>影响。</a:t>
            </a:r>
            <a:endParaRPr lang="zh-CN" altLang="en-US" sz="2000">
              <a:sym typeface="+mn-ea"/>
            </a:endParaRPr>
          </a:p>
        </p:txBody>
      </p:sp>
      <p:graphicFrame>
        <p:nvGraphicFramePr>
          <p:cNvPr id="10" name="表格 9"/>
          <p:cNvGraphicFramePr>
            <a:graphicFrameLocks noGrp="1"/>
          </p:cNvGraphicFramePr>
          <p:nvPr>
            <p:custDataLst>
              <p:tags r:id="rId2"/>
            </p:custDataLst>
          </p:nvPr>
        </p:nvGraphicFramePr>
        <p:xfrm>
          <a:off x="2362200" y="2461260"/>
          <a:ext cx="7391400" cy="3013710"/>
        </p:xfrm>
        <a:graphic>
          <a:graphicData uri="http://schemas.openxmlformats.org/drawingml/2006/table">
            <a:tbl>
              <a:tblPr>
                <a:tableStyleId>{3C2FFA5D-87B4-456A-9821-1D502468CF0F}</a:tableStyleId>
              </a:tblPr>
              <a:tblGrid>
                <a:gridCol w="2876550"/>
                <a:gridCol w="1102995"/>
                <a:gridCol w="1318895"/>
                <a:gridCol w="2092960"/>
              </a:tblGrid>
              <a:tr h="430530">
                <a:tc>
                  <a:txBody>
                    <a:bodyPr/>
                    <a:p>
                      <a:pPr algn="ctr">
                        <a:lnSpc>
                          <a:spcPct val="150000"/>
                        </a:lnSpc>
                        <a:spcAft>
                          <a:spcPts val="0"/>
                        </a:spcAft>
                      </a:pPr>
                      <a:r>
                        <a:rPr lang="zh-CN" sz="1600" b="1" kern="100" dirty="0"/>
                        <a:t>试验项目</a:t>
                      </a:r>
                      <a:endParaRPr lang="zh-CN" sz="1600" b="1" kern="100" dirty="0">
                        <a:latin typeface="Calibri" panose="020F0502020204030204"/>
                        <a:ea typeface="宋体" panose="02010600030101010101" pitchFamily="2" charset="-122"/>
                        <a:cs typeface="Times New Roman" panose="02020603050405020304"/>
                      </a:endParaRPr>
                    </a:p>
                  </a:txBody>
                  <a:tcPr marL="68580" marR="68580" marT="0" marB="0"/>
                </a:tc>
                <a:tc>
                  <a:txBody>
                    <a:bodyPr/>
                    <a:p>
                      <a:pPr algn="ctr">
                        <a:lnSpc>
                          <a:spcPct val="150000"/>
                        </a:lnSpc>
                        <a:spcAft>
                          <a:spcPts val="0"/>
                        </a:spcAft>
                      </a:pPr>
                      <a:r>
                        <a:rPr lang="zh-CN" sz="1600" b="1" kern="100"/>
                        <a:t>单位</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c>
                  <a:txBody>
                    <a:bodyPr/>
                    <a:p>
                      <a:pPr algn="ctr">
                        <a:lnSpc>
                          <a:spcPct val="150000"/>
                        </a:lnSpc>
                        <a:spcAft>
                          <a:spcPts val="0"/>
                        </a:spcAft>
                      </a:pPr>
                      <a:r>
                        <a:rPr lang="zh-CN" sz="1600" b="1" kern="100" dirty="0"/>
                        <a:t>实测值</a:t>
                      </a:r>
                      <a:endParaRPr lang="zh-CN" sz="1600" b="1" kern="100" dirty="0">
                        <a:latin typeface="Calibri" panose="020F0502020204030204"/>
                        <a:ea typeface="宋体" panose="02010600030101010101" pitchFamily="2" charset="-122"/>
                        <a:cs typeface="Times New Roman" panose="02020603050405020304"/>
                      </a:endParaRPr>
                    </a:p>
                  </a:txBody>
                  <a:tcPr marL="68580" marR="68580" marT="0" marB="0"/>
                </a:tc>
                <a:tc>
                  <a:txBody>
                    <a:bodyPr/>
                    <a:p>
                      <a:pPr algn="ctr">
                        <a:lnSpc>
                          <a:spcPct val="150000"/>
                        </a:lnSpc>
                        <a:spcAft>
                          <a:spcPts val="0"/>
                        </a:spcAft>
                      </a:pPr>
                      <a:r>
                        <a:rPr lang="zh-CN" sz="1600" b="1" kern="100"/>
                        <a:t>规定值（不小于）</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r>
              <a:tr h="430530">
                <a:tc>
                  <a:txBody>
                    <a:bodyPr/>
                    <a:p>
                      <a:pPr algn="ctr">
                        <a:lnSpc>
                          <a:spcPct val="150000"/>
                        </a:lnSpc>
                        <a:spcAft>
                          <a:spcPts val="0"/>
                        </a:spcAft>
                      </a:pPr>
                      <a:r>
                        <a:rPr lang="zh-CN" sz="1600" b="1" kern="100"/>
                        <a:t>马歇尔稳定度（</a:t>
                      </a:r>
                      <a:r>
                        <a:rPr lang="en-US" sz="1600" b="1" kern="100"/>
                        <a:t>30min</a:t>
                      </a:r>
                      <a:r>
                        <a:rPr lang="zh-CN" sz="1600" b="1" kern="100"/>
                        <a:t>）</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c>
                  <a:txBody>
                    <a:bodyPr/>
                    <a:p>
                      <a:pPr algn="ctr">
                        <a:lnSpc>
                          <a:spcPct val="150000"/>
                        </a:lnSpc>
                        <a:spcAft>
                          <a:spcPts val="0"/>
                        </a:spcAft>
                      </a:pPr>
                      <a:r>
                        <a:rPr lang="en-US" sz="1600" b="1" kern="100"/>
                        <a:t>kN</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c>
                  <a:txBody>
                    <a:bodyPr/>
                    <a:p>
                      <a:pPr algn="ctr">
                        <a:lnSpc>
                          <a:spcPct val="150000"/>
                        </a:lnSpc>
                        <a:spcAft>
                          <a:spcPts val="0"/>
                        </a:spcAft>
                      </a:pPr>
                      <a:r>
                        <a:rPr lang="en-US" sz="1600" b="1" kern="100"/>
                        <a:t>13.4</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c>
                  <a:txBody>
                    <a:bodyPr/>
                    <a:p>
                      <a:pPr algn="ctr">
                        <a:lnSpc>
                          <a:spcPct val="150000"/>
                        </a:lnSpc>
                        <a:spcAft>
                          <a:spcPts val="0"/>
                        </a:spcAft>
                      </a:pPr>
                      <a:r>
                        <a:rPr lang="en-US" sz="1600" b="1" kern="100"/>
                        <a:t>8.0</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r>
              <a:tr h="430530">
                <a:tc>
                  <a:txBody>
                    <a:bodyPr/>
                    <a:p>
                      <a:pPr algn="ctr">
                        <a:lnSpc>
                          <a:spcPct val="150000"/>
                        </a:lnSpc>
                        <a:spcAft>
                          <a:spcPts val="0"/>
                        </a:spcAft>
                      </a:pPr>
                      <a:r>
                        <a:rPr lang="zh-CN" sz="1600" b="1" kern="100"/>
                        <a:t>浸水残留稳定度（</a:t>
                      </a:r>
                      <a:r>
                        <a:rPr lang="en-US" sz="1600" b="1" kern="100"/>
                        <a:t>48h</a:t>
                      </a:r>
                      <a:r>
                        <a:rPr lang="zh-CN" sz="1600" b="1" kern="100"/>
                        <a:t>）</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c>
                  <a:txBody>
                    <a:bodyPr/>
                    <a:p>
                      <a:pPr algn="ctr">
                        <a:lnSpc>
                          <a:spcPct val="150000"/>
                        </a:lnSpc>
                        <a:spcAft>
                          <a:spcPts val="0"/>
                        </a:spcAft>
                      </a:pPr>
                      <a:r>
                        <a:rPr lang="en-US" sz="1600" b="1" kern="100"/>
                        <a:t>%</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c>
                  <a:txBody>
                    <a:bodyPr/>
                    <a:p>
                      <a:pPr algn="ctr">
                        <a:lnSpc>
                          <a:spcPct val="150000"/>
                        </a:lnSpc>
                        <a:spcAft>
                          <a:spcPts val="0"/>
                        </a:spcAft>
                      </a:pPr>
                      <a:r>
                        <a:rPr lang="en-US" sz="1600" b="1" kern="100"/>
                        <a:t>88.4</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c>
                  <a:txBody>
                    <a:bodyPr/>
                    <a:p>
                      <a:pPr algn="ctr">
                        <a:lnSpc>
                          <a:spcPct val="150000"/>
                        </a:lnSpc>
                        <a:spcAft>
                          <a:spcPts val="0"/>
                        </a:spcAft>
                      </a:pPr>
                      <a:r>
                        <a:rPr lang="en-US" sz="1600" b="1" kern="100"/>
                        <a:t>85</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r>
              <a:tr h="430530">
                <a:tc>
                  <a:txBody>
                    <a:bodyPr/>
                    <a:p>
                      <a:pPr algn="ctr">
                        <a:lnSpc>
                          <a:spcPct val="150000"/>
                        </a:lnSpc>
                        <a:spcAft>
                          <a:spcPts val="0"/>
                        </a:spcAft>
                      </a:pPr>
                      <a:r>
                        <a:rPr lang="zh-CN" sz="1600" b="1" kern="100"/>
                        <a:t>动稳定度（</a:t>
                      </a:r>
                      <a:r>
                        <a:rPr lang="en-US" sz="1600" b="1" kern="100"/>
                        <a:t>0.7MPa</a:t>
                      </a:r>
                      <a:r>
                        <a:rPr lang="zh-CN" sz="1600" b="1" kern="100"/>
                        <a:t>）</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c>
                  <a:txBody>
                    <a:bodyPr/>
                    <a:p>
                      <a:pPr algn="ctr">
                        <a:lnSpc>
                          <a:spcPct val="150000"/>
                        </a:lnSpc>
                        <a:spcAft>
                          <a:spcPts val="0"/>
                        </a:spcAft>
                      </a:pPr>
                      <a:r>
                        <a:rPr lang="zh-CN" sz="1600" b="1" kern="100"/>
                        <a:t>次</a:t>
                      </a:r>
                      <a:r>
                        <a:rPr lang="en-US" sz="1600" b="1" kern="100"/>
                        <a:t>/mm</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nchor="ctr"/>
                </a:tc>
                <a:tc>
                  <a:txBody>
                    <a:bodyPr/>
                    <a:p>
                      <a:pPr algn="ctr">
                        <a:lnSpc>
                          <a:spcPct val="150000"/>
                        </a:lnSpc>
                        <a:spcAft>
                          <a:spcPts val="0"/>
                        </a:spcAft>
                      </a:pPr>
                      <a:r>
                        <a:rPr lang="en-US" sz="1600" b="1" kern="100"/>
                        <a:t>5258</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nchor="ctr"/>
                </a:tc>
                <a:tc>
                  <a:txBody>
                    <a:bodyPr/>
                    <a:p>
                      <a:pPr algn="ctr">
                        <a:lnSpc>
                          <a:spcPct val="150000"/>
                        </a:lnSpc>
                        <a:spcAft>
                          <a:spcPts val="0"/>
                        </a:spcAft>
                      </a:pPr>
                      <a:r>
                        <a:rPr lang="en-US" sz="1600" b="1" kern="100"/>
                        <a:t>2800</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r>
              <a:tr h="430530">
                <a:tc>
                  <a:txBody>
                    <a:bodyPr/>
                    <a:p>
                      <a:pPr algn="ctr">
                        <a:lnSpc>
                          <a:spcPct val="150000"/>
                        </a:lnSpc>
                        <a:spcAft>
                          <a:spcPts val="0"/>
                        </a:spcAft>
                      </a:pPr>
                      <a:r>
                        <a:rPr lang="zh-CN" sz="1600" b="1" kern="100"/>
                        <a:t>冻融劈裂</a:t>
                      </a:r>
                      <a:r>
                        <a:rPr lang="en-US" sz="1600" b="1" kern="100"/>
                        <a:t>TSR</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c>
                  <a:txBody>
                    <a:bodyPr/>
                    <a:p>
                      <a:pPr algn="ctr">
                        <a:lnSpc>
                          <a:spcPct val="150000"/>
                        </a:lnSpc>
                        <a:spcAft>
                          <a:spcPts val="0"/>
                        </a:spcAft>
                      </a:pPr>
                      <a:r>
                        <a:rPr lang="en-US" sz="1600" b="1" kern="100"/>
                        <a:t>%</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c>
                  <a:txBody>
                    <a:bodyPr/>
                    <a:p>
                      <a:pPr algn="ctr">
                        <a:lnSpc>
                          <a:spcPct val="150000"/>
                        </a:lnSpc>
                        <a:spcAft>
                          <a:spcPts val="0"/>
                        </a:spcAft>
                      </a:pPr>
                      <a:r>
                        <a:rPr lang="en-US" sz="1600" b="1" kern="100"/>
                        <a:t>85.7</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c>
                  <a:txBody>
                    <a:bodyPr/>
                    <a:p>
                      <a:pPr algn="ctr">
                        <a:lnSpc>
                          <a:spcPct val="150000"/>
                        </a:lnSpc>
                        <a:spcAft>
                          <a:spcPts val="0"/>
                        </a:spcAft>
                      </a:pPr>
                      <a:r>
                        <a:rPr lang="en-US" sz="1600" b="1" kern="100"/>
                        <a:t>80</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r>
              <a:tr h="430530">
                <a:tc>
                  <a:txBody>
                    <a:bodyPr/>
                    <a:p>
                      <a:pPr algn="ctr">
                        <a:lnSpc>
                          <a:spcPct val="150000"/>
                        </a:lnSpc>
                        <a:spcAft>
                          <a:spcPts val="0"/>
                        </a:spcAft>
                      </a:pPr>
                      <a:r>
                        <a:rPr lang="zh-CN" sz="1600" b="1" kern="100"/>
                        <a:t>低温弯曲</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nchor="ctr"/>
                </a:tc>
                <a:tc>
                  <a:txBody>
                    <a:bodyPr/>
                    <a:p>
                      <a:pPr algn="ctr">
                        <a:lnSpc>
                          <a:spcPct val="150000"/>
                        </a:lnSpc>
                        <a:spcAft>
                          <a:spcPts val="0"/>
                        </a:spcAft>
                      </a:pPr>
                      <a:r>
                        <a:rPr lang="en-US" sz="1600" b="1" kern="100"/>
                        <a:t>µ</a:t>
                      </a:r>
                      <a:r>
                        <a:rPr lang="zh-CN" sz="1600" b="1" kern="100"/>
                        <a:t>ε</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nchor="ctr"/>
                </a:tc>
                <a:tc>
                  <a:txBody>
                    <a:bodyPr/>
                    <a:p>
                      <a:pPr algn="ctr">
                        <a:lnSpc>
                          <a:spcPct val="150000"/>
                        </a:lnSpc>
                        <a:spcAft>
                          <a:spcPts val="0"/>
                        </a:spcAft>
                      </a:pPr>
                      <a:r>
                        <a:rPr lang="en-US" sz="1600" b="1" kern="100"/>
                        <a:t>3562</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c>
                  <a:txBody>
                    <a:bodyPr/>
                    <a:p>
                      <a:pPr algn="ctr">
                        <a:lnSpc>
                          <a:spcPct val="150000"/>
                        </a:lnSpc>
                        <a:spcAft>
                          <a:spcPts val="0"/>
                        </a:spcAft>
                      </a:pPr>
                      <a:r>
                        <a:rPr lang="en-US" sz="1600" b="1" kern="100"/>
                        <a:t>2500</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r>
              <a:tr h="430530">
                <a:tc>
                  <a:txBody>
                    <a:bodyPr/>
                    <a:p>
                      <a:pPr algn="ctr">
                        <a:lnSpc>
                          <a:spcPct val="150000"/>
                        </a:lnSpc>
                        <a:spcAft>
                          <a:spcPts val="0"/>
                        </a:spcAft>
                      </a:pPr>
                      <a:r>
                        <a:rPr lang="zh-CN" sz="1600" b="1" kern="100"/>
                        <a:t>抗滑性</a:t>
                      </a:r>
                      <a:r>
                        <a:rPr lang="en-US" sz="1600" b="1" kern="100"/>
                        <a:t>(</a:t>
                      </a:r>
                      <a:r>
                        <a:rPr lang="zh-CN" sz="1600" b="1" kern="100"/>
                        <a:t>高防滑型</a:t>
                      </a:r>
                      <a:r>
                        <a:rPr lang="en-US" sz="1600" b="1" kern="100"/>
                        <a:t>)</a:t>
                      </a:r>
                      <a:r>
                        <a:rPr lang="zh-CN" sz="1600" b="1" kern="100"/>
                        <a:t>，</a:t>
                      </a:r>
                      <a:r>
                        <a:rPr lang="en-US" sz="1600" b="1" kern="100"/>
                        <a:t>BPN</a:t>
                      </a:r>
                      <a:r>
                        <a:rPr lang="zh-CN" sz="1600" b="1" kern="100"/>
                        <a:t>值</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nchor="ctr"/>
                </a:tc>
                <a:tc>
                  <a:txBody>
                    <a:bodyPr/>
                    <a:p>
                      <a:pPr algn="ctr">
                        <a:lnSpc>
                          <a:spcPct val="150000"/>
                        </a:lnSpc>
                        <a:spcAft>
                          <a:spcPts val="0"/>
                        </a:spcAft>
                      </a:pPr>
                      <a:r>
                        <a:rPr lang="en-US" sz="1600" b="1" kern="100"/>
                        <a:t>--</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nchor="ctr"/>
                </a:tc>
                <a:tc>
                  <a:txBody>
                    <a:bodyPr/>
                    <a:p>
                      <a:pPr algn="ctr">
                        <a:lnSpc>
                          <a:spcPct val="150000"/>
                        </a:lnSpc>
                        <a:spcAft>
                          <a:spcPts val="0"/>
                        </a:spcAft>
                      </a:pPr>
                      <a:r>
                        <a:rPr lang="en-US" sz="1600" b="1" kern="100"/>
                        <a:t>85</a:t>
                      </a:r>
                      <a:r>
                        <a:rPr lang="zh-CN" sz="1600" b="1" kern="100"/>
                        <a:t>～</a:t>
                      </a:r>
                      <a:r>
                        <a:rPr lang="en-US" sz="1600" b="1" kern="100"/>
                        <a:t>95</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nchor="ctr"/>
                </a:tc>
                <a:tc>
                  <a:txBody>
                    <a:bodyPr/>
                    <a:p>
                      <a:pPr algn="ctr">
                        <a:lnSpc>
                          <a:spcPct val="150000"/>
                        </a:lnSpc>
                        <a:spcAft>
                          <a:spcPts val="0"/>
                        </a:spcAft>
                      </a:pPr>
                      <a:r>
                        <a:rPr lang="en-US" sz="1600" b="1" kern="100" dirty="0"/>
                        <a:t>70</a:t>
                      </a:r>
                      <a:endParaRPr lang="zh-CN" sz="1600" b="1" kern="100" dirty="0">
                        <a:latin typeface="Calibri" panose="020F0502020204030204"/>
                        <a:ea typeface="宋体" panose="02010600030101010101" pitchFamily="2" charset="-122"/>
                        <a:cs typeface="Times New Roman" panose="02020603050405020304"/>
                      </a:endParaRPr>
                    </a:p>
                  </a:txBody>
                  <a:tcPr marL="68580" marR="68580" marT="0" marB="0" anchor="ctr"/>
                </a:tc>
              </a:tr>
            </a:tbl>
          </a:graphicData>
        </a:graphic>
      </p:graphicFrame>
    </p:spTree>
    <p:custDataLst>
      <p:tags r:id="rId3"/>
    </p:custData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3" name="直角三角形 12"/>
          <p:cNvSpPr/>
          <p:nvPr/>
        </p:nvSpPr>
        <p:spPr>
          <a:xfrm rot="5400000">
            <a:off x="635" y="-635"/>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直角三角形 13"/>
          <p:cNvSpPr/>
          <p:nvPr/>
        </p:nvSpPr>
        <p:spPr>
          <a:xfrm>
            <a:off x="1270" y="4272915"/>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直角三角形 14"/>
          <p:cNvSpPr/>
          <p:nvPr/>
        </p:nvSpPr>
        <p:spPr>
          <a:xfrm rot="10800000">
            <a:off x="9608185" y="-1270"/>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直角三角形 15"/>
          <p:cNvSpPr/>
          <p:nvPr/>
        </p:nvSpPr>
        <p:spPr>
          <a:xfrm rot="16200000">
            <a:off x="9607550" y="4273550"/>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矩形 16"/>
          <p:cNvSpPr/>
          <p:nvPr/>
        </p:nvSpPr>
        <p:spPr>
          <a:xfrm>
            <a:off x="245745" y="222885"/>
            <a:ext cx="11700510" cy="6412230"/>
          </a:xfrm>
          <a:prstGeom prst="rect">
            <a:avLst/>
          </a:prstGeom>
          <a:solidFill>
            <a:schemeClr val="bg1"/>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8" name="文本框 17"/>
          <p:cNvSpPr txBox="1"/>
          <p:nvPr/>
        </p:nvSpPr>
        <p:spPr>
          <a:xfrm>
            <a:off x="1737995" y="2728595"/>
            <a:ext cx="8716645" cy="922020"/>
          </a:xfrm>
          <a:prstGeom prst="rect">
            <a:avLst/>
          </a:prstGeom>
          <a:noFill/>
        </p:spPr>
        <p:txBody>
          <a:bodyPr wrap="square" rtlCol="0">
            <a:spAutoFit/>
          </a:bodyPr>
          <a:p>
            <a:pPr algn="ctr"/>
            <a:r>
              <a:rPr lang="zh-CN" sz="5400" b="1">
                <a:solidFill>
                  <a:schemeClr val="tx2">
                    <a:lumMod val="75000"/>
                    <a:lumOff val="25000"/>
                  </a:schemeClr>
                </a:solidFill>
                <a:latin typeface="MiSans Normal" panose="00000500000000000000" charset="-122"/>
                <a:ea typeface="MiSans Normal" panose="00000500000000000000" charset="-122"/>
                <a:cs typeface="MiSans Normal" panose="00000500000000000000" charset="-122"/>
              </a:rPr>
              <a:t>对环境的</a:t>
            </a:r>
            <a:r>
              <a:rPr lang="zh-CN" sz="5400" b="1">
                <a:solidFill>
                  <a:schemeClr val="tx2">
                    <a:lumMod val="75000"/>
                    <a:lumOff val="25000"/>
                  </a:schemeClr>
                </a:solidFill>
                <a:latin typeface="MiSans Normal" panose="00000500000000000000" charset="-122"/>
                <a:ea typeface="MiSans Normal" panose="00000500000000000000" charset="-122"/>
                <a:cs typeface="MiSans Normal" panose="00000500000000000000" charset="-122"/>
              </a:rPr>
              <a:t>影响</a:t>
            </a:r>
            <a:endParaRPr lang="zh-CN" sz="5400" b="1">
              <a:solidFill>
                <a:schemeClr val="tx2">
                  <a:lumMod val="75000"/>
                  <a:lumOff val="25000"/>
                </a:schemeClr>
              </a:solidFill>
              <a:latin typeface="MiSans Normal" panose="00000500000000000000" charset="-122"/>
              <a:ea typeface="MiSans Normal" panose="00000500000000000000" charset="-122"/>
              <a:cs typeface="MiSans Normal" panose="00000500000000000000" charset="-122"/>
            </a:endParaRPr>
          </a:p>
        </p:txBody>
      </p:sp>
      <p:sp>
        <p:nvSpPr>
          <p:cNvPr id="23" name="流程图: 终止 22"/>
          <p:cNvSpPr/>
          <p:nvPr/>
        </p:nvSpPr>
        <p:spPr>
          <a:xfrm>
            <a:off x="5116830" y="5075555"/>
            <a:ext cx="1959610" cy="501015"/>
          </a:xfrm>
          <a:prstGeom prst="flowChartTerminator">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a:latin typeface="MiSans Normal" panose="00000500000000000000" charset="-122"/>
                <a:ea typeface="MiSans Normal" panose="00000500000000000000" charset="-122"/>
              </a:rPr>
              <a:t>P A R T . 0 5</a:t>
            </a:r>
            <a:endParaRPr lang="en-US" altLang="zh-CN">
              <a:latin typeface="MiSans Normal" panose="00000500000000000000" charset="-122"/>
              <a:ea typeface="MiSans Normal" panose="00000500000000000000" charset="-122"/>
            </a:endParaRPr>
          </a:p>
        </p:txBody>
      </p:sp>
      <p:sp>
        <p:nvSpPr>
          <p:cNvPr id="2" name="文本框 1"/>
          <p:cNvSpPr txBox="1"/>
          <p:nvPr/>
        </p:nvSpPr>
        <p:spPr>
          <a:xfrm>
            <a:off x="4899660" y="1356995"/>
            <a:ext cx="2393950" cy="1106805"/>
          </a:xfrm>
          <a:prstGeom prst="rect">
            <a:avLst/>
          </a:prstGeom>
          <a:noFill/>
        </p:spPr>
        <p:txBody>
          <a:bodyPr wrap="square" rtlCol="0">
            <a:spAutoFit/>
          </a:bodyPr>
          <a:p>
            <a:pPr algn="ctr"/>
            <a:r>
              <a:rPr lang="en-US" altLang="zh-CN" sz="6600">
                <a:solidFill>
                  <a:schemeClr val="tx2">
                    <a:lumMod val="75000"/>
                    <a:lumOff val="25000"/>
                  </a:schemeClr>
                </a:solidFill>
                <a:latin typeface="MiSans Normal" panose="00000500000000000000" charset="-122"/>
                <a:ea typeface="MiSans Normal" panose="00000500000000000000" charset="-122"/>
              </a:rPr>
              <a:t>05</a:t>
            </a:r>
            <a:endParaRPr lang="en-US" altLang="zh-CN" sz="6600">
              <a:solidFill>
                <a:schemeClr val="tx2">
                  <a:lumMod val="75000"/>
                  <a:lumOff val="25000"/>
                </a:schemeClr>
              </a:solidFill>
              <a:latin typeface="MiSans Normal" panose="00000500000000000000" charset="-122"/>
              <a:ea typeface="MiSans Normal" panose="00000500000000000000" charset="-122"/>
            </a:endParaRPr>
          </a:p>
        </p:txBody>
      </p:sp>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3" name="直角三角形 12"/>
          <p:cNvSpPr/>
          <p:nvPr/>
        </p:nvSpPr>
        <p:spPr>
          <a:xfrm rot="5400000">
            <a:off x="635" y="-635"/>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直角三角形 13"/>
          <p:cNvSpPr/>
          <p:nvPr/>
        </p:nvSpPr>
        <p:spPr>
          <a:xfrm>
            <a:off x="1270" y="4272915"/>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直角三角形 15"/>
          <p:cNvSpPr/>
          <p:nvPr/>
        </p:nvSpPr>
        <p:spPr>
          <a:xfrm rot="16200000">
            <a:off x="9607550" y="4273550"/>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直角三角形 14"/>
          <p:cNvSpPr/>
          <p:nvPr/>
        </p:nvSpPr>
        <p:spPr>
          <a:xfrm rot="10800000">
            <a:off x="9608185" y="-1270"/>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4" name="矩形 23"/>
          <p:cNvSpPr/>
          <p:nvPr/>
        </p:nvSpPr>
        <p:spPr>
          <a:xfrm>
            <a:off x="245745" y="222885"/>
            <a:ext cx="11700510" cy="6412230"/>
          </a:xfrm>
          <a:prstGeom prst="rect">
            <a:avLst/>
          </a:prstGeom>
          <a:solidFill>
            <a:schemeClr val="bg1"/>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a:p>
        </p:txBody>
      </p:sp>
      <p:sp>
        <p:nvSpPr>
          <p:cNvPr id="2" name="文本框 1"/>
          <p:cNvSpPr txBox="1"/>
          <p:nvPr/>
        </p:nvSpPr>
        <p:spPr>
          <a:xfrm>
            <a:off x="2327910" y="588645"/>
            <a:ext cx="7535545" cy="521970"/>
          </a:xfrm>
          <a:prstGeom prst="rect">
            <a:avLst/>
          </a:prstGeom>
          <a:noFill/>
        </p:spPr>
        <p:txBody>
          <a:bodyPr wrap="square" rtlCol="0">
            <a:spAutoFit/>
          </a:bodyPr>
          <a:p>
            <a:pPr algn="ctr"/>
            <a:r>
              <a:rPr lang="zh-CN" altLang="en-US" sz="2800">
                <a:solidFill>
                  <a:schemeClr val="tx2">
                    <a:lumMod val="75000"/>
                    <a:lumOff val="25000"/>
                  </a:schemeClr>
                </a:solidFill>
                <a:latin typeface="MiSans Normal" panose="00000500000000000000" charset="-122"/>
                <a:ea typeface="MiSans Normal" panose="00000500000000000000" charset="-122"/>
              </a:rPr>
              <a:t>对环境的</a:t>
            </a:r>
            <a:r>
              <a:rPr lang="zh-CN" altLang="en-US" sz="2800">
                <a:solidFill>
                  <a:schemeClr val="tx2">
                    <a:lumMod val="75000"/>
                    <a:lumOff val="25000"/>
                  </a:schemeClr>
                </a:solidFill>
                <a:latin typeface="MiSans Normal" panose="00000500000000000000" charset="-122"/>
                <a:ea typeface="MiSans Normal" panose="00000500000000000000" charset="-122"/>
              </a:rPr>
              <a:t>影响</a:t>
            </a:r>
            <a:endParaRPr lang="zh-CN" altLang="en-US" sz="2800">
              <a:solidFill>
                <a:schemeClr val="tx2">
                  <a:lumMod val="75000"/>
                  <a:lumOff val="25000"/>
                </a:schemeClr>
              </a:solidFill>
              <a:latin typeface="MiSans Normal" panose="00000500000000000000" charset="-122"/>
              <a:ea typeface="MiSans Normal" panose="00000500000000000000" charset="-122"/>
            </a:endParaRPr>
          </a:p>
        </p:txBody>
      </p:sp>
      <p:sp>
        <p:nvSpPr>
          <p:cNvPr id="3" name="椭圆 2"/>
          <p:cNvSpPr/>
          <p:nvPr/>
        </p:nvSpPr>
        <p:spPr>
          <a:xfrm>
            <a:off x="1503045" y="3449955"/>
            <a:ext cx="835025" cy="845820"/>
          </a:xfrm>
          <a:prstGeom prst="ellips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流程图: 离页连接符 5"/>
          <p:cNvSpPr/>
          <p:nvPr/>
        </p:nvSpPr>
        <p:spPr>
          <a:xfrm rot="16200000">
            <a:off x="4085590" y="2942590"/>
            <a:ext cx="523875" cy="1859280"/>
          </a:xfrm>
          <a:prstGeom prst="flowChartOffpageConnector">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 name="文本框 6"/>
          <p:cNvSpPr txBox="1"/>
          <p:nvPr/>
        </p:nvSpPr>
        <p:spPr>
          <a:xfrm>
            <a:off x="3664585" y="3689985"/>
            <a:ext cx="1280160" cy="337185"/>
          </a:xfrm>
          <a:prstGeom prst="rect">
            <a:avLst/>
          </a:prstGeom>
          <a:noFill/>
        </p:spPr>
        <p:txBody>
          <a:bodyPr wrap="square" rtlCol="0">
            <a:spAutoFit/>
          </a:bodyPr>
          <a:p>
            <a:pPr>
              <a:defRPr/>
            </a:pPr>
            <a:r>
              <a:rPr lang="zh-CN" altLang="en-US" sz="1600" kern="0" spc="300">
                <a:solidFill>
                  <a:schemeClr val="bg1"/>
                </a:solidFill>
                <a:latin typeface="微软雅黑" panose="020B0503020204020204" charset="-122"/>
                <a:ea typeface="微软雅黑" panose="020B0503020204020204" charset="-122"/>
                <a:sym typeface="+mn-ea"/>
              </a:rPr>
              <a:t>抗腐蚀</a:t>
            </a:r>
            <a:endParaRPr lang="zh-CN" altLang="en-US" sz="2000">
              <a:solidFill>
                <a:schemeClr val="bg1"/>
              </a:solidFill>
              <a:latin typeface="MiSans Normal" panose="00000500000000000000" charset="-122"/>
              <a:ea typeface="MiSans Normal" panose="00000500000000000000" charset="-122"/>
            </a:endParaRPr>
          </a:p>
        </p:txBody>
      </p:sp>
      <p:sp>
        <p:nvSpPr>
          <p:cNvPr id="8" name="流程图: 离页连接符 7"/>
          <p:cNvSpPr/>
          <p:nvPr/>
        </p:nvSpPr>
        <p:spPr>
          <a:xfrm rot="16200000">
            <a:off x="4085590" y="4195445"/>
            <a:ext cx="523875" cy="1859280"/>
          </a:xfrm>
          <a:prstGeom prst="flowChartOffpageConnector">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 name="流程图: 离页连接符 8"/>
          <p:cNvSpPr/>
          <p:nvPr/>
        </p:nvSpPr>
        <p:spPr>
          <a:xfrm rot="16200000">
            <a:off x="4075430" y="1678305"/>
            <a:ext cx="546100" cy="1859280"/>
          </a:xfrm>
          <a:prstGeom prst="flowChartOffpageConnector">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p:nvSpPr>
        <p:spPr>
          <a:xfrm>
            <a:off x="3583940" y="2415540"/>
            <a:ext cx="1280160" cy="386080"/>
          </a:xfrm>
          <a:prstGeom prst="rect">
            <a:avLst/>
          </a:prstGeom>
          <a:noFill/>
        </p:spPr>
        <p:txBody>
          <a:bodyPr wrap="square" rtlCol="0">
            <a:spAutoFit/>
          </a:bodyPr>
          <a:p>
            <a:pPr algn="ctr">
              <a:lnSpc>
                <a:spcPct val="120000"/>
              </a:lnSpc>
            </a:pPr>
            <a:r>
              <a:rPr lang="zh-CN" altLang="en-US" sz="1600" kern="0" spc="300">
                <a:solidFill>
                  <a:schemeClr val="bg1"/>
                </a:solidFill>
                <a:latin typeface="微软雅黑" panose="020B0503020204020204" charset="-122"/>
                <a:ea typeface="微软雅黑" panose="020B0503020204020204" charset="-122"/>
                <a:sym typeface="+mn-ea"/>
              </a:rPr>
              <a:t>缓释环保</a:t>
            </a:r>
            <a:r>
              <a:rPr lang="en-US" altLang="zh-CN" sz="1600" kern="0" spc="300">
                <a:solidFill>
                  <a:schemeClr val="bg1"/>
                </a:solidFill>
                <a:latin typeface="微软雅黑" panose="020B0503020204020204" charset="-122"/>
                <a:ea typeface="微软雅黑" panose="020B0503020204020204" charset="-122"/>
                <a:sym typeface="+mn-ea"/>
              </a:rPr>
              <a:t> </a:t>
            </a:r>
            <a:endParaRPr lang="zh-CN" altLang="en-US" sz="1600" kern="0" spc="300">
              <a:solidFill>
                <a:schemeClr val="bg1"/>
              </a:solidFill>
              <a:latin typeface="微软雅黑" panose="020B0503020204020204" charset="-122"/>
              <a:ea typeface="微软雅黑" panose="020B0503020204020204" charset="-122"/>
              <a:sym typeface="+mn-ea"/>
            </a:endParaRPr>
          </a:p>
        </p:txBody>
      </p:sp>
      <p:sp>
        <p:nvSpPr>
          <p:cNvPr id="11" name="文本框 10"/>
          <p:cNvSpPr txBox="1"/>
          <p:nvPr/>
        </p:nvSpPr>
        <p:spPr>
          <a:xfrm>
            <a:off x="3692525" y="4949190"/>
            <a:ext cx="1280160" cy="337185"/>
          </a:xfrm>
          <a:prstGeom prst="rect">
            <a:avLst/>
          </a:prstGeom>
          <a:noFill/>
        </p:spPr>
        <p:txBody>
          <a:bodyPr wrap="square" rtlCol="0">
            <a:spAutoFit/>
          </a:bodyPr>
          <a:p>
            <a:pPr algn="l">
              <a:buClrTx/>
              <a:buSzTx/>
              <a:buFontTx/>
              <a:defRPr/>
            </a:pPr>
            <a:r>
              <a:rPr lang="zh-CN" altLang="en-US" sz="1600" kern="0" spc="300">
                <a:solidFill>
                  <a:schemeClr val="bg1"/>
                </a:solidFill>
                <a:latin typeface="微软雅黑" panose="020B0503020204020204" charset="-122"/>
                <a:ea typeface="微软雅黑" panose="020B0503020204020204" charset="-122"/>
              </a:rPr>
              <a:t>改善土质</a:t>
            </a:r>
            <a:endParaRPr lang="zh-CN" altLang="en-US" sz="1600" kern="0" spc="300">
              <a:solidFill>
                <a:schemeClr val="bg1"/>
              </a:solidFill>
              <a:latin typeface="微软雅黑" panose="020B0503020204020204" charset="-122"/>
              <a:ea typeface="微软雅黑" panose="020B0503020204020204" charset="-122"/>
            </a:endParaRPr>
          </a:p>
        </p:txBody>
      </p:sp>
      <p:cxnSp>
        <p:nvCxnSpPr>
          <p:cNvPr id="12" name="直接连接符 11"/>
          <p:cNvCxnSpPr>
            <a:stCxn id="9" idx="0"/>
            <a:endCxn id="3" idx="7"/>
          </p:cNvCxnSpPr>
          <p:nvPr/>
        </p:nvCxnSpPr>
        <p:spPr>
          <a:xfrm flipH="1">
            <a:off x="2215515" y="2607945"/>
            <a:ext cx="1203325" cy="965835"/>
          </a:xfrm>
          <a:prstGeom prst="line">
            <a:avLst/>
          </a:prstGeom>
          <a:ln>
            <a:solidFill>
              <a:schemeClr val="tx2">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a:stCxn id="3" idx="6"/>
            <a:endCxn id="6" idx="0"/>
          </p:cNvCxnSpPr>
          <p:nvPr/>
        </p:nvCxnSpPr>
        <p:spPr>
          <a:xfrm flipV="1">
            <a:off x="2338070" y="3872230"/>
            <a:ext cx="1080135" cy="635"/>
          </a:xfrm>
          <a:prstGeom prst="line">
            <a:avLst/>
          </a:prstGeom>
          <a:ln>
            <a:solidFill>
              <a:schemeClr val="tx2">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a:stCxn id="3" idx="5"/>
            <a:endCxn id="8" idx="0"/>
          </p:cNvCxnSpPr>
          <p:nvPr/>
        </p:nvCxnSpPr>
        <p:spPr>
          <a:xfrm>
            <a:off x="2215515" y="4171950"/>
            <a:ext cx="1202690" cy="953135"/>
          </a:xfrm>
          <a:prstGeom prst="line">
            <a:avLst/>
          </a:prstGeom>
          <a:ln>
            <a:solidFill>
              <a:schemeClr val="tx2">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0" name="圆角矩形 19"/>
          <p:cNvSpPr/>
          <p:nvPr/>
        </p:nvSpPr>
        <p:spPr>
          <a:xfrm>
            <a:off x="5420995" y="2235835"/>
            <a:ext cx="5177155" cy="768985"/>
          </a:xfrm>
          <a:prstGeom prst="roundRect">
            <a:avLst/>
          </a:prstGeom>
          <a:no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3" name="文本框 22"/>
          <p:cNvSpPr txBox="1"/>
          <p:nvPr/>
        </p:nvSpPr>
        <p:spPr>
          <a:xfrm>
            <a:off x="5560060" y="2248535"/>
            <a:ext cx="4987290" cy="607695"/>
          </a:xfrm>
          <a:prstGeom prst="rect">
            <a:avLst/>
          </a:prstGeom>
          <a:noFill/>
          <a:ln w="9525">
            <a:noFill/>
          </a:ln>
        </p:spPr>
        <p:txBody>
          <a:bodyPr wrap="square">
            <a:spAutoFit/>
          </a:bodyPr>
          <a:p>
            <a:pPr algn="l">
              <a:lnSpc>
                <a:spcPct val="120000"/>
              </a:lnSpc>
            </a:pPr>
            <a:r>
              <a:rPr lang="en-US" altLang="zh-CN" sz="1400">
                <a:sym typeface="+mn-ea"/>
              </a:rPr>
              <a:t>       </a:t>
            </a:r>
            <a:r>
              <a:rPr lang="zh-CN" altLang="en-US" sz="1400">
                <a:sym typeface="+mn-ea"/>
              </a:rPr>
              <a:t>化学成分稳定，无毒无害无气味；基于缓释技术，路面盐离子浓度</a:t>
            </a:r>
            <a:r>
              <a:rPr lang="zh-CN" altLang="en-US" sz="1400">
                <a:sym typeface="+mn-ea"/>
              </a:rPr>
              <a:t>低，对路面结构和周边植物不会造成灾难性的腐蚀。</a:t>
            </a:r>
            <a:endParaRPr lang="zh-CN" altLang="en-US" sz="1400" b="0">
              <a:solidFill>
                <a:schemeClr val="bg1"/>
              </a:solidFill>
              <a:latin typeface="MiSans Normal" panose="00000500000000000000" charset="-122"/>
              <a:ea typeface="MiSans Normal" panose="00000500000000000000" charset="-122"/>
              <a:sym typeface="+mn-ea"/>
            </a:endParaRPr>
          </a:p>
        </p:txBody>
      </p:sp>
      <p:sp>
        <p:nvSpPr>
          <p:cNvPr id="25" name="圆角矩形 24"/>
          <p:cNvSpPr/>
          <p:nvPr/>
        </p:nvSpPr>
        <p:spPr>
          <a:xfrm>
            <a:off x="5420995" y="3487420"/>
            <a:ext cx="5177155" cy="768985"/>
          </a:xfrm>
          <a:prstGeom prst="roundRect">
            <a:avLst/>
          </a:prstGeom>
          <a:no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6" name="圆角矩形 25"/>
          <p:cNvSpPr/>
          <p:nvPr/>
        </p:nvSpPr>
        <p:spPr>
          <a:xfrm>
            <a:off x="5420995" y="4739005"/>
            <a:ext cx="5177155" cy="768985"/>
          </a:xfrm>
          <a:prstGeom prst="roundRect">
            <a:avLst/>
          </a:prstGeom>
          <a:no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7" name="文本框 26"/>
          <p:cNvSpPr txBox="1"/>
          <p:nvPr/>
        </p:nvSpPr>
        <p:spPr>
          <a:xfrm>
            <a:off x="5571490" y="3610610"/>
            <a:ext cx="4876165" cy="521970"/>
          </a:xfrm>
          <a:prstGeom prst="rect">
            <a:avLst/>
          </a:prstGeom>
          <a:noFill/>
          <a:ln w="9525">
            <a:noFill/>
          </a:ln>
        </p:spPr>
        <p:txBody>
          <a:bodyPr wrap="square">
            <a:spAutoFit/>
          </a:bodyPr>
          <a:p>
            <a:pPr indent="0" algn="l"/>
            <a:r>
              <a:rPr lang="en-US" altLang="zh-CN" sz="1400" dirty="0" smtClean="0">
                <a:solidFill>
                  <a:srgbClr val="080808"/>
                </a:solidFill>
                <a:latin typeface="微软雅黑" panose="020B0503020204020204" charset="-122"/>
                <a:ea typeface="微软雅黑" panose="020B0503020204020204" charset="-122"/>
                <a:sym typeface="+mn-ea"/>
              </a:rPr>
              <a:t>      </a:t>
            </a:r>
            <a:r>
              <a:rPr lang="zh-CN" altLang="zh-CN" sz="1400" dirty="0" smtClean="0">
                <a:solidFill>
                  <a:srgbClr val="080808"/>
                </a:solidFill>
                <a:latin typeface="微软雅黑" panose="020B0503020204020204" charset="-122"/>
                <a:ea typeface="微软雅黑" panose="020B0503020204020204" charset="-122"/>
                <a:sym typeface="+mn-ea"/>
              </a:rPr>
              <a:t>产品碳钢腐蚀率低，有效保护桥梁，防止出现钢筋腐蚀，适用于对环保要求较高的道路环境</a:t>
            </a:r>
            <a:r>
              <a:rPr lang="zh-CN" altLang="en-US" sz="1400" dirty="0" smtClean="0">
                <a:solidFill>
                  <a:srgbClr val="080808"/>
                </a:solidFill>
                <a:latin typeface="微软雅黑" panose="020B0503020204020204" charset="-122"/>
                <a:ea typeface="微软雅黑" panose="020B0503020204020204" charset="-122"/>
                <a:sym typeface="+mn-ea"/>
              </a:rPr>
              <a:t>。</a:t>
            </a:r>
            <a:endParaRPr lang="zh-CN" altLang="en-US" sz="1400" b="0">
              <a:solidFill>
                <a:schemeClr val="bg1"/>
              </a:solidFill>
              <a:latin typeface="MiSans Normal" panose="00000500000000000000" charset="-122"/>
              <a:ea typeface="MiSans Normal" panose="00000500000000000000" charset="-122"/>
            </a:endParaRPr>
          </a:p>
        </p:txBody>
      </p:sp>
      <p:sp>
        <p:nvSpPr>
          <p:cNvPr id="28" name="文本框 27"/>
          <p:cNvSpPr txBox="1"/>
          <p:nvPr/>
        </p:nvSpPr>
        <p:spPr>
          <a:xfrm>
            <a:off x="5571490" y="4942840"/>
            <a:ext cx="4876165" cy="306705"/>
          </a:xfrm>
          <a:prstGeom prst="rect">
            <a:avLst/>
          </a:prstGeom>
          <a:noFill/>
          <a:ln w="9525">
            <a:noFill/>
          </a:ln>
        </p:spPr>
        <p:txBody>
          <a:bodyPr wrap="square">
            <a:spAutoFit/>
          </a:bodyPr>
          <a:p>
            <a:pPr indent="0" algn="l"/>
            <a:r>
              <a:rPr lang="en-US" altLang="zh-CN" sz="1400">
                <a:sym typeface="+mn-ea"/>
              </a:rPr>
              <a:t>      </a:t>
            </a:r>
            <a:r>
              <a:rPr lang="zh-CN" altLang="en-US" sz="1400">
                <a:sym typeface="+mn-ea"/>
              </a:rPr>
              <a:t>适量的氯化钾可以改善</a:t>
            </a:r>
            <a:r>
              <a:rPr lang="zh-CN" altLang="en-US" sz="1400">
                <a:sym typeface="+mn-ea"/>
              </a:rPr>
              <a:t>周边碱性土壤，对植物种子有益。</a:t>
            </a:r>
            <a:endParaRPr lang="zh-CN" altLang="en-US" sz="1400" b="0">
              <a:solidFill>
                <a:schemeClr val="bg1"/>
              </a:solidFill>
              <a:latin typeface="MiSans Normal" panose="00000500000000000000" charset="-122"/>
              <a:ea typeface="MiSans Normal" panose="00000500000000000000" charset="-122"/>
            </a:endParaRPr>
          </a:p>
        </p:txBody>
      </p:sp>
      <p:pic>
        <p:nvPicPr>
          <p:cNvPr id="4" name="图片 3" descr="保护环境"/>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631950" y="3580765"/>
            <a:ext cx="583565" cy="583565"/>
          </a:xfrm>
          <a:prstGeom prst="rect">
            <a:avLst/>
          </a:prstGeom>
        </p:spPr>
      </p:pic>
    </p:spTree>
    <p:custDataLst>
      <p:tags r:id="rId3"/>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4" name="直角三角形 13"/>
          <p:cNvSpPr/>
          <p:nvPr/>
        </p:nvSpPr>
        <p:spPr>
          <a:xfrm>
            <a:off x="1270" y="4272915"/>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直角三角形 12"/>
          <p:cNvSpPr/>
          <p:nvPr/>
        </p:nvSpPr>
        <p:spPr>
          <a:xfrm rot="5400000">
            <a:off x="635" y="-635"/>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直角三角形 14"/>
          <p:cNvSpPr/>
          <p:nvPr/>
        </p:nvSpPr>
        <p:spPr>
          <a:xfrm rot="10800000">
            <a:off x="9608185" y="-1270"/>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直角三角形 15"/>
          <p:cNvSpPr/>
          <p:nvPr/>
        </p:nvSpPr>
        <p:spPr>
          <a:xfrm rot="16200000">
            <a:off x="9607550" y="4273550"/>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2" name="矩形 21"/>
          <p:cNvSpPr/>
          <p:nvPr/>
        </p:nvSpPr>
        <p:spPr>
          <a:xfrm>
            <a:off x="245745" y="222885"/>
            <a:ext cx="11700510" cy="6412230"/>
          </a:xfrm>
          <a:prstGeom prst="rect">
            <a:avLst/>
          </a:prstGeom>
          <a:solidFill>
            <a:schemeClr val="bg1"/>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矩形 1"/>
          <p:cNvSpPr/>
          <p:nvPr/>
        </p:nvSpPr>
        <p:spPr>
          <a:xfrm>
            <a:off x="718185" y="656590"/>
            <a:ext cx="10754995" cy="5544820"/>
          </a:xfrm>
          <a:prstGeom prst="rect">
            <a:avLst/>
          </a:prstGeom>
          <a:no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 name="文本框 2"/>
          <p:cNvSpPr txBox="1"/>
          <p:nvPr/>
        </p:nvSpPr>
        <p:spPr>
          <a:xfrm>
            <a:off x="1892300" y="2681605"/>
            <a:ext cx="2148205" cy="922020"/>
          </a:xfrm>
          <a:prstGeom prst="rect">
            <a:avLst/>
          </a:prstGeom>
          <a:noFill/>
        </p:spPr>
        <p:txBody>
          <a:bodyPr wrap="square" rtlCol="0">
            <a:spAutoFit/>
          </a:bodyPr>
          <a:p>
            <a:pPr algn="ctr"/>
            <a:r>
              <a:rPr lang="zh-CN" altLang="en-US" sz="5400">
                <a:solidFill>
                  <a:schemeClr val="tx2">
                    <a:lumMod val="75000"/>
                    <a:lumOff val="25000"/>
                  </a:schemeClr>
                </a:solidFill>
                <a:latin typeface="MiSans Normal" panose="00000500000000000000" charset="-122"/>
                <a:ea typeface="MiSans Normal" panose="00000500000000000000" charset="-122"/>
              </a:rPr>
              <a:t>目</a:t>
            </a:r>
            <a:r>
              <a:rPr lang="en-US" altLang="zh-CN" sz="5400">
                <a:solidFill>
                  <a:schemeClr val="tx2">
                    <a:lumMod val="75000"/>
                    <a:lumOff val="25000"/>
                  </a:schemeClr>
                </a:solidFill>
                <a:latin typeface="MiSans Normal" panose="00000500000000000000" charset="-122"/>
                <a:ea typeface="MiSans Normal" panose="00000500000000000000" charset="-122"/>
              </a:rPr>
              <a:t> </a:t>
            </a:r>
            <a:r>
              <a:rPr lang="zh-CN" altLang="en-US" sz="5400">
                <a:solidFill>
                  <a:schemeClr val="tx2">
                    <a:lumMod val="75000"/>
                    <a:lumOff val="25000"/>
                  </a:schemeClr>
                </a:solidFill>
                <a:latin typeface="MiSans Normal" panose="00000500000000000000" charset="-122"/>
                <a:ea typeface="MiSans Normal" panose="00000500000000000000" charset="-122"/>
              </a:rPr>
              <a:t>录</a:t>
            </a:r>
            <a:endParaRPr lang="zh-CN" altLang="en-US" sz="5400">
              <a:solidFill>
                <a:schemeClr val="tx2">
                  <a:lumMod val="75000"/>
                  <a:lumOff val="25000"/>
                </a:schemeClr>
              </a:solidFill>
              <a:latin typeface="MiSans Normal" panose="00000500000000000000" charset="-122"/>
              <a:ea typeface="MiSans Normal" panose="00000500000000000000" charset="-122"/>
            </a:endParaRPr>
          </a:p>
        </p:txBody>
      </p:sp>
      <p:sp>
        <p:nvSpPr>
          <p:cNvPr id="4" name="文本框 3"/>
          <p:cNvSpPr txBox="1"/>
          <p:nvPr/>
        </p:nvSpPr>
        <p:spPr>
          <a:xfrm>
            <a:off x="1624330" y="3603625"/>
            <a:ext cx="2683510" cy="368300"/>
          </a:xfrm>
          <a:prstGeom prst="rect">
            <a:avLst/>
          </a:prstGeom>
          <a:noFill/>
        </p:spPr>
        <p:txBody>
          <a:bodyPr wrap="square" rtlCol="0">
            <a:spAutoFit/>
          </a:bodyPr>
          <a:p>
            <a:pPr algn="ctr"/>
            <a:r>
              <a:rPr lang="en-US" altLang="zh-CN" i="1">
                <a:solidFill>
                  <a:schemeClr val="tx2">
                    <a:lumMod val="75000"/>
                    <a:lumOff val="25000"/>
                  </a:schemeClr>
                </a:solidFill>
                <a:latin typeface="MiSans Normal" panose="00000500000000000000" charset="-122"/>
                <a:ea typeface="MiSans Normal" panose="00000500000000000000" charset="-122"/>
              </a:rPr>
              <a:t>C  O  N  T  E  N  T  S</a:t>
            </a:r>
            <a:endParaRPr lang="en-US" altLang="zh-CN" i="1">
              <a:solidFill>
                <a:schemeClr val="tx2">
                  <a:lumMod val="75000"/>
                  <a:lumOff val="25000"/>
                </a:schemeClr>
              </a:solidFill>
              <a:latin typeface="MiSans Normal" panose="00000500000000000000" charset="-122"/>
              <a:ea typeface="MiSans Normal" panose="00000500000000000000" charset="-122"/>
            </a:endParaRPr>
          </a:p>
        </p:txBody>
      </p:sp>
      <p:sp>
        <p:nvSpPr>
          <p:cNvPr id="8" name="椭圆 7"/>
          <p:cNvSpPr/>
          <p:nvPr>
            <p:custDataLst>
              <p:tags r:id="rId1"/>
            </p:custDataLst>
          </p:nvPr>
        </p:nvSpPr>
        <p:spPr>
          <a:xfrm>
            <a:off x="6786620" y="1282349"/>
            <a:ext cx="566753" cy="514816"/>
          </a:xfrm>
          <a:prstGeom prst="ellips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970">
                <a:latin typeface="MiSans Normal" panose="00000500000000000000" charset="-122"/>
                <a:ea typeface="MiSans Normal" panose="00000500000000000000" charset="-122"/>
              </a:rPr>
              <a:t>01</a:t>
            </a:r>
            <a:endParaRPr lang="en-US" altLang="zh-CN" sz="970">
              <a:latin typeface="MiSans Normal" panose="00000500000000000000" charset="-122"/>
              <a:ea typeface="MiSans Normal" panose="00000500000000000000" charset="-122"/>
            </a:endParaRPr>
          </a:p>
        </p:txBody>
      </p:sp>
      <p:sp>
        <p:nvSpPr>
          <p:cNvPr id="10" name="文本框 9"/>
          <p:cNvSpPr txBox="1"/>
          <p:nvPr>
            <p:custDataLst>
              <p:tags r:id="rId2"/>
            </p:custDataLst>
          </p:nvPr>
        </p:nvSpPr>
        <p:spPr>
          <a:xfrm>
            <a:off x="7312660" y="1369695"/>
            <a:ext cx="2668270" cy="368300"/>
          </a:xfrm>
          <a:prstGeom prst="rect">
            <a:avLst/>
          </a:prstGeom>
          <a:noFill/>
        </p:spPr>
        <p:txBody>
          <a:bodyPr wrap="square" rtlCol="0">
            <a:spAutoFit/>
          </a:bodyPr>
          <a:p>
            <a:r>
              <a:rPr lang="zh-CN" altLang="en-US">
                <a:solidFill>
                  <a:schemeClr val="tx1">
                    <a:lumMod val="95000"/>
                    <a:lumOff val="5000"/>
                  </a:schemeClr>
                </a:solidFill>
                <a:latin typeface="MiSans Normal" panose="00000500000000000000" charset="-122"/>
                <a:ea typeface="MiSans Normal" panose="00000500000000000000" charset="-122"/>
              </a:rPr>
              <a:t>应用场景及技术</a:t>
            </a:r>
            <a:r>
              <a:rPr lang="zh-CN" altLang="en-US">
                <a:solidFill>
                  <a:schemeClr val="tx1">
                    <a:lumMod val="95000"/>
                    <a:lumOff val="5000"/>
                  </a:schemeClr>
                </a:solidFill>
                <a:latin typeface="MiSans Normal" panose="00000500000000000000" charset="-122"/>
                <a:ea typeface="MiSans Normal" panose="00000500000000000000" charset="-122"/>
              </a:rPr>
              <a:t>原理</a:t>
            </a:r>
            <a:endParaRPr lang="zh-CN" altLang="en-US">
              <a:solidFill>
                <a:schemeClr val="tx1">
                  <a:lumMod val="95000"/>
                  <a:lumOff val="5000"/>
                </a:schemeClr>
              </a:solidFill>
              <a:latin typeface="MiSans Normal" panose="00000500000000000000" charset="-122"/>
              <a:ea typeface="MiSans Normal" panose="00000500000000000000" charset="-122"/>
            </a:endParaRPr>
          </a:p>
        </p:txBody>
      </p:sp>
      <p:sp>
        <p:nvSpPr>
          <p:cNvPr id="5" name="椭圆 4"/>
          <p:cNvSpPr/>
          <p:nvPr>
            <p:custDataLst>
              <p:tags r:id="rId3"/>
            </p:custDataLst>
          </p:nvPr>
        </p:nvSpPr>
        <p:spPr>
          <a:xfrm>
            <a:off x="6786880" y="2025015"/>
            <a:ext cx="566420" cy="514985"/>
          </a:xfrm>
          <a:prstGeom prst="ellips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970">
                <a:latin typeface="MiSans Normal" panose="00000500000000000000" charset="-122"/>
                <a:ea typeface="MiSans Normal" panose="00000500000000000000" charset="-122"/>
              </a:rPr>
              <a:t>02</a:t>
            </a:r>
            <a:endParaRPr lang="en-US" altLang="zh-CN" sz="970">
              <a:latin typeface="MiSans Normal" panose="00000500000000000000" charset="-122"/>
              <a:ea typeface="MiSans Normal" panose="00000500000000000000" charset="-122"/>
            </a:endParaRPr>
          </a:p>
        </p:txBody>
      </p:sp>
      <p:sp>
        <p:nvSpPr>
          <p:cNvPr id="11" name="文本框 10"/>
          <p:cNvSpPr txBox="1"/>
          <p:nvPr>
            <p:custDataLst>
              <p:tags r:id="rId4"/>
            </p:custDataLst>
          </p:nvPr>
        </p:nvSpPr>
        <p:spPr>
          <a:xfrm>
            <a:off x="7312660" y="2112010"/>
            <a:ext cx="2294255" cy="368300"/>
          </a:xfrm>
          <a:prstGeom prst="rect">
            <a:avLst/>
          </a:prstGeom>
          <a:noFill/>
        </p:spPr>
        <p:txBody>
          <a:bodyPr wrap="square" rtlCol="0">
            <a:spAutoFit/>
          </a:bodyPr>
          <a:p>
            <a:r>
              <a:rPr lang="zh-CN" altLang="en-US">
                <a:solidFill>
                  <a:schemeClr val="tx1">
                    <a:lumMod val="95000"/>
                    <a:lumOff val="5000"/>
                  </a:schemeClr>
                </a:solidFill>
                <a:latin typeface="MiSans Normal" panose="00000500000000000000" charset="-122"/>
                <a:ea typeface="MiSans Normal" panose="00000500000000000000" charset="-122"/>
              </a:rPr>
              <a:t>产品配比</a:t>
            </a:r>
            <a:r>
              <a:rPr lang="zh-CN" altLang="en-US">
                <a:solidFill>
                  <a:schemeClr val="tx1">
                    <a:lumMod val="95000"/>
                    <a:lumOff val="5000"/>
                  </a:schemeClr>
                </a:solidFill>
                <a:latin typeface="MiSans Normal" panose="00000500000000000000" charset="-122"/>
                <a:ea typeface="MiSans Normal" panose="00000500000000000000" charset="-122"/>
              </a:rPr>
              <a:t>建议</a:t>
            </a:r>
            <a:endParaRPr lang="zh-CN" altLang="en-US">
              <a:solidFill>
                <a:schemeClr val="tx1">
                  <a:lumMod val="95000"/>
                  <a:lumOff val="5000"/>
                </a:schemeClr>
              </a:solidFill>
              <a:latin typeface="MiSans Normal" panose="00000500000000000000" charset="-122"/>
              <a:ea typeface="MiSans Normal" panose="00000500000000000000" charset="-122"/>
            </a:endParaRPr>
          </a:p>
        </p:txBody>
      </p:sp>
      <p:grpSp>
        <p:nvGrpSpPr>
          <p:cNvPr id="19" name="组合 18"/>
          <p:cNvGrpSpPr/>
          <p:nvPr>
            <p:custDataLst>
              <p:tags r:id="rId5"/>
            </p:custDataLst>
          </p:nvPr>
        </p:nvGrpSpPr>
        <p:grpSpPr>
          <a:xfrm>
            <a:off x="6776085" y="2767134"/>
            <a:ext cx="2770451" cy="514436"/>
            <a:chOff x="10671" y="3959"/>
            <a:chExt cx="3619" cy="672"/>
          </a:xfrm>
        </p:grpSpPr>
        <p:sp>
          <p:nvSpPr>
            <p:cNvPr id="7" name="椭圆 6"/>
            <p:cNvSpPr/>
            <p:nvPr>
              <p:custDataLst>
                <p:tags r:id="rId6"/>
              </p:custDataLst>
            </p:nvPr>
          </p:nvSpPr>
          <p:spPr>
            <a:xfrm>
              <a:off x="10671" y="3959"/>
              <a:ext cx="701" cy="672"/>
            </a:xfrm>
            <a:prstGeom prst="ellips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970">
                  <a:latin typeface="MiSans Normal" panose="00000500000000000000" charset="-122"/>
                  <a:ea typeface="MiSans Normal" panose="00000500000000000000" charset="-122"/>
                </a:rPr>
                <a:t>03</a:t>
              </a:r>
              <a:endParaRPr lang="en-US" altLang="zh-CN" sz="970">
                <a:latin typeface="MiSans Normal" panose="00000500000000000000" charset="-122"/>
                <a:ea typeface="MiSans Normal" panose="00000500000000000000" charset="-122"/>
              </a:endParaRPr>
            </a:p>
          </p:txBody>
        </p:sp>
        <p:sp>
          <p:nvSpPr>
            <p:cNvPr id="12" name="文本框 11"/>
            <p:cNvSpPr txBox="1"/>
            <p:nvPr>
              <p:custDataLst>
                <p:tags r:id="rId7"/>
              </p:custDataLst>
            </p:nvPr>
          </p:nvSpPr>
          <p:spPr>
            <a:xfrm>
              <a:off x="11372" y="4073"/>
              <a:ext cx="2918" cy="481"/>
            </a:xfrm>
            <a:prstGeom prst="rect">
              <a:avLst/>
            </a:prstGeom>
            <a:noFill/>
          </p:spPr>
          <p:txBody>
            <a:bodyPr wrap="square" rtlCol="0">
              <a:spAutoFit/>
            </a:bodyPr>
            <a:p>
              <a:r>
                <a:rPr lang="zh-CN" altLang="en-US">
                  <a:solidFill>
                    <a:schemeClr val="tx1">
                      <a:lumMod val="95000"/>
                      <a:lumOff val="5000"/>
                    </a:schemeClr>
                  </a:solidFill>
                  <a:latin typeface="MiSans Normal" panose="00000500000000000000" charset="-122"/>
                  <a:ea typeface="MiSans Normal" panose="00000500000000000000" charset="-122"/>
                  <a:sym typeface="+mn-ea"/>
                </a:rPr>
                <a:t>施工方式及有效期</a:t>
              </a:r>
              <a:endParaRPr lang="zh-CN" altLang="en-US">
                <a:solidFill>
                  <a:schemeClr val="tx1">
                    <a:lumMod val="95000"/>
                    <a:lumOff val="5000"/>
                  </a:schemeClr>
                </a:solidFill>
                <a:latin typeface="MiSans Normal" panose="00000500000000000000" charset="-122"/>
                <a:ea typeface="MiSans Normal" panose="00000500000000000000" charset="-122"/>
              </a:endParaRPr>
            </a:p>
          </p:txBody>
        </p:sp>
      </p:grpSp>
      <p:grpSp>
        <p:nvGrpSpPr>
          <p:cNvPr id="25" name="组合 24"/>
          <p:cNvGrpSpPr/>
          <p:nvPr>
            <p:custDataLst>
              <p:tags r:id="rId8"/>
            </p:custDataLst>
          </p:nvPr>
        </p:nvGrpSpPr>
        <p:grpSpPr>
          <a:xfrm>
            <a:off x="6776085" y="3509697"/>
            <a:ext cx="2641077" cy="514436"/>
            <a:chOff x="10671" y="4929"/>
            <a:chExt cx="3450" cy="672"/>
          </a:xfrm>
        </p:grpSpPr>
        <p:sp>
          <p:nvSpPr>
            <p:cNvPr id="9" name="椭圆 8"/>
            <p:cNvSpPr/>
            <p:nvPr>
              <p:custDataLst>
                <p:tags r:id="rId9"/>
              </p:custDataLst>
            </p:nvPr>
          </p:nvSpPr>
          <p:spPr>
            <a:xfrm>
              <a:off x="10671" y="4929"/>
              <a:ext cx="701" cy="672"/>
            </a:xfrm>
            <a:prstGeom prst="ellips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970">
                  <a:latin typeface="MiSans Normal" panose="00000500000000000000" charset="-122"/>
                  <a:ea typeface="MiSans Normal" panose="00000500000000000000" charset="-122"/>
                </a:rPr>
                <a:t>04</a:t>
              </a:r>
              <a:endParaRPr lang="en-US" altLang="zh-CN" sz="970">
                <a:latin typeface="MiSans Normal" panose="00000500000000000000" charset="-122"/>
                <a:ea typeface="MiSans Normal" panose="00000500000000000000" charset="-122"/>
              </a:endParaRPr>
            </a:p>
          </p:txBody>
        </p:sp>
        <p:sp>
          <p:nvSpPr>
            <p:cNvPr id="20" name="文本框 19"/>
            <p:cNvSpPr txBox="1"/>
            <p:nvPr>
              <p:custDataLst>
                <p:tags r:id="rId10"/>
              </p:custDataLst>
            </p:nvPr>
          </p:nvSpPr>
          <p:spPr>
            <a:xfrm>
              <a:off x="11372" y="5043"/>
              <a:ext cx="2749" cy="481"/>
            </a:xfrm>
            <a:prstGeom prst="rect">
              <a:avLst/>
            </a:prstGeom>
            <a:noFill/>
          </p:spPr>
          <p:txBody>
            <a:bodyPr wrap="square" rtlCol="0">
              <a:spAutoFit/>
            </a:bodyPr>
            <a:p>
              <a:r>
                <a:rPr lang="zh-CN" altLang="en-US">
                  <a:solidFill>
                    <a:schemeClr val="tx1">
                      <a:lumMod val="95000"/>
                      <a:lumOff val="5000"/>
                    </a:schemeClr>
                  </a:solidFill>
                  <a:latin typeface="MiSans Normal" panose="00000500000000000000" charset="-122"/>
                  <a:ea typeface="MiSans Normal" panose="00000500000000000000" charset="-122"/>
                  <a:sym typeface="+mn-ea"/>
                </a:rPr>
                <a:t>对路面结构的影响</a:t>
              </a:r>
              <a:endParaRPr lang="zh-CN" altLang="en-US">
                <a:solidFill>
                  <a:schemeClr val="tx1">
                    <a:lumMod val="95000"/>
                    <a:lumOff val="5000"/>
                  </a:schemeClr>
                </a:solidFill>
                <a:latin typeface="MiSans Normal" panose="00000500000000000000" charset="-122"/>
                <a:ea typeface="MiSans Normal" panose="00000500000000000000" charset="-122"/>
              </a:endParaRPr>
            </a:p>
          </p:txBody>
        </p:sp>
      </p:grpSp>
      <p:grpSp>
        <p:nvGrpSpPr>
          <p:cNvPr id="18" name="组合 17"/>
          <p:cNvGrpSpPr/>
          <p:nvPr>
            <p:custDataLst>
              <p:tags r:id="rId11"/>
            </p:custDataLst>
          </p:nvPr>
        </p:nvGrpSpPr>
        <p:grpSpPr>
          <a:xfrm>
            <a:off x="6776085" y="4252261"/>
            <a:ext cx="2437446" cy="514436"/>
            <a:chOff x="10671" y="5899"/>
            <a:chExt cx="3184" cy="672"/>
          </a:xfrm>
        </p:grpSpPr>
        <p:sp>
          <p:nvSpPr>
            <p:cNvPr id="6" name="椭圆 5"/>
            <p:cNvSpPr/>
            <p:nvPr>
              <p:custDataLst>
                <p:tags r:id="rId12"/>
              </p:custDataLst>
            </p:nvPr>
          </p:nvSpPr>
          <p:spPr>
            <a:xfrm>
              <a:off x="10671" y="5899"/>
              <a:ext cx="701" cy="672"/>
            </a:xfrm>
            <a:prstGeom prst="ellips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970">
                  <a:latin typeface="MiSans Normal" panose="00000500000000000000" charset="-122"/>
                  <a:ea typeface="MiSans Normal" panose="00000500000000000000" charset="-122"/>
                </a:rPr>
                <a:t>05</a:t>
              </a:r>
              <a:endParaRPr lang="en-US" altLang="zh-CN" sz="970">
                <a:latin typeface="MiSans Normal" panose="00000500000000000000" charset="-122"/>
                <a:ea typeface="MiSans Normal" panose="00000500000000000000" charset="-122"/>
              </a:endParaRPr>
            </a:p>
          </p:txBody>
        </p:sp>
        <p:sp>
          <p:nvSpPr>
            <p:cNvPr id="17" name="文本框 16"/>
            <p:cNvSpPr txBox="1"/>
            <p:nvPr>
              <p:custDataLst>
                <p:tags r:id="rId13"/>
              </p:custDataLst>
            </p:nvPr>
          </p:nvSpPr>
          <p:spPr>
            <a:xfrm>
              <a:off x="11372" y="6013"/>
              <a:ext cx="2483" cy="481"/>
            </a:xfrm>
            <a:prstGeom prst="rect">
              <a:avLst/>
            </a:prstGeom>
            <a:noFill/>
          </p:spPr>
          <p:txBody>
            <a:bodyPr wrap="square" rtlCol="0">
              <a:spAutoFit/>
            </a:bodyPr>
            <a:p>
              <a:r>
                <a:rPr lang="zh-CN" altLang="en-US">
                  <a:solidFill>
                    <a:schemeClr val="tx1">
                      <a:lumMod val="95000"/>
                      <a:lumOff val="5000"/>
                    </a:schemeClr>
                  </a:solidFill>
                  <a:latin typeface="MiSans Normal" panose="00000500000000000000" charset="-122"/>
                  <a:ea typeface="MiSans Normal" panose="00000500000000000000" charset="-122"/>
                  <a:sym typeface="+mn-ea"/>
                </a:rPr>
                <a:t>对环境的影响</a:t>
              </a:r>
              <a:endParaRPr lang="zh-CN" altLang="en-US">
                <a:solidFill>
                  <a:schemeClr val="tx1">
                    <a:lumMod val="95000"/>
                    <a:lumOff val="5000"/>
                  </a:schemeClr>
                </a:solidFill>
                <a:latin typeface="MiSans Normal" panose="00000500000000000000" charset="-122"/>
                <a:ea typeface="MiSans Normal" panose="00000500000000000000" charset="-122"/>
              </a:endParaRPr>
            </a:p>
          </p:txBody>
        </p:sp>
      </p:grpSp>
      <p:grpSp>
        <p:nvGrpSpPr>
          <p:cNvPr id="24" name="组合 23"/>
          <p:cNvGrpSpPr/>
          <p:nvPr>
            <p:custDataLst>
              <p:tags r:id="rId14"/>
            </p:custDataLst>
          </p:nvPr>
        </p:nvGrpSpPr>
        <p:grpSpPr>
          <a:xfrm>
            <a:off x="6776085" y="4994824"/>
            <a:ext cx="2437446" cy="514436"/>
            <a:chOff x="10671" y="6869"/>
            <a:chExt cx="3184" cy="672"/>
          </a:xfrm>
        </p:grpSpPr>
        <p:sp>
          <p:nvSpPr>
            <p:cNvPr id="21" name="椭圆 20"/>
            <p:cNvSpPr/>
            <p:nvPr>
              <p:custDataLst>
                <p:tags r:id="rId15"/>
              </p:custDataLst>
            </p:nvPr>
          </p:nvSpPr>
          <p:spPr>
            <a:xfrm>
              <a:off x="10671" y="6869"/>
              <a:ext cx="701" cy="672"/>
            </a:xfrm>
            <a:prstGeom prst="ellips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970">
                  <a:latin typeface="MiSans Normal" panose="00000500000000000000" charset="-122"/>
                  <a:ea typeface="MiSans Normal" panose="00000500000000000000" charset="-122"/>
                </a:rPr>
                <a:t>06</a:t>
              </a:r>
              <a:endParaRPr lang="en-US" altLang="zh-CN" sz="970">
                <a:latin typeface="MiSans Normal" panose="00000500000000000000" charset="-122"/>
                <a:ea typeface="MiSans Normal" panose="00000500000000000000" charset="-122"/>
              </a:endParaRPr>
            </a:p>
          </p:txBody>
        </p:sp>
        <p:sp>
          <p:nvSpPr>
            <p:cNvPr id="23" name="文本框 22"/>
            <p:cNvSpPr txBox="1"/>
            <p:nvPr>
              <p:custDataLst>
                <p:tags r:id="rId16"/>
              </p:custDataLst>
            </p:nvPr>
          </p:nvSpPr>
          <p:spPr>
            <a:xfrm>
              <a:off x="11372" y="6983"/>
              <a:ext cx="2483" cy="481"/>
            </a:xfrm>
            <a:prstGeom prst="rect">
              <a:avLst/>
            </a:prstGeom>
            <a:noFill/>
          </p:spPr>
          <p:txBody>
            <a:bodyPr wrap="square" rtlCol="0">
              <a:spAutoFit/>
            </a:bodyPr>
            <a:p>
              <a:r>
                <a:rPr lang="zh-CN" altLang="en-US">
                  <a:solidFill>
                    <a:schemeClr val="tx1">
                      <a:lumMod val="95000"/>
                      <a:lumOff val="5000"/>
                    </a:schemeClr>
                  </a:solidFill>
                  <a:latin typeface="MiSans Normal" panose="00000500000000000000" charset="-122"/>
                  <a:ea typeface="MiSans Normal" panose="00000500000000000000" charset="-122"/>
                </a:rPr>
                <a:t>社会效益</a:t>
              </a:r>
              <a:endParaRPr lang="zh-CN" altLang="en-US">
                <a:solidFill>
                  <a:schemeClr val="tx1">
                    <a:lumMod val="95000"/>
                    <a:lumOff val="5000"/>
                  </a:schemeClr>
                </a:solidFill>
                <a:latin typeface="MiSans Normal" panose="00000500000000000000" charset="-122"/>
                <a:ea typeface="MiSans Normal" panose="00000500000000000000" charset="-122"/>
              </a:endParaRPr>
            </a:p>
          </p:txBody>
        </p:sp>
      </p:grpSp>
    </p:spTree>
    <p:custDataLst>
      <p:tags r:id="rId17"/>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3" name="直角三角形 12"/>
          <p:cNvSpPr/>
          <p:nvPr/>
        </p:nvSpPr>
        <p:spPr>
          <a:xfrm rot="5400000">
            <a:off x="635" y="-635"/>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直角三角形 13"/>
          <p:cNvSpPr/>
          <p:nvPr/>
        </p:nvSpPr>
        <p:spPr>
          <a:xfrm>
            <a:off x="1270" y="4272915"/>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直角三角形 14"/>
          <p:cNvSpPr/>
          <p:nvPr/>
        </p:nvSpPr>
        <p:spPr>
          <a:xfrm rot="10800000">
            <a:off x="9608185" y="-1270"/>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直角三角形 15"/>
          <p:cNvSpPr/>
          <p:nvPr/>
        </p:nvSpPr>
        <p:spPr>
          <a:xfrm rot="16200000">
            <a:off x="9607550" y="4273550"/>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矩形 16"/>
          <p:cNvSpPr/>
          <p:nvPr/>
        </p:nvSpPr>
        <p:spPr>
          <a:xfrm>
            <a:off x="245745" y="222885"/>
            <a:ext cx="11700510" cy="6412230"/>
          </a:xfrm>
          <a:prstGeom prst="rect">
            <a:avLst/>
          </a:prstGeom>
          <a:solidFill>
            <a:schemeClr val="bg1"/>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8" name="文本框 17"/>
          <p:cNvSpPr txBox="1"/>
          <p:nvPr/>
        </p:nvSpPr>
        <p:spPr>
          <a:xfrm>
            <a:off x="1737995" y="2728595"/>
            <a:ext cx="8716645" cy="922020"/>
          </a:xfrm>
          <a:prstGeom prst="rect">
            <a:avLst/>
          </a:prstGeom>
          <a:noFill/>
        </p:spPr>
        <p:txBody>
          <a:bodyPr wrap="square" rtlCol="0">
            <a:spAutoFit/>
          </a:bodyPr>
          <a:p>
            <a:pPr algn="ctr"/>
            <a:r>
              <a:rPr lang="zh-CN" sz="5400" b="1">
                <a:solidFill>
                  <a:schemeClr val="tx2">
                    <a:lumMod val="75000"/>
                    <a:lumOff val="25000"/>
                  </a:schemeClr>
                </a:solidFill>
                <a:latin typeface="MiSans Normal" panose="00000500000000000000" charset="-122"/>
                <a:ea typeface="MiSans Normal" panose="00000500000000000000" charset="-122"/>
                <a:cs typeface="MiSans Normal" panose="00000500000000000000" charset="-122"/>
              </a:rPr>
              <a:t>社会效益</a:t>
            </a:r>
            <a:endParaRPr lang="zh-CN" sz="5400" b="1">
              <a:solidFill>
                <a:schemeClr val="tx2">
                  <a:lumMod val="75000"/>
                  <a:lumOff val="25000"/>
                </a:schemeClr>
              </a:solidFill>
              <a:latin typeface="MiSans Normal" panose="00000500000000000000" charset="-122"/>
              <a:ea typeface="MiSans Normal" panose="00000500000000000000" charset="-122"/>
              <a:cs typeface="MiSans Normal" panose="00000500000000000000" charset="-122"/>
            </a:endParaRPr>
          </a:p>
        </p:txBody>
      </p:sp>
      <p:sp>
        <p:nvSpPr>
          <p:cNvPr id="23" name="流程图: 终止 22"/>
          <p:cNvSpPr/>
          <p:nvPr/>
        </p:nvSpPr>
        <p:spPr>
          <a:xfrm>
            <a:off x="5116830" y="5075555"/>
            <a:ext cx="1959610" cy="501015"/>
          </a:xfrm>
          <a:prstGeom prst="flowChartTerminator">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a:latin typeface="MiSans Normal" panose="00000500000000000000" charset="-122"/>
                <a:ea typeface="MiSans Normal" panose="00000500000000000000" charset="-122"/>
              </a:rPr>
              <a:t>P A R T . 0 6</a:t>
            </a:r>
            <a:endParaRPr lang="en-US" altLang="zh-CN">
              <a:latin typeface="MiSans Normal" panose="00000500000000000000" charset="-122"/>
              <a:ea typeface="MiSans Normal" panose="00000500000000000000" charset="-122"/>
            </a:endParaRPr>
          </a:p>
        </p:txBody>
      </p:sp>
      <p:sp>
        <p:nvSpPr>
          <p:cNvPr id="2" name="文本框 1"/>
          <p:cNvSpPr txBox="1"/>
          <p:nvPr/>
        </p:nvSpPr>
        <p:spPr>
          <a:xfrm>
            <a:off x="4899660" y="1356995"/>
            <a:ext cx="2393950" cy="1106805"/>
          </a:xfrm>
          <a:prstGeom prst="rect">
            <a:avLst/>
          </a:prstGeom>
          <a:noFill/>
        </p:spPr>
        <p:txBody>
          <a:bodyPr wrap="square" rtlCol="0">
            <a:spAutoFit/>
          </a:bodyPr>
          <a:p>
            <a:pPr algn="ctr"/>
            <a:r>
              <a:rPr lang="en-US" altLang="zh-CN" sz="6600">
                <a:solidFill>
                  <a:schemeClr val="tx2">
                    <a:lumMod val="75000"/>
                    <a:lumOff val="25000"/>
                  </a:schemeClr>
                </a:solidFill>
                <a:latin typeface="MiSans Normal" panose="00000500000000000000" charset="-122"/>
                <a:ea typeface="MiSans Normal" panose="00000500000000000000" charset="-122"/>
              </a:rPr>
              <a:t>06</a:t>
            </a:r>
            <a:endParaRPr lang="en-US" altLang="zh-CN" sz="6600">
              <a:solidFill>
                <a:schemeClr val="tx2">
                  <a:lumMod val="75000"/>
                  <a:lumOff val="25000"/>
                </a:schemeClr>
              </a:solidFill>
              <a:latin typeface="MiSans Normal" panose="00000500000000000000" charset="-122"/>
              <a:ea typeface="MiSans Normal" panose="00000500000000000000" charset="-122"/>
            </a:endParaRPr>
          </a:p>
        </p:txBody>
      </p:sp>
    </p:spTree>
    <p:custDataLst>
      <p:tags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3" name="直角三角形 12"/>
          <p:cNvSpPr/>
          <p:nvPr/>
        </p:nvSpPr>
        <p:spPr>
          <a:xfrm rot="5400000">
            <a:off x="635" y="-635"/>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直角三角形 13"/>
          <p:cNvSpPr/>
          <p:nvPr/>
        </p:nvSpPr>
        <p:spPr>
          <a:xfrm>
            <a:off x="1270" y="4272915"/>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直角三角形 14"/>
          <p:cNvSpPr/>
          <p:nvPr/>
        </p:nvSpPr>
        <p:spPr>
          <a:xfrm rot="10800000">
            <a:off x="9608185" y="-1270"/>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直角三角形 15"/>
          <p:cNvSpPr/>
          <p:nvPr/>
        </p:nvSpPr>
        <p:spPr>
          <a:xfrm rot="16200000">
            <a:off x="9607550" y="4273550"/>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矩形 16"/>
          <p:cNvSpPr/>
          <p:nvPr/>
        </p:nvSpPr>
        <p:spPr>
          <a:xfrm>
            <a:off x="245745" y="222885"/>
            <a:ext cx="11700510" cy="6412230"/>
          </a:xfrm>
          <a:prstGeom prst="rect">
            <a:avLst/>
          </a:prstGeom>
          <a:solidFill>
            <a:schemeClr val="bg1"/>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文本框 1"/>
          <p:cNvSpPr txBox="1"/>
          <p:nvPr/>
        </p:nvSpPr>
        <p:spPr>
          <a:xfrm>
            <a:off x="2327910" y="588645"/>
            <a:ext cx="7535545" cy="521970"/>
          </a:xfrm>
          <a:prstGeom prst="rect">
            <a:avLst/>
          </a:prstGeom>
          <a:noFill/>
        </p:spPr>
        <p:txBody>
          <a:bodyPr wrap="square" rtlCol="0">
            <a:spAutoFit/>
          </a:bodyPr>
          <a:p>
            <a:pPr algn="ctr"/>
            <a:r>
              <a:rPr lang="zh-CN" altLang="en-US" sz="2800">
                <a:solidFill>
                  <a:schemeClr val="tx2">
                    <a:lumMod val="75000"/>
                    <a:lumOff val="25000"/>
                  </a:schemeClr>
                </a:solidFill>
                <a:latin typeface="MiSans Normal" panose="00000500000000000000" charset="-122"/>
                <a:ea typeface="MiSans Normal" panose="00000500000000000000" charset="-122"/>
              </a:rPr>
              <a:t>社会</a:t>
            </a:r>
            <a:r>
              <a:rPr lang="zh-CN" altLang="en-US" sz="2800">
                <a:solidFill>
                  <a:schemeClr val="tx2">
                    <a:lumMod val="75000"/>
                    <a:lumOff val="25000"/>
                  </a:schemeClr>
                </a:solidFill>
                <a:latin typeface="MiSans Normal" panose="00000500000000000000" charset="-122"/>
                <a:ea typeface="MiSans Normal" panose="00000500000000000000" charset="-122"/>
              </a:rPr>
              <a:t>效益</a:t>
            </a:r>
            <a:endParaRPr lang="zh-CN" altLang="en-US" sz="2800">
              <a:solidFill>
                <a:schemeClr val="tx2">
                  <a:lumMod val="75000"/>
                  <a:lumOff val="25000"/>
                </a:schemeClr>
              </a:solidFill>
              <a:latin typeface="MiSans Normal" panose="00000500000000000000" charset="-122"/>
              <a:ea typeface="MiSans Normal" panose="00000500000000000000" charset="-122"/>
            </a:endParaRPr>
          </a:p>
        </p:txBody>
      </p:sp>
      <p:sp>
        <p:nvSpPr>
          <p:cNvPr id="3" name="矩形 2"/>
          <p:cNvSpPr/>
          <p:nvPr/>
        </p:nvSpPr>
        <p:spPr>
          <a:xfrm>
            <a:off x="4765675" y="3022600"/>
            <a:ext cx="2656205" cy="1722755"/>
          </a:xfrm>
          <a:prstGeom prst="rect">
            <a:avLst/>
          </a:prstGeom>
          <a:no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101" name="图片 100"/>
          <p:cNvPicPr/>
          <p:nvPr/>
        </p:nvPicPr>
        <p:blipFill>
          <a:blip r:embed="rId1"/>
          <a:stretch>
            <a:fillRect/>
          </a:stretch>
        </p:blipFill>
        <p:spPr>
          <a:xfrm>
            <a:off x="4771390" y="3021965"/>
            <a:ext cx="2647950" cy="1702435"/>
          </a:xfrm>
          <a:prstGeom prst="rect">
            <a:avLst/>
          </a:prstGeom>
          <a:noFill/>
          <a:ln w="9525">
            <a:noFill/>
          </a:ln>
        </p:spPr>
      </p:pic>
      <p:sp>
        <p:nvSpPr>
          <p:cNvPr id="7" name="椭圆 6"/>
          <p:cNvSpPr/>
          <p:nvPr/>
        </p:nvSpPr>
        <p:spPr>
          <a:xfrm>
            <a:off x="4333875" y="2650490"/>
            <a:ext cx="801370" cy="812800"/>
          </a:xfrm>
          <a:prstGeom prst="ellipse">
            <a:avLst/>
          </a:prstGeom>
          <a:solidFill>
            <a:schemeClr val="tx2">
              <a:lumMod val="75000"/>
              <a:lumOff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椭圆 9"/>
          <p:cNvSpPr/>
          <p:nvPr/>
        </p:nvSpPr>
        <p:spPr>
          <a:xfrm>
            <a:off x="7056755" y="2650490"/>
            <a:ext cx="801370" cy="812800"/>
          </a:xfrm>
          <a:prstGeom prst="ellipse">
            <a:avLst/>
          </a:prstGeom>
          <a:solidFill>
            <a:schemeClr val="tx2">
              <a:lumMod val="75000"/>
              <a:lumOff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椭圆 10"/>
          <p:cNvSpPr/>
          <p:nvPr/>
        </p:nvSpPr>
        <p:spPr>
          <a:xfrm>
            <a:off x="7056755" y="4342765"/>
            <a:ext cx="801370" cy="812800"/>
          </a:xfrm>
          <a:prstGeom prst="ellipse">
            <a:avLst/>
          </a:prstGeom>
          <a:solidFill>
            <a:schemeClr val="tx2">
              <a:lumMod val="75000"/>
              <a:lumOff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 name="椭圆 11"/>
          <p:cNvSpPr/>
          <p:nvPr/>
        </p:nvSpPr>
        <p:spPr>
          <a:xfrm>
            <a:off x="4333875" y="4342765"/>
            <a:ext cx="801370" cy="812800"/>
          </a:xfrm>
          <a:prstGeom prst="ellipse">
            <a:avLst/>
          </a:prstGeom>
          <a:solidFill>
            <a:schemeClr val="tx2">
              <a:lumMod val="75000"/>
              <a:lumOff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2" name="文本框 21"/>
          <p:cNvSpPr txBox="1"/>
          <p:nvPr/>
        </p:nvSpPr>
        <p:spPr>
          <a:xfrm>
            <a:off x="7858125" y="2190115"/>
            <a:ext cx="2200910" cy="460375"/>
          </a:xfrm>
          <a:prstGeom prst="rect">
            <a:avLst/>
          </a:prstGeom>
          <a:noFill/>
        </p:spPr>
        <p:txBody>
          <a:bodyPr wrap="square" rtlCol="0">
            <a:spAutoFit/>
          </a:bodyPr>
          <a:p>
            <a:pPr algn="l"/>
            <a:r>
              <a:rPr lang="zh-CN" altLang="en-US" sz="2400">
                <a:solidFill>
                  <a:schemeClr val="tx1">
                    <a:lumMod val="95000"/>
                    <a:lumOff val="5000"/>
                  </a:schemeClr>
                </a:solidFill>
                <a:latin typeface="MiSans Normal" panose="00000500000000000000" charset="-122"/>
                <a:ea typeface="MiSans Normal" panose="00000500000000000000" charset="-122"/>
              </a:rPr>
              <a:t>减少交通</a:t>
            </a:r>
            <a:r>
              <a:rPr lang="zh-CN" altLang="en-US" sz="2400">
                <a:solidFill>
                  <a:schemeClr val="tx1">
                    <a:lumMod val="95000"/>
                    <a:lumOff val="5000"/>
                  </a:schemeClr>
                </a:solidFill>
                <a:latin typeface="MiSans Normal" panose="00000500000000000000" charset="-122"/>
                <a:ea typeface="MiSans Normal" panose="00000500000000000000" charset="-122"/>
              </a:rPr>
              <a:t>事故</a:t>
            </a:r>
            <a:endParaRPr lang="zh-CN" altLang="en-US" sz="2400">
              <a:solidFill>
                <a:schemeClr val="tx1">
                  <a:lumMod val="95000"/>
                  <a:lumOff val="5000"/>
                </a:schemeClr>
              </a:solidFill>
              <a:latin typeface="MiSans Normal" panose="00000500000000000000" charset="-122"/>
              <a:ea typeface="MiSans Normal" panose="00000500000000000000" charset="-122"/>
            </a:endParaRPr>
          </a:p>
        </p:txBody>
      </p:sp>
      <p:sp>
        <p:nvSpPr>
          <p:cNvPr id="93" name="文本框 92"/>
          <p:cNvSpPr txBox="1"/>
          <p:nvPr/>
        </p:nvSpPr>
        <p:spPr>
          <a:xfrm>
            <a:off x="7858125" y="2688590"/>
            <a:ext cx="3415665" cy="737235"/>
          </a:xfrm>
          <a:prstGeom prst="rect">
            <a:avLst/>
          </a:prstGeom>
          <a:noFill/>
        </p:spPr>
        <p:txBody>
          <a:bodyPr wrap="square" rtlCol="0">
            <a:spAutoFit/>
          </a:bodyPr>
          <a:p>
            <a:r>
              <a:rPr lang="zh-CN" altLang="en-US" sz="1400">
                <a:solidFill>
                  <a:schemeClr val="tx1">
                    <a:lumMod val="75000"/>
                    <a:lumOff val="25000"/>
                  </a:schemeClr>
                </a:solidFill>
                <a:latin typeface="MiSans Normal" panose="00000500000000000000" charset="-122"/>
                <a:ea typeface="MiSans Normal" panose="00000500000000000000" charset="-122"/>
              </a:rPr>
              <a:t>减少冬季应路面打滑导致的交通事故，减少了国家和人民群众因交通事故遭受的损失，保护了人民的生命和财产</a:t>
            </a:r>
            <a:r>
              <a:rPr lang="zh-CN" altLang="en-US" sz="1400">
                <a:solidFill>
                  <a:schemeClr val="tx1">
                    <a:lumMod val="75000"/>
                    <a:lumOff val="25000"/>
                  </a:schemeClr>
                </a:solidFill>
                <a:latin typeface="MiSans Normal" panose="00000500000000000000" charset="-122"/>
                <a:ea typeface="MiSans Normal" panose="00000500000000000000" charset="-122"/>
              </a:rPr>
              <a:t>安全。</a:t>
            </a:r>
            <a:endParaRPr lang="zh-CN" altLang="en-US" sz="1400">
              <a:solidFill>
                <a:schemeClr val="tx1">
                  <a:lumMod val="75000"/>
                  <a:lumOff val="25000"/>
                </a:schemeClr>
              </a:solidFill>
              <a:latin typeface="MiSans Normal" panose="00000500000000000000" charset="-122"/>
              <a:ea typeface="MiSans Normal" panose="00000500000000000000" charset="-122"/>
            </a:endParaRPr>
          </a:p>
        </p:txBody>
      </p:sp>
      <p:sp>
        <p:nvSpPr>
          <p:cNvPr id="23" name="文本框 22"/>
          <p:cNvSpPr txBox="1"/>
          <p:nvPr/>
        </p:nvSpPr>
        <p:spPr>
          <a:xfrm>
            <a:off x="7858125" y="4380230"/>
            <a:ext cx="3415665" cy="521970"/>
          </a:xfrm>
          <a:prstGeom prst="rect">
            <a:avLst/>
          </a:prstGeom>
          <a:noFill/>
        </p:spPr>
        <p:txBody>
          <a:bodyPr wrap="square" rtlCol="0">
            <a:spAutoFit/>
          </a:bodyPr>
          <a:p>
            <a:r>
              <a:rPr lang="zh-CN" altLang="en-US" sz="1400">
                <a:solidFill>
                  <a:schemeClr val="tx1">
                    <a:lumMod val="75000"/>
                    <a:lumOff val="25000"/>
                  </a:schemeClr>
                </a:solidFill>
                <a:latin typeface="MiSans Normal" panose="00000500000000000000" charset="-122"/>
                <a:ea typeface="MiSans Normal" panose="00000500000000000000" charset="-122"/>
              </a:rPr>
              <a:t>降低了融雪剂的使用造成的盐害，保护了道路周边的土壤、水质</a:t>
            </a:r>
            <a:r>
              <a:rPr lang="zh-CN" altLang="en-US" sz="1400">
                <a:solidFill>
                  <a:schemeClr val="tx1">
                    <a:lumMod val="75000"/>
                    <a:lumOff val="25000"/>
                  </a:schemeClr>
                </a:solidFill>
                <a:latin typeface="MiSans Normal" panose="00000500000000000000" charset="-122"/>
                <a:ea typeface="MiSans Normal" panose="00000500000000000000" charset="-122"/>
              </a:rPr>
              <a:t>及生态</a:t>
            </a:r>
            <a:r>
              <a:rPr lang="zh-CN" altLang="en-US" sz="1400">
                <a:solidFill>
                  <a:schemeClr val="tx1">
                    <a:lumMod val="75000"/>
                    <a:lumOff val="25000"/>
                  </a:schemeClr>
                </a:solidFill>
                <a:latin typeface="MiSans Normal" panose="00000500000000000000" charset="-122"/>
                <a:ea typeface="MiSans Normal" panose="00000500000000000000" charset="-122"/>
              </a:rPr>
              <a:t>环境</a:t>
            </a:r>
            <a:endParaRPr lang="zh-CN" altLang="en-US" sz="1400">
              <a:solidFill>
                <a:schemeClr val="tx1">
                  <a:lumMod val="75000"/>
                  <a:lumOff val="25000"/>
                </a:schemeClr>
              </a:solidFill>
              <a:latin typeface="MiSans Normal" panose="00000500000000000000" charset="-122"/>
              <a:ea typeface="MiSans Normal" panose="00000500000000000000" charset="-122"/>
            </a:endParaRPr>
          </a:p>
        </p:txBody>
      </p:sp>
      <p:sp>
        <p:nvSpPr>
          <p:cNvPr id="24" name="文本框 23"/>
          <p:cNvSpPr txBox="1"/>
          <p:nvPr/>
        </p:nvSpPr>
        <p:spPr>
          <a:xfrm>
            <a:off x="7858125" y="3882390"/>
            <a:ext cx="2193925" cy="460375"/>
          </a:xfrm>
          <a:prstGeom prst="rect">
            <a:avLst/>
          </a:prstGeom>
          <a:noFill/>
        </p:spPr>
        <p:txBody>
          <a:bodyPr wrap="square" rtlCol="0">
            <a:spAutoFit/>
          </a:bodyPr>
          <a:p>
            <a:pPr algn="l"/>
            <a:r>
              <a:rPr lang="zh-CN" altLang="en-US" sz="2400">
                <a:solidFill>
                  <a:schemeClr val="tx1">
                    <a:lumMod val="95000"/>
                    <a:lumOff val="5000"/>
                  </a:schemeClr>
                </a:solidFill>
                <a:latin typeface="MiSans Normal" panose="00000500000000000000" charset="-122"/>
                <a:ea typeface="MiSans Normal" panose="00000500000000000000" charset="-122"/>
              </a:rPr>
              <a:t>降低盐类</a:t>
            </a:r>
            <a:r>
              <a:rPr lang="zh-CN" altLang="en-US" sz="2400">
                <a:solidFill>
                  <a:schemeClr val="tx1">
                    <a:lumMod val="95000"/>
                    <a:lumOff val="5000"/>
                  </a:schemeClr>
                </a:solidFill>
                <a:latin typeface="MiSans Normal" panose="00000500000000000000" charset="-122"/>
                <a:ea typeface="MiSans Normal" panose="00000500000000000000" charset="-122"/>
              </a:rPr>
              <a:t>污染</a:t>
            </a:r>
            <a:endParaRPr lang="zh-CN" altLang="en-US" sz="2400">
              <a:solidFill>
                <a:schemeClr val="tx1">
                  <a:lumMod val="95000"/>
                  <a:lumOff val="5000"/>
                </a:schemeClr>
              </a:solidFill>
              <a:latin typeface="MiSans Normal" panose="00000500000000000000" charset="-122"/>
              <a:ea typeface="MiSans Normal" panose="00000500000000000000" charset="-122"/>
            </a:endParaRPr>
          </a:p>
        </p:txBody>
      </p:sp>
      <p:sp>
        <p:nvSpPr>
          <p:cNvPr id="25" name="文本框 24"/>
          <p:cNvSpPr txBox="1"/>
          <p:nvPr/>
        </p:nvSpPr>
        <p:spPr>
          <a:xfrm>
            <a:off x="1687830" y="2190115"/>
            <a:ext cx="2646045" cy="460375"/>
          </a:xfrm>
          <a:prstGeom prst="rect">
            <a:avLst/>
          </a:prstGeom>
          <a:noFill/>
        </p:spPr>
        <p:txBody>
          <a:bodyPr wrap="square" rtlCol="0">
            <a:spAutoFit/>
          </a:bodyPr>
          <a:p>
            <a:pPr algn="r"/>
            <a:r>
              <a:rPr lang="zh-CN" altLang="en-US" sz="2400">
                <a:solidFill>
                  <a:schemeClr val="tx1">
                    <a:lumMod val="95000"/>
                    <a:lumOff val="5000"/>
                  </a:schemeClr>
                </a:solidFill>
                <a:latin typeface="MiSans Normal" panose="00000500000000000000" charset="-122"/>
                <a:ea typeface="MiSans Normal" panose="00000500000000000000" charset="-122"/>
              </a:rPr>
              <a:t>增强道路安全</a:t>
            </a:r>
            <a:r>
              <a:rPr lang="zh-CN" altLang="en-US" sz="2400">
                <a:solidFill>
                  <a:schemeClr val="tx1">
                    <a:lumMod val="95000"/>
                    <a:lumOff val="5000"/>
                  </a:schemeClr>
                </a:solidFill>
                <a:latin typeface="MiSans Normal" panose="00000500000000000000" charset="-122"/>
                <a:ea typeface="MiSans Normal" panose="00000500000000000000" charset="-122"/>
              </a:rPr>
              <a:t>性</a:t>
            </a:r>
            <a:endParaRPr lang="zh-CN" altLang="en-US" sz="2400">
              <a:solidFill>
                <a:schemeClr val="tx1">
                  <a:lumMod val="95000"/>
                  <a:lumOff val="5000"/>
                </a:schemeClr>
              </a:solidFill>
              <a:latin typeface="MiSans Normal" panose="00000500000000000000" charset="-122"/>
              <a:ea typeface="MiSans Normal" panose="00000500000000000000" charset="-122"/>
            </a:endParaRPr>
          </a:p>
        </p:txBody>
      </p:sp>
      <p:sp>
        <p:nvSpPr>
          <p:cNvPr id="26" name="文本框 25"/>
          <p:cNvSpPr txBox="1"/>
          <p:nvPr/>
        </p:nvSpPr>
        <p:spPr>
          <a:xfrm>
            <a:off x="1024890" y="3882390"/>
            <a:ext cx="3308985" cy="460375"/>
          </a:xfrm>
          <a:prstGeom prst="rect">
            <a:avLst/>
          </a:prstGeom>
          <a:noFill/>
        </p:spPr>
        <p:txBody>
          <a:bodyPr wrap="square" rtlCol="0">
            <a:spAutoFit/>
          </a:bodyPr>
          <a:p>
            <a:pPr algn="r"/>
            <a:r>
              <a:rPr lang="zh-CN" altLang="en-US" sz="2400">
                <a:solidFill>
                  <a:schemeClr val="tx1">
                    <a:lumMod val="95000"/>
                    <a:lumOff val="5000"/>
                  </a:schemeClr>
                </a:solidFill>
                <a:latin typeface="MiSans Normal" panose="00000500000000000000" charset="-122"/>
                <a:ea typeface="MiSans Normal" panose="00000500000000000000" charset="-122"/>
              </a:rPr>
              <a:t>增强冬季道路</a:t>
            </a:r>
            <a:r>
              <a:rPr lang="zh-CN" altLang="en-US" sz="2400">
                <a:solidFill>
                  <a:schemeClr val="tx1">
                    <a:lumMod val="95000"/>
                    <a:lumOff val="5000"/>
                  </a:schemeClr>
                </a:solidFill>
                <a:latin typeface="MiSans Normal" panose="00000500000000000000" charset="-122"/>
                <a:ea typeface="MiSans Normal" panose="00000500000000000000" charset="-122"/>
              </a:rPr>
              <a:t>通车能力</a:t>
            </a:r>
            <a:endParaRPr lang="zh-CN" altLang="en-US" sz="2400">
              <a:solidFill>
                <a:schemeClr val="tx1">
                  <a:lumMod val="95000"/>
                  <a:lumOff val="5000"/>
                </a:schemeClr>
              </a:solidFill>
              <a:latin typeface="MiSans Normal" panose="00000500000000000000" charset="-122"/>
              <a:ea typeface="MiSans Normal" panose="00000500000000000000" charset="-122"/>
            </a:endParaRPr>
          </a:p>
        </p:txBody>
      </p:sp>
      <p:sp>
        <p:nvSpPr>
          <p:cNvPr id="27" name="文本框 26"/>
          <p:cNvSpPr txBox="1"/>
          <p:nvPr/>
        </p:nvSpPr>
        <p:spPr>
          <a:xfrm>
            <a:off x="918210" y="2687955"/>
            <a:ext cx="3415665" cy="737235"/>
          </a:xfrm>
          <a:prstGeom prst="rect">
            <a:avLst/>
          </a:prstGeom>
          <a:noFill/>
        </p:spPr>
        <p:txBody>
          <a:bodyPr wrap="square" rtlCol="0">
            <a:spAutoFit/>
          </a:bodyPr>
          <a:p>
            <a:pPr algn="r"/>
            <a:r>
              <a:rPr lang="zh-CN" altLang="en-US" sz="1400">
                <a:solidFill>
                  <a:schemeClr val="tx1">
                    <a:lumMod val="75000"/>
                    <a:lumOff val="25000"/>
                  </a:schemeClr>
                </a:solidFill>
                <a:latin typeface="MiSans Normal" panose="00000500000000000000" charset="-122"/>
                <a:ea typeface="MiSans Normal" panose="00000500000000000000" charset="-122"/>
              </a:rPr>
              <a:t>抗凝冰技术的应用，避免了冬季路面结冰的情况发生，增强了路面摩擦系数，</a:t>
            </a:r>
            <a:r>
              <a:rPr lang="zh-CN" altLang="en-US" sz="1400">
                <a:solidFill>
                  <a:schemeClr val="tx1">
                    <a:lumMod val="75000"/>
                    <a:lumOff val="25000"/>
                  </a:schemeClr>
                </a:solidFill>
                <a:latin typeface="MiSans Normal" panose="00000500000000000000" charset="-122"/>
                <a:ea typeface="MiSans Normal" panose="00000500000000000000" charset="-122"/>
              </a:rPr>
              <a:t>进一步保障了车辆和行人的</a:t>
            </a:r>
            <a:r>
              <a:rPr lang="zh-CN" altLang="en-US" sz="1400">
                <a:solidFill>
                  <a:schemeClr val="tx1">
                    <a:lumMod val="75000"/>
                    <a:lumOff val="25000"/>
                  </a:schemeClr>
                </a:solidFill>
                <a:latin typeface="MiSans Normal" panose="00000500000000000000" charset="-122"/>
                <a:ea typeface="MiSans Normal" panose="00000500000000000000" charset="-122"/>
              </a:rPr>
              <a:t>安全。</a:t>
            </a:r>
            <a:endParaRPr lang="zh-CN" altLang="en-US" sz="1400">
              <a:solidFill>
                <a:schemeClr val="tx1">
                  <a:lumMod val="75000"/>
                  <a:lumOff val="25000"/>
                </a:schemeClr>
              </a:solidFill>
              <a:latin typeface="MiSans Normal" panose="00000500000000000000" charset="-122"/>
              <a:ea typeface="MiSans Normal" panose="00000500000000000000" charset="-122"/>
            </a:endParaRPr>
          </a:p>
        </p:txBody>
      </p:sp>
      <p:sp>
        <p:nvSpPr>
          <p:cNvPr id="28" name="文本框 27"/>
          <p:cNvSpPr txBox="1"/>
          <p:nvPr/>
        </p:nvSpPr>
        <p:spPr>
          <a:xfrm>
            <a:off x="918210" y="4380865"/>
            <a:ext cx="3415665" cy="737235"/>
          </a:xfrm>
          <a:prstGeom prst="rect">
            <a:avLst/>
          </a:prstGeom>
          <a:noFill/>
        </p:spPr>
        <p:txBody>
          <a:bodyPr wrap="square" rtlCol="0">
            <a:spAutoFit/>
          </a:bodyPr>
          <a:p>
            <a:pPr algn="r"/>
            <a:r>
              <a:rPr lang="zh-CN" altLang="en-US" sz="1400">
                <a:solidFill>
                  <a:schemeClr val="tx1">
                    <a:lumMod val="75000"/>
                    <a:lumOff val="25000"/>
                  </a:schemeClr>
                </a:solidFill>
                <a:latin typeface="MiSans Normal" panose="00000500000000000000" charset="-122"/>
                <a:ea typeface="MiSans Normal" panose="00000500000000000000" charset="-122"/>
              </a:rPr>
              <a:t>增强了冬季积雪道路的通行能力，延长了路面通车时间和车辆的通行速度，进一步为经济的发展提供</a:t>
            </a:r>
            <a:r>
              <a:rPr lang="zh-CN" altLang="en-US" sz="1400">
                <a:solidFill>
                  <a:schemeClr val="tx1">
                    <a:lumMod val="75000"/>
                    <a:lumOff val="25000"/>
                  </a:schemeClr>
                </a:solidFill>
                <a:latin typeface="MiSans Normal" panose="00000500000000000000" charset="-122"/>
                <a:ea typeface="MiSans Normal" panose="00000500000000000000" charset="-122"/>
              </a:rPr>
              <a:t>保障。</a:t>
            </a:r>
            <a:endParaRPr lang="zh-CN" altLang="en-US" sz="1400">
              <a:solidFill>
                <a:schemeClr val="tx1">
                  <a:lumMod val="75000"/>
                  <a:lumOff val="25000"/>
                </a:schemeClr>
              </a:solidFill>
              <a:latin typeface="MiSans Normal" panose="00000500000000000000" charset="-122"/>
              <a:ea typeface="MiSans Normal" panose="00000500000000000000" charset="-122"/>
            </a:endParaRPr>
          </a:p>
        </p:txBody>
      </p:sp>
      <p:pic>
        <p:nvPicPr>
          <p:cNvPr id="4" name="图片 3" descr="安全"/>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87545" y="2823210"/>
            <a:ext cx="469265" cy="469265"/>
          </a:xfrm>
          <a:prstGeom prst="rect">
            <a:avLst/>
          </a:prstGeom>
        </p:spPr>
      </p:pic>
      <p:pic>
        <p:nvPicPr>
          <p:cNvPr id="5" name="图片 4" descr="车辆事故路障"/>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216140" y="2794635"/>
            <a:ext cx="469900" cy="469900"/>
          </a:xfrm>
          <a:prstGeom prst="rect">
            <a:avLst/>
          </a:prstGeom>
        </p:spPr>
      </p:pic>
      <p:pic>
        <p:nvPicPr>
          <p:cNvPr id="9" name="图片 8" descr="交通"/>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437380" y="4445635"/>
            <a:ext cx="596265" cy="596265"/>
          </a:xfrm>
          <a:prstGeom prst="rect">
            <a:avLst/>
          </a:prstGeom>
        </p:spPr>
      </p:pic>
      <p:pic>
        <p:nvPicPr>
          <p:cNvPr id="29" name="图片 28" descr="绿化"/>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216140" y="4497070"/>
            <a:ext cx="502285" cy="502285"/>
          </a:xfrm>
          <a:prstGeom prst="rect">
            <a:avLst/>
          </a:prstGeom>
        </p:spPr>
      </p:pic>
    </p:spTree>
    <p:custDataLst>
      <p:tags r:id="rId10"/>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3" name="直角三角形 12"/>
          <p:cNvSpPr/>
          <p:nvPr/>
        </p:nvSpPr>
        <p:spPr>
          <a:xfrm rot="5400000">
            <a:off x="635" y="-635"/>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直角三角形 13"/>
          <p:cNvSpPr/>
          <p:nvPr/>
        </p:nvSpPr>
        <p:spPr>
          <a:xfrm>
            <a:off x="1270" y="4272915"/>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直角三角形 14"/>
          <p:cNvSpPr/>
          <p:nvPr/>
        </p:nvSpPr>
        <p:spPr>
          <a:xfrm rot="10800000">
            <a:off x="9608185" y="-1270"/>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直角三角形 15"/>
          <p:cNvSpPr/>
          <p:nvPr/>
        </p:nvSpPr>
        <p:spPr>
          <a:xfrm rot="16200000">
            <a:off x="9607550" y="4273550"/>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矩形 16"/>
          <p:cNvSpPr/>
          <p:nvPr/>
        </p:nvSpPr>
        <p:spPr>
          <a:xfrm>
            <a:off x="245745" y="222885"/>
            <a:ext cx="11700510" cy="6412230"/>
          </a:xfrm>
          <a:prstGeom prst="rect">
            <a:avLst/>
          </a:prstGeom>
          <a:solidFill>
            <a:schemeClr val="bg1"/>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8" name="文本框 17"/>
          <p:cNvSpPr txBox="1"/>
          <p:nvPr/>
        </p:nvSpPr>
        <p:spPr>
          <a:xfrm>
            <a:off x="1737360" y="2769235"/>
            <a:ext cx="8716645" cy="1014730"/>
          </a:xfrm>
          <a:prstGeom prst="rect">
            <a:avLst/>
          </a:prstGeom>
          <a:noFill/>
        </p:spPr>
        <p:txBody>
          <a:bodyPr wrap="square" rtlCol="0">
            <a:spAutoFit/>
          </a:bodyPr>
          <a:p>
            <a:pPr algn="ctr"/>
            <a:r>
              <a:rPr lang="zh-CN" sz="6000" b="1">
                <a:solidFill>
                  <a:schemeClr val="tx2">
                    <a:lumMod val="75000"/>
                    <a:lumOff val="25000"/>
                  </a:schemeClr>
                </a:solidFill>
                <a:latin typeface="MiSans Normal" panose="00000500000000000000" charset="-122"/>
                <a:ea typeface="MiSans Normal" panose="00000500000000000000" charset="-122"/>
                <a:cs typeface="MiSans Normal" panose="00000500000000000000" charset="-122"/>
              </a:rPr>
              <a:t>感</a:t>
            </a:r>
            <a:r>
              <a:rPr lang="en-US" altLang="zh-CN" sz="6000" b="1">
                <a:solidFill>
                  <a:schemeClr val="tx2">
                    <a:lumMod val="75000"/>
                    <a:lumOff val="25000"/>
                  </a:schemeClr>
                </a:solidFill>
                <a:latin typeface="MiSans Normal" panose="00000500000000000000" charset="-122"/>
                <a:ea typeface="MiSans Normal" panose="00000500000000000000" charset="-122"/>
                <a:cs typeface="MiSans Normal" panose="00000500000000000000" charset="-122"/>
              </a:rPr>
              <a:t>  </a:t>
            </a:r>
            <a:r>
              <a:rPr lang="zh-CN" sz="6000" b="1">
                <a:solidFill>
                  <a:schemeClr val="tx2">
                    <a:lumMod val="75000"/>
                    <a:lumOff val="25000"/>
                  </a:schemeClr>
                </a:solidFill>
                <a:latin typeface="MiSans Normal" panose="00000500000000000000" charset="-122"/>
                <a:ea typeface="MiSans Normal" panose="00000500000000000000" charset="-122"/>
                <a:cs typeface="MiSans Normal" panose="00000500000000000000" charset="-122"/>
              </a:rPr>
              <a:t>谢</a:t>
            </a:r>
            <a:r>
              <a:rPr lang="en-US" altLang="zh-CN" sz="6000" b="1">
                <a:solidFill>
                  <a:schemeClr val="tx2">
                    <a:lumMod val="75000"/>
                    <a:lumOff val="25000"/>
                  </a:schemeClr>
                </a:solidFill>
                <a:latin typeface="MiSans Normal" panose="00000500000000000000" charset="-122"/>
                <a:ea typeface="MiSans Normal" panose="00000500000000000000" charset="-122"/>
                <a:cs typeface="MiSans Normal" panose="00000500000000000000" charset="-122"/>
              </a:rPr>
              <a:t>  </a:t>
            </a:r>
            <a:r>
              <a:rPr lang="zh-CN" sz="6000" b="1">
                <a:solidFill>
                  <a:schemeClr val="tx2">
                    <a:lumMod val="75000"/>
                    <a:lumOff val="25000"/>
                  </a:schemeClr>
                </a:solidFill>
                <a:latin typeface="MiSans Normal" panose="00000500000000000000" charset="-122"/>
                <a:ea typeface="MiSans Normal" panose="00000500000000000000" charset="-122"/>
                <a:cs typeface="MiSans Normal" panose="00000500000000000000" charset="-122"/>
              </a:rPr>
              <a:t>观</a:t>
            </a:r>
            <a:r>
              <a:rPr lang="en-US" altLang="zh-CN" sz="6000" b="1">
                <a:solidFill>
                  <a:schemeClr val="tx2">
                    <a:lumMod val="75000"/>
                    <a:lumOff val="25000"/>
                  </a:schemeClr>
                </a:solidFill>
                <a:latin typeface="MiSans Normal" panose="00000500000000000000" charset="-122"/>
                <a:ea typeface="MiSans Normal" panose="00000500000000000000" charset="-122"/>
                <a:cs typeface="MiSans Normal" panose="00000500000000000000" charset="-122"/>
              </a:rPr>
              <a:t>  </a:t>
            </a:r>
            <a:r>
              <a:rPr lang="zh-CN" sz="6000" b="1">
                <a:solidFill>
                  <a:schemeClr val="tx2">
                    <a:lumMod val="75000"/>
                    <a:lumOff val="25000"/>
                  </a:schemeClr>
                </a:solidFill>
                <a:latin typeface="MiSans Normal" panose="00000500000000000000" charset="-122"/>
                <a:ea typeface="MiSans Normal" panose="00000500000000000000" charset="-122"/>
                <a:cs typeface="MiSans Normal" panose="00000500000000000000" charset="-122"/>
              </a:rPr>
              <a:t>看</a:t>
            </a:r>
            <a:endParaRPr lang="zh-CN" sz="6000" b="1">
              <a:solidFill>
                <a:schemeClr val="tx2">
                  <a:lumMod val="75000"/>
                  <a:lumOff val="25000"/>
                </a:schemeClr>
              </a:solidFill>
              <a:latin typeface="MiSans Normal" panose="00000500000000000000" charset="-122"/>
              <a:ea typeface="MiSans Normal" panose="00000500000000000000" charset="-122"/>
              <a:cs typeface="MiSans Normal" panose="00000500000000000000" charset="-122"/>
            </a:endParaRPr>
          </a:p>
        </p:txBody>
      </p:sp>
      <p:pic>
        <p:nvPicPr>
          <p:cNvPr id="19" name="图片 18" descr="343435333238383b333637393534383bb2a9cabfc3b1"/>
          <p:cNvPicPr>
            <a:picLocks noChangeAspect="1"/>
          </p:cNvPicPr>
          <p:nvPr/>
        </p:nvPicPr>
        <p:blipFill>
          <a:blip r:embed="rId1"/>
          <a:stretch>
            <a:fillRect/>
          </a:stretch>
        </p:blipFill>
        <p:spPr>
          <a:xfrm>
            <a:off x="5367020" y="1125220"/>
            <a:ext cx="1458595" cy="1458595"/>
          </a:xfrm>
          <a:prstGeom prst="rect">
            <a:avLst/>
          </a:prstGeom>
        </p:spPr>
      </p:pic>
    </p:spTree>
    <p:custDataLst>
      <p:tags r:id="rId2"/>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3" name="直角三角形 12"/>
          <p:cNvSpPr/>
          <p:nvPr/>
        </p:nvSpPr>
        <p:spPr>
          <a:xfrm rot="5400000">
            <a:off x="635" y="-635"/>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直角三角形 13"/>
          <p:cNvSpPr/>
          <p:nvPr/>
        </p:nvSpPr>
        <p:spPr>
          <a:xfrm>
            <a:off x="1270" y="4272915"/>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直角三角形 14"/>
          <p:cNvSpPr/>
          <p:nvPr/>
        </p:nvSpPr>
        <p:spPr>
          <a:xfrm rot="10800000">
            <a:off x="9608185" y="-1270"/>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直角三角形 15"/>
          <p:cNvSpPr/>
          <p:nvPr/>
        </p:nvSpPr>
        <p:spPr>
          <a:xfrm rot="16200000">
            <a:off x="9607550" y="4273550"/>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矩形 16"/>
          <p:cNvSpPr/>
          <p:nvPr/>
        </p:nvSpPr>
        <p:spPr>
          <a:xfrm>
            <a:off x="245745" y="222885"/>
            <a:ext cx="11700510" cy="6412230"/>
          </a:xfrm>
          <a:prstGeom prst="rect">
            <a:avLst/>
          </a:prstGeom>
          <a:solidFill>
            <a:schemeClr val="bg1"/>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8" name="文本框 17"/>
          <p:cNvSpPr txBox="1"/>
          <p:nvPr/>
        </p:nvSpPr>
        <p:spPr>
          <a:xfrm>
            <a:off x="1737995" y="2728595"/>
            <a:ext cx="8716645" cy="922020"/>
          </a:xfrm>
          <a:prstGeom prst="rect">
            <a:avLst/>
          </a:prstGeom>
          <a:noFill/>
        </p:spPr>
        <p:txBody>
          <a:bodyPr wrap="square" rtlCol="0">
            <a:spAutoFit/>
          </a:bodyPr>
          <a:p>
            <a:pPr algn="ctr"/>
            <a:r>
              <a:rPr lang="zh-CN" sz="5400" b="1">
                <a:solidFill>
                  <a:schemeClr val="tx2">
                    <a:lumMod val="75000"/>
                    <a:lumOff val="25000"/>
                  </a:schemeClr>
                </a:solidFill>
                <a:latin typeface="MiSans Normal" panose="00000500000000000000" charset="-122"/>
                <a:ea typeface="MiSans Normal" panose="00000500000000000000" charset="-122"/>
                <a:cs typeface="MiSans Normal" panose="00000500000000000000" charset="-122"/>
              </a:rPr>
              <a:t>应用场景及技术</a:t>
            </a:r>
            <a:r>
              <a:rPr lang="zh-CN" sz="5400" b="1">
                <a:solidFill>
                  <a:schemeClr val="tx2">
                    <a:lumMod val="75000"/>
                    <a:lumOff val="25000"/>
                  </a:schemeClr>
                </a:solidFill>
                <a:latin typeface="MiSans Normal" panose="00000500000000000000" charset="-122"/>
                <a:ea typeface="MiSans Normal" panose="00000500000000000000" charset="-122"/>
                <a:cs typeface="MiSans Normal" panose="00000500000000000000" charset="-122"/>
              </a:rPr>
              <a:t>原理</a:t>
            </a:r>
            <a:endParaRPr lang="zh-CN" sz="5400" b="1">
              <a:solidFill>
                <a:schemeClr val="tx2">
                  <a:lumMod val="75000"/>
                  <a:lumOff val="25000"/>
                </a:schemeClr>
              </a:solidFill>
              <a:latin typeface="MiSans Normal" panose="00000500000000000000" charset="-122"/>
              <a:ea typeface="MiSans Normal" panose="00000500000000000000" charset="-122"/>
              <a:cs typeface="MiSans Normal" panose="00000500000000000000" charset="-122"/>
            </a:endParaRPr>
          </a:p>
        </p:txBody>
      </p:sp>
      <p:sp>
        <p:nvSpPr>
          <p:cNvPr id="23" name="流程图: 终止 22"/>
          <p:cNvSpPr/>
          <p:nvPr/>
        </p:nvSpPr>
        <p:spPr>
          <a:xfrm>
            <a:off x="5116830" y="5075555"/>
            <a:ext cx="1959610" cy="501015"/>
          </a:xfrm>
          <a:prstGeom prst="flowChartTerminator">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a:latin typeface="MiSans Normal" panose="00000500000000000000" charset="-122"/>
                <a:ea typeface="MiSans Normal" panose="00000500000000000000" charset="-122"/>
              </a:rPr>
              <a:t>P A R T . 0 1</a:t>
            </a:r>
            <a:endParaRPr lang="en-US" altLang="zh-CN">
              <a:latin typeface="MiSans Normal" panose="00000500000000000000" charset="-122"/>
              <a:ea typeface="MiSans Normal" panose="00000500000000000000" charset="-122"/>
            </a:endParaRPr>
          </a:p>
        </p:txBody>
      </p:sp>
      <p:sp>
        <p:nvSpPr>
          <p:cNvPr id="2" name="文本框 1"/>
          <p:cNvSpPr txBox="1"/>
          <p:nvPr/>
        </p:nvSpPr>
        <p:spPr>
          <a:xfrm>
            <a:off x="4899660" y="1356995"/>
            <a:ext cx="2393950" cy="1106805"/>
          </a:xfrm>
          <a:prstGeom prst="rect">
            <a:avLst/>
          </a:prstGeom>
          <a:noFill/>
        </p:spPr>
        <p:txBody>
          <a:bodyPr wrap="square" rtlCol="0">
            <a:spAutoFit/>
          </a:bodyPr>
          <a:p>
            <a:pPr algn="ctr"/>
            <a:r>
              <a:rPr lang="en-US" altLang="zh-CN" sz="6600">
                <a:solidFill>
                  <a:schemeClr val="tx2">
                    <a:lumMod val="75000"/>
                    <a:lumOff val="25000"/>
                  </a:schemeClr>
                </a:solidFill>
                <a:latin typeface="MiSans Normal" panose="00000500000000000000" charset="-122"/>
                <a:ea typeface="MiSans Normal" panose="00000500000000000000" charset="-122"/>
              </a:rPr>
              <a:t>01</a:t>
            </a:r>
            <a:endParaRPr lang="en-US" altLang="zh-CN" sz="6600">
              <a:solidFill>
                <a:schemeClr val="tx2">
                  <a:lumMod val="75000"/>
                  <a:lumOff val="25000"/>
                </a:schemeClr>
              </a:solidFill>
              <a:latin typeface="MiSans Normal" panose="00000500000000000000" charset="-122"/>
              <a:ea typeface="MiSans Normal" panose="00000500000000000000" charset="-122"/>
            </a:endParaRPr>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3" name="直角三角形 12"/>
          <p:cNvSpPr/>
          <p:nvPr/>
        </p:nvSpPr>
        <p:spPr>
          <a:xfrm rot="5400000">
            <a:off x="635" y="-635"/>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直角三角形 13"/>
          <p:cNvSpPr/>
          <p:nvPr/>
        </p:nvSpPr>
        <p:spPr>
          <a:xfrm>
            <a:off x="1270" y="4272915"/>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直角三角形 14"/>
          <p:cNvSpPr/>
          <p:nvPr/>
        </p:nvSpPr>
        <p:spPr>
          <a:xfrm rot="10800000">
            <a:off x="9608185" y="-1270"/>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直角三角形 15"/>
          <p:cNvSpPr/>
          <p:nvPr/>
        </p:nvSpPr>
        <p:spPr>
          <a:xfrm rot="16200000">
            <a:off x="9607550" y="4273550"/>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矩形 16"/>
          <p:cNvSpPr/>
          <p:nvPr/>
        </p:nvSpPr>
        <p:spPr>
          <a:xfrm>
            <a:off x="245745" y="222885"/>
            <a:ext cx="11700510" cy="6412230"/>
          </a:xfrm>
          <a:prstGeom prst="rect">
            <a:avLst/>
          </a:prstGeom>
          <a:solidFill>
            <a:schemeClr val="bg1"/>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文本框 1"/>
          <p:cNvSpPr txBox="1"/>
          <p:nvPr/>
        </p:nvSpPr>
        <p:spPr>
          <a:xfrm>
            <a:off x="2327910" y="588645"/>
            <a:ext cx="7535545" cy="521970"/>
          </a:xfrm>
          <a:prstGeom prst="rect">
            <a:avLst/>
          </a:prstGeom>
          <a:noFill/>
        </p:spPr>
        <p:txBody>
          <a:bodyPr wrap="square" rtlCol="0">
            <a:spAutoFit/>
          </a:bodyPr>
          <a:p>
            <a:pPr algn="ctr"/>
            <a:r>
              <a:rPr lang="zh-CN" altLang="en-US" sz="2800">
                <a:solidFill>
                  <a:schemeClr val="tx2">
                    <a:lumMod val="75000"/>
                    <a:lumOff val="25000"/>
                  </a:schemeClr>
                </a:solidFill>
                <a:latin typeface="MiSans Normal" panose="00000500000000000000" charset="-122"/>
                <a:ea typeface="MiSans Normal" panose="00000500000000000000" charset="-122"/>
              </a:rPr>
              <a:t>应用场景</a:t>
            </a:r>
            <a:endParaRPr lang="zh-CN" altLang="en-US" sz="2800">
              <a:solidFill>
                <a:schemeClr val="tx2">
                  <a:lumMod val="75000"/>
                  <a:lumOff val="25000"/>
                </a:schemeClr>
              </a:solidFill>
              <a:latin typeface="MiSans Normal" panose="00000500000000000000" charset="-122"/>
              <a:ea typeface="MiSans Normal" panose="00000500000000000000" charset="-122"/>
            </a:endParaRPr>
          </a:p>
        </p:txBody>
      </p:sp>
      <p:sp>
        <p:nvSpPr>
          <p:cNvPr id="11" name="文本框 10"/>
          <p:cNvSpPr txBox="1"/>
          <p:nvPr>
            <p:custDataLst>
              <p:tags r:id="rId1"/>
            </p:custDataLst>
          </p:nvPr>
        </p:nvSpPr>
        <p:spPr>
          <a:xfrm>
            <a:off x="841375" y="1568450"/>
            <a:ext cx="10277475" cy="3412490"/>
          </a:xfrm>
          <a:prstGeom prst="rect">
            <a:avLst/>
          </a:prstGeom>
          <a:noFill/>
        </p:spPr>
        <p:txBody>
          <a:bodyPr wrap="square" rtlCol="0">
            <a:spAutoFit/>
            <a:scene3d>
              <a:camera prst="orthographicFront"/>
              <a:lightRig rig="threePt" dir="t"/>
            </a:scene3d>
            <a:sp3d contourW="12700"/>
          </a:bodyPr>
          <a:p>
            <a:pPr marR="0" indent="0" defTabSz="914400" fontAlgn="auto">
              <a:lnSpc>
                <a:spcPct val="120000"/>
              </a:lnSpc>
              <a:spcBef>
                <a:spcPts val="0"/>
              </a:spcBef>
              <a:spcAft>
                <a:spcPts val="0"/>
              </a:spcAft>
              <a:buClrTx/>
              <a:buSzTx/>
              <a:buFontTx/>
              <a:buNone/>
              <a:defRPr/>
            </a:pPr>
            <a:r>
              <a:rPr kumimoji="0" lang="en-US" b="0" i="0" kern="1200" cap="none" spc="0" normalizeH="0" baseline="0" noProof="0" dirty="0">
                <a:solidFill>
                  <a:prstClr val="black"/>
                </a:solidFill>
                <a:cs typeface="+mn-ea"/>
                <a:sym typeface="+mn-lt"/>
              </a:rPr>
              <a:t>       </a:t>
            </a:r>
            <a:r>
              <a:rPr kumimoji="0" b="0" i="0" kern="1200" cap="none" spc="0" normalizeH="0" baseline="0" noProof="0" dirty="0">
                <a:solidFill>
                  <a:prstClr val="black"/>
                </a:solidFill>
                <a:cs typeface="+mn-ea"/>
                <a:sym typeface="+mn-lt"/>
              </a:rPr>
              <a:t>抗</a:t>
            </a:r>
            <a:r>
              <a:rPr kumimoji="0" lang="zh-CN" b="0" i="0" kern="1200" cap="none" spc="0" normalizeH="0" baseline="0" noProof="0" dirty="0">
                <a:solidFill>
                  <a:prstClr val="black"/>
                </a:solidFill>
                <a:cs typeface="+mn-ea"/>
                <a:sym typeface="+mn-lt"/>
              </a:rPr>
              <a:t>凝冰（低冰点）材料</a:t>
            </a:r>
            <a:r>
              <a:rPr kumimoji="0" b="0" i="0" kern="1200" cap="none" spc="0" normalizeH="0" baseline="0" noProof="0" dirty="0">
                <a:solidFill>
                  <a:prstClr val="black"/>
                </a:solidFill>
                <a:cs typeface="+mn-ea"/>
                <a:sym typeface="+mn-lt"/>
              </a:rPr>
              <a:t>是一种</a:t>
            </a:r>
            <a:r>
              <a:rPr kumimoji="0" b="1" i="0" kern="1200" cap="none" spc="0" normalizeH="0" baseline="0" noProof="0" dirty="0">
                <a:solidFill>
                  <a:prstClr val="black"/>
                </a:solidFill>
                <a:cs typeface="+mn-ea"/>
                <a:sym typeface="+mn-lt"/>
              </a:rPr>
              <a:t>复合功能材料</a:t>
            </a:r>
            <a:r>
              <a:rPr kumimoji="0" b="0" i="0" kern="1200" cap="none" spc="0" normalizeH="0" baseline="0" noProof="0" dirty="0">
                <a:solidFill>
                  <a:prstClr val="black"/>
                </a:solidFill>
                <a:cs typeface="+mn-ea"/>
                <a:sym typeface="+mn-lt"/>
              </a:rPr>
              <a:t>，</a:t>
            </a:r>
            <a:r>
              <a:rPr kumimoji="0" lang="zh-CN" b="0" i="0" kern="1200" cap="none" spc="0" normalizeH="0" baseline="0" noProof="0" dirty="0">
                <a:solidFill>
                  <a:prstClr val="black"/>
                </a:solidFill>
                <a:cs typeface="+mn-ea"/>
                <a:sym typeface="+mn-lt"/>
              </a:rPr>
              <a:t>具有</a:t>
            </a:r>
            <a:r>
              <a:rPr kumimoji="0" b="1" i="0" kern="1200" cap="none" spc="0" normalizeH="0" baseline="0" noProof="0" dirty="0">
                <a:solidFill>
                  <a:prstClr val="black"/>
                </a:solidFill>
                <a:cs typeface="+mn-ea"/>
                <a:sym typeface="+mn-lt"/>
              </a:rPr>
              <a:t>降低水凝固点</a:t>
            </a:r>
            <a:r>
              <a:rPr kumimoji="0" b="0" i="0" kern="1200" cap="none" spc="0" normalizeH="0" baseline="0" noProof="0" dirty="0">
                <a:solidFill>
                  <a:prstClr val="black"/>
                </a:solidFill>
                <a:cs typeface="+mn-ea"/>
                <a:sym typeface="+mn-lt"/>
              </a:rPr>
              <a:t>的作用，</a:t>
            </a:r>
            <a:r>
              <a:rPr kumimoji="0" lang="zh-CN" b="0" i="0" kern="1200" cap="none" spc="0" normalizeH="0" baseline="0" noProof="0" dirty="0">
                <a:solidFill>
                  <a:prstClr val="black"/>
                </a:solidFill>
                <a:cs typeface="+mn-ea"/>
                <a:sym typeface="+mn-lt"/>
              </a:rPr>
              <a:t>应用在路面材料中，</a:t>
            </a:r>
            <a:r>
              <a:rPr kumimoji="0" b="0" i="0" kern="1200" cap="none" spc="0" normalizeH="0" baseline="0" noProof="0" dirty="0">
                <a:solidFill>
                  <a:prstClr val="black"/>
                </a:solidFill>
                <a:cs typeface="+mn-ea"/>
                <a:sym typeface="+mn-lt"/>
              </a:rPr>
              <a:t>能够及时将</a:t>
            </a:r>
            <a:r>
              <a:rPr kumimoji="0" lang="zh-CN" b="0" i="0" kern="1200" cap="none" spc="0" normalizeH="0" baseline="0" noProof="0" dirty="0">
                <a:solidFill>
                  <a:prstClr val="black"/>
                </a:solidFill>
                <a:cs typeface="+mn-ea"/>
                <a:sym typeface="+mn-lt"/>
              </a:rPr>
              <a:t>路面</a:t>
            </a:r>
            <a:r>
              <a:rPr kumimoji="0" b="0" i="0" kern="1200" cap="none" spc="0" normalizeH="0" baseline="0" noProof="0" dirty="0">
                <a:solidFill>
                  <a:prstClr val="black"/>
                </a:solidFill>
                <a:cs typeface="+mn-ea"/>
                <a:sym typeface="+mn-lt"/>
              </a:rPr>
              <a:t>积雪融化，防止路面结冰</a:t>
            </a:r>
            <a:r>
              <a:rPr kumimoji="0" lang="zh-CN" b="0" i="0" kern="1200" cap="none" spc="0" normalizeH="0" baseline="0" noProof="0" dirty="0">
                <a:solidFill>
                  <a:prstClr val="black"/>
                </a:solidFill>
                <a:cs typeface="+mn-ea"/>
                <a:sym typeface="+mn-lt"/>
              </a:rPr>
              <a:t>、粘连</a:t>
            </a:r>
            <a:r>
              <a:rPr kumimoji="0" b="0" i="0" kern="1200" cap="none" spc="0" normalizeH="0" baseline="0" noProof="0" dirty="0">
                <a:solidFill>
                  <a:prstClr val="black"/>
                </a:solidFill>
                <a:cs typeface="+mn-ea"/>
                <a:sym typeface="+mn-lt"/>
              </a:rPr>
              <a:t>；同时</a:t>
            </a:r>
            <a:r>
              <a:rPr kumimoji="0" lang="zh-CN" b="0" i="0" kern="1200" cap="none" spc="0" normalizeH="0" baseline="0" noProof="0" dirty="0">
                <a:solidFill>
                  <a:prstClr val="black"/>
                </a:solidFill>
                <a:cs typeface="+mn-ea"/>
                <a:sym typeface="+mn-lt"/>
              </a:rPr>
              <a:t>有效成分</a:t>
            </a:r>
            <a:r>
              <a:rPr kumimoji="0" b="0" i="0" kern="1200" cap="none" spc="0" normalizeH="0" baseline="0" noProof="0" dirty="0">
                <a:solidFill>
                  <a:prstClr val="black"/>
                </a:solidFill>
                <a:cs typeface="+mn-ea"/>
                <a:sym typeface="+mn-lt"/>
              </a:rPr>
              <a:t>不会随</a:t>
            </a:r>
            <a:r>
              <a:rPr kumimoji="0" lang="zh-CN" b="0" i="0" kern="1200" cap="none" spc="0" normalizeH="0" baseline="0" noProof="0" dirty="0">
                <a:solidFill>
                  <a:prstClr val="black"/>
                </a:solidFill>
                <a:cs typeface="+mn-ea"/>
                <a:sym typeface="+mn-lt"/>
              </a:rPr>
              <a:t>降水冲刷</a:t>
            </a:r>
            <a:r>
              <a:rPr kumimoji="0" b="0" i="0" kern="1200" cap="none" spc="0" normalizeH="0" baseline="0" noProof="0" dirty="0">
                <a:solidFill>
                  <a:prstClr val="black"/>
                </a:solidFill>
                <a:cs typeface="+mn-ea"/>
                <a:sym typeface="+mn-lt"/>
              </a:rPr>
              <a:t>流失。</a:t>
            </a:r>
            <a:endParaRPr kumimoji="0" b="0" i="0" kern="1200" cap="none" spc="0" normalizeH="0" baseline="0" noProof="0" dirty="0">
              <a:solidFill>
                <a:prstClr val="black"/>
              </a:solidFill>
              <a:cs typeface="+mn-ea"/>
              <a:sym typeface="+mn-lt"/>
            </a:endParaRPr>
          </a:p>
          <a:p>
            <a:pPr marR="0" indent="0" defTabSz="914400" fontAlgn="auto">
              <a:lnSpc>
                <a:spcPct val="120000"/>
              </a:lnSpc>
              <a:spcBef>
                <a:spcPts val="0"/>
              </a:spcBef>
              <a:spcAft>
                <a:spcPts val="0"/>
              </a:spcAft>
              <a:buClrTx/>
              <a:buSzTx/>
              <a:buFontTx/>
              <a:buNone/>
              <a:defRPr/>
            </a:pPr>
            <a:endParaRPr kumimoji="0" b="0" i="0" kern="1200" cap="none" spc="0" normalizeH="0" baseline="0" noProof="0" dirty="0">
              <a:solidFill>
                <a:prstClr val="black"/>
              </a:solidFill>
              <a:cs typeface="+mn-ea"/>
              <a:sym typeface="+mn-lt"/>
            </a:endParaRPr>
          </a:p>
          <a:p>
            <a:pPr marR="0" indent="0" defTabSz="914400" fontAlgn="auto">
              <a:lnSpc>
                <a:spcPct val="120000"/>
              </a:lnSpc>
              <a:spcBef>
                <a:spcPts val="0"/>
              </a:spcBef>
              <a:spcAft>
                <a:spcPts val="0"/>
              </a:spcAft>
              <a:buClrTx/>
              <a:buSzTx/>
              <a:buFontTx/>
              <a:buNone/>
              <a:defRPr/>
            </a:pPr>
            <a:r>
              <a:rPr lang="en-US" altLang="zh-CN" noProof="0" dirty="0">
                <a:solidFill>
                  <a:prstClr val="black"/>
                </a:solidFill>
                <a:cs typeface="+mn-ea"/>
                <a:sym typeface="+mn-lt"/>
              </a:rPr>
              <a:t>       </a:t>
            </a:r>
            <a:r>
              <a:rPr lang="zh-CN" noProof="0" dirty="0">
                <a:solidFill>
                  <a:prstClr val="black"/>
                </a:solidFill>
                <a:cs typeface="+mn-ea"/>
                <a:sym typeface="+mn-lt"/>
              </a:rPr>
              <a:t>主要应用与</a:t>
            </a:r>
            <a:r>
              <a:rPr lang="zh-CN" b="1" noProof="0" dirty="0">
                <a:solidFill>
                  <a:prstClr val="black"/>
                </a:solidFill>
                <a:cs typeface="+mn-ea"/>
                <a:sym typeface="+mn-lt"/>
              </a:rPr>
              <a:t>冬季降雪地区</a:t>
            </a:r>
            <a:r>
              <a:rPr lang="zh-CN" noProof="0" dirty="0">
                <a:solidFill>
                  <a:prstClr val="black"/>
                </a:solidFill>
                <a:cs typeface="+mn-ea"/>
                <a:sym typeface="+mn-lt"/>
              </a:rPr>
              <a:t>的公路建设当中</a:t>
            </a:r>
            <a:r>
              <a:rPr noProof="0" dirty="0">
                <a:solidFill>
                  <a:prstClr val="black"/>
                </a:solidFill>
                <a:cs typeface="+mn-ea"/>
                <a:sym typeface="+mn-lt"/>
              </a:rPr>
              <a:t>。</a:t>
            </a:r>
            <a:r>
              <a:rPr lang="zh-CN" noProof="0" dirty="0">
                <a:solidFill>
                  <a:prstClr val="black"/>
                </a:solidFill>
                <a:cs typeface="+mn-ea"/>
                <a:sym typeface="+mn-lt"/>
              </a:rPr>
              <a:t>使用范围</a:t>
            </a:r>
            <a:r>
              <a:rPr lang="zh-CN" noProof="0" dirty="0">
                <a:solidFill>
                  <a:prstClr val="black"/>
                </a:solidFill>
                <a:cs typeface="+mn-ea"/>
                <a:sym typeface="+mn-lt"/>
              </a:rPr>
              <a:t>主要包括</a:t>
            </a:r>
            <a:r>
              <a:rPr lang="zh-CN" b="1" noProof="0" dirty="0">
                <a:solidFill>
                  <a:prstClr val="black"/>
                </a:solidFill>
                <a:cs typeface="+mn-ea"/>
                <a:sym typeface="+mn-lt"/>
              </a:rPr>
              <a:t>沥青混凝土路面</a:t>
            </a:r>
            <a:r>
              <a:rPr lang="zh-CN" noProof="0" dirty="0">
                <a:solidFill>
                  <a:prstClr val="black"/>
                </a:solidFill>
                <a:cs typeface="+mn-ea"/>
                <a:sym typeface="+mn-lt"/>
              </a:rPr>
              <a:t>。</a:t>
            </a:r>
            <a:r>
              <a:rPr lang="zh-CN" altLang="en-US" noProof="0" dirty="0">
                <a:solidFill>
                  <a:prstClr val="black"/>
                </a:solidFill>
                <a:cs typeface="+mn-ea"/>
                <a:sym typeface="+mn-lt"/>
              </a:rPr>
              <a:t>应用方式是</a:t>
            </a:r>
            <a:r>
              <a:rPr lang="zh-CN" noProof="0" dirty="0">
                <a:solidFill>
                  <a:prstClr val="black"/>
                </a:solidFill>
                <a:cs typeface="+mn-ea"/>
                <a:sym typeface="+mn-lt"/>
              </a:rPr>
              <a:t>将抗凝冰（低冰点）材料，按一定比例，在路面铺设前混合于沥青混合物或混凝土当中，正常施工铺设即可。</a:t>
            </a:r>
            <a:endParaRPr kumimoji="0" lang="zh-CN" b="0" i="0" kern="1200" cap="none" spc="0" normalizeH="0" baseline="0" noProof="0" dirty="0">
              <a:solidFill>
                <a:prstClr val="black"/>
              </a:solidFill>
              <a:cs typeface="+mn-ea"/>
              <a:sym typeface="+mn-lt"/>
            </a:endParaRPr>
          </a:p>
          <a:p>
            <a:pPr marR="0" indent="0" defTabSz="914400" fontAlgn="auto">
              <a:lnSpc>
                <a:spcPct val="120000"/>
              </a:lnSpc>
              <a:spcBef>
                <a:spcPts val="0"/>
              </a:spcBef>
              <a:spcAft>
                <a:spcPts val="0"/>
              </a:spcAft>
              <a:buClrTx/>
              <a:buSzTx/>
              <a:buFontTx/>
              <a:buNone/>
              <a:defRPr/>
            </a:pPr>
            <a:endParaRPr kumimoji="0" b="0" i="0" kern="1200" cap="none" spc="0" normalizeH="0" baseline="0" noProof="0" dirty="0">
              <a:solidFill>
                <a:prstClr val="black"/>
              </a:solidFill>
              <a:cs typeface="+mn-ea"/>
              <a:sym typeface="+mn-lt"/>
            </a:endParaRPr>
          </a:p>
          <a:p>
            <a:pPr marR="0" indent="0" defTabSz="914400" fontAlgn="auto">
              <a:lnSpc>
                <a:spcPct val="120000"/>
              </a:lnSpc>
              <a:spcBef>
                <a:spcPts val="0"/>
              </a:spcBef>
              <a:spcAft>
                <a:spcPts val="0"/>
              </a:spcAft>
              <a:buClrTx/>
              <a:buSzTx/>
              <a:buFontTx/>
              <a:buNone/>
              <a:defRPr/>
            </a:pPr>
            <a:r>
              <a:rPr kumimoji="0" lang="en-US" b="0" i="0" kern="1200" cap="none" spc="0" normalizeH="0" baseline="0" noProof="0" dirty="0">
                <a:solidFill>
                  <a:prstClr val="black"/>
                </a:solidFill>
                <a:cs typeface="+mn-ea"/>
                <a:sym typeface="+mn-lt"/>
              </a:rPr>
              <a:t>       </a:t>
            </a:r>
            <a:r>
              <a:rPr lang="zh-CN" altLang="en-US">
                <a:sym typeface="+mn-ea"/>
              </a:rPr>
              <a:t>环境温度较高时，路面可以直接融化路表积雪；对于环境温度较低时，由于低冰点材料的憎水特性及低冰点特性，可显著降低路的粘结力，削弱冰层在路面的附着，更加容易清除，特别是在动态交通车流荷载的作用下，</a:t>
            </a:r>
            <a:r>
              <a:rPr lang="zh-CN" altLang="en-US">
                <a:sym typeface="+mn-ea"/>
              </a:rPr>
              <a:t>可保持原有路面的持续漏出，提高冬季路面的摩擦系数，确保车辆的通行安全。</a:t>
            </a:r>
            <a:endParaRPr kumimoji="0" lang="en-US" b="0" i="0" kern="1200" cap="none" spc="0" normalizeH="0" baseline="0" noProof="0" dirty="0">
              <a:solidFill>
                <a:prstClr val="black"/>
              </a:solidFill>
              <a:cs typeface="+mn-ea"/>
              <a:sym typeface="+mn-lt"/>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3" name="直角三角形 12"/>
          <p:cNvSpPr/>
          <p:nvPr/>
        </p:nvSpPr>
        <p:spPr>
          <a:xfrm rot="5400000">
            <a:off x="635" y="-635"/>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直角三角形 13"/>
          <p:cNvSpPr/>
          <p:nvPr/>
        </p:nvSpPr>
        <p:spPr>
          <a:xfrm>
            <a:off x="1270" y="4272915"/>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直角三角形 14"/>
          <p:cNvSpPr/>
          <p:nvPr/>
        </p:nvSpPr>
        <p:spPr>
          <a:xfrm rot="10800000">
            <a:off x="9608185" y="-1270"/>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直角三角形 15"/>
          <p:cNvSpPr/>
          <p:nvPr/>
        </p:nvSpPr>
        <p:spPr>
          <a:xfrm rot="16200000">
            <a:off x="9607550" y="4273550"/>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矩形 16"/>
          <p:cNvSpPr/>
          <p:nvPr/>
        </p:nvSpPr>
        <p:spPr>
          <a:xfrm>
            <a:off x="245745" y="228600"/>
            <a:ext cx="11700510" cy="6412230"/>
          </a:xfrm>
          <a:prstGeom prst="rect">
            <a:avLst/>
          </a:prstGeom>
          <a:solidFill>
            <a:schemeClr val="bg1"/>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文本框 1"/>
          <p:cNvSpPr txBox="1"/>
          <p:nvPr/>
        </p:nvSpPr>
        <p:spPr>
          <a:xfrm>
            <a:off x="2327910" y="588645"/>
            <a:ext cx="7535545" cy="521970"/>
          </a:xfrm>
          <a:prstGeom prst="rect">
            <a:avLst/>
          </a:prstGeom>
          <a:noFill/>
        </p:spPr>
        <p:txBody>
          <a:bodyPr wrap="square" rtlCol="0">
            <a:spAutoFit/>
          </a:bodyPr>
          <a:p>
            <a:pPr algn="ctr"/>
            <a:r>
              <a:rPr lang="zh-CN" altLang="en-US" sz="2800">
                <a:solidFill>
                  <a:schemeClr val="tx2">
                    <a:lumMod val="75000"/>
                    <a:lumOff val="25000"/>
                  </a:schemeClr>
                </a:solidFill>
                <a:latin typeface="MiSans Normal" panose="00000500000000000000" charset="-122"/>
                <a:ea typeface="MiSans Normal" panose="00000500000000000000" charset="-122"/>
              </a:rPr>
              <a:t>技术原理</a:t>
            </a:r>
            <a:endParaRPr lang="zh-CN" altLang="en-US" sz="2800">
              <a:solidFill>
                <a:schemeClr val="tx2">
                  <a:lumMod val="75000"/>
                  <a:lumOff val="25000"/>
                </a:schemeClr>
              </a:solidFill>
              <a:latin typeface="MiSans Normal" panose="00000500000000000000" charset="-122"/>
              <a:ea typeface="MiSans Normal" panose="00000500000000000000" charset="-122"/>
            </a:endParaRPr>
          </a:p>
        </p:txBody>
      </p:sp>
      <p:sp>
        <p:nvSpPr>
          <p:cNvPr id="25" name="文本框 24"/>
          <p:cNvSpPr txBox="1"/>
          <p:nvPr>
            <p:custDataLst>
              <p:tags r:id="rId1"/>
            </p:custDataLst>
          </p:nvPr>
        </p:nvSpPr>
        <p:spPr>
          <a:xfrm>
            <a:off x="1575435" y="1727200"/>
            <a:ext cx="9505950" cy="1975485"/>
          </a:xfrm>
          <a:prstGeom prst="rect">
            <a:avLst/>
          </a:prstGeom>
          <a:noFill/>
        </p:spPr>
        <p:txBody>
          <a:bodyPr wrap="square" rtlCol="0">
            <a:noAutofit/>
            <a:scene3d>
              <a:camera prst="orthographicFront"/>
              <a:lightRig rig="threePt" dir="t"/>
            </a:scene3d>
            <a:sp3d contourW="12700"/>
          </a:bodyPr>
          <a:p>
            <a:pPr marR="0" indent="0" defTabSz="914400" fontAlgn="auto">
              <a:lnSpc>
                <a:spcPct val="120000"/>
              </a:lnSpc>
              <a:spcBef>
                <a:spcPts val="0"/>
              </a:spcBef>
              <a:spcAft>
                <a:spcPts val="0"/>
              </a:spcAft>
              <a:buClrTx/>
              <a:buSzTx/>
              <a:buFontTx/>
              <a:buNone/>
              <a:defRPr/>
            </a:pPr>
            <a:r>
              <a:rPr kumimoji="0" lang="en-US" b="0" i="0" kern="1200" cap="none" spc="0" normalizeH="0" baseline="0" noProof="0" dirty="0">
                <a:solidFill>
                  <a:prstClr val="black"/>
                </a:solidFill>
                <a:cs typeface="+mn-ea"/>
                <a:sym typeface="+mn-lt"/>
              </a:rPr>
              <a:t>       </a:t>
            </a:r>
            <a:r>
              <a:rPr lang="zh-CN" altLang="en-US">
                <a:sym typeface="+mn-ea"/>
              </a:rPr>
              <a:t>低冰点材料起到降低路面冰点的作用，随着时间的推移，受路面车轮荷载及环境因素的影响，通过渗透压和毛细现象，从沥青混合料中浓度较高的内部空隙逐渐向浓度较低的表面析出，析出的有效成分与路面的冰雪发生溶解作用，形成低冰点材料水溶液隔离层阻止冰雪与路面冻结。</a:t>
            </a:r>
            <a:endParaRPr lang="zh-CN" altLang="en-US"/>
          </a:p>
          <a:p>
            <a:pPr marR="0" indent="0" defTabSz="914400" fontAlgn="auto">
              <a:lnSpc>
                <a:spcPct val="120000"/>
              </a:lnSpc>
              <a:spcBef>
                <a:spcPts val="0"/>
              </a:spcBef>
              <a:spcAft>
                <a:spcPts val="0"/>
              </a:spcAft>
              <a:buClrTx/>
              <a:buSzTx/>
              <a:buFontTx/>
              <a:buNone/>
              <a:defRPr/>
            </a:pPr>
            <a:r>
              <a:rPr kumimoji="0" lang="en-US" altLang="zh-CN" b="0" i="0" kern="1200" cap="none" spc="0" normalizeH="0" baseline="0" noProof="0" dirty="0">
                <a:solidFill>
                  <a:prstClr val="black"/>
                </a:solidFill>
                <a:cs typeface="+mn-ea"/>
                <a:sym typeface="+mn-lt"/>
              </a:rPr>
              <a:t>       </a:t>
            </a:r>
            <a:endParaRPr kumimoji="0" b="0" i="0" kern="1200" cap="none" spc="0" normalizeH="0" baseline="0" noProof="0" dirty="0">
              <a:solidFill>
                <a:prstClr val="black"/>
              </a:solidFill>
              <a:cs typeface="+mn-ea"/>
              <a:sym typeface="+mn-lt"/>
            </a:endParaRPr>
          </a:p>
          <a:p>
            <a:pPr marR="0" indent="0" defTabSz="914400" fontAlgn="auto">
              <a:lnSpc>
                <a:spcPct val="120000"/>
              </a:lnSpc>
              <a:spcBef>
                <a:spcPts val="0"/>
              </a:spcBef>
              <a:spcAft>
                <a:spcPts val="0"/>
              </a:spcAft>
              <a:buClrTx/>
              <a:buSzTx/>
              <a:buFontTx/>
              <a:buNone/>
              <a:defRPr/>
            </a:pPr>
            <a:endParaRPr kumimoji="0" lang="en-US" altLang="zh-CN" b="0" i="0" kern="1200" cap="none" spc="0" normalizeH="0" baseline="0" noProof="0" dirty="0">
              <a:solidFill>
                <a:prstClr val="black"/>
              </a:solidFill>
              <a:cs typeface="+mn-ea"/>
              <a:sym typeface="+mn-lt"/>
            </a:endParaRPr>
          </a:p>
        </p:txBody>
      </p:sp>
      <p:pic>
        <p:nvPicPr>
          <p:cNvPr id="28" name="图片 27"/>
          <p:cNvPicPr>
            <a:picLocks noChangeAspect="1"/>
          </p:cNvPicPr>
          <p:nvPr>
            <p:custDataLst>
              <p:tags r:id="rId2"/>
            </p:custDataLst>
          </p:nvPr>
        </p:nvPicPr>
        <p:blipFill>
          <a:blip r:embed="rId3"/>
          <a:stretch>
            <a:fillRect/>
          </a:stretch>
        </p:blipFill>
        <p:spPr>
          <a:xfrm>
            <a:off x="3426460" y="3477260"/>
            <a:ext cx="5339715" cy="2232660"/>
          </a:xfrm>
          <a:prstGeom prst="rect">
            <a:avLst/>
          </a:prstGeom>
        </p:spPr>
      </p:pic>
    </p:spTree>
    <p:custDataLst>
      <p:tags r:id="rId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3" name="直角三角形 12"/>
          <p:cNvSpPr/>
          <p:nvPr/>
        </p:nvSpPr>
        <p:spPr>
          <a:xfrm rot="5400000">
            <a:off x="635" y="-635"/>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直角三角形 13"/>
          <p:cNvSpPr/>
          <p:nvPr/>
        </p:nvSpPr>
        <p:spPr>
          <a:xfrm>
            <a:off x="1270" y="4272915"/>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直角三角形 14"/>
          <p:cNvSpPr/>
          <p:nvPr/>
        </p:nvSpPr>
        <p:spPr>
          <a:xfrm rot="10800000">
            <a:off x="9608185" y="-1270"/>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直角三角形 15"/>
          <p:cNvSpPr/>
          <p:nvPr/>
        </p:nvSpPr>
        <p:spPr>
          <a:xfrm rot="16200000">
            <a:off x="9607550" y="4273550"/>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矩形 16"/>
          <p:cNvSpPr/>
          <p:nvPr/>
        </p:nvSpPr>
        <p:spPr>
          <a:xfrm>
            <a:off x="245745" y="222885"/>
            <a:ext cx="11700510" cy="6412230"/>
          </a:xfrm>
          <a:prstGeom prst="rect">
            <a:avLst/>
          </a:prstGeom>
          <a:solidFill>
            <a:schemeClr val="bg1"/>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8" name="文本框 17"/>
          <p:cNvSpPr txBox="1"/>
          <p:nvPr/>
        </p:nvSpPr>
        <p:spPr>
          <a:xfrm>
            <a:off x="1737995" y="2728595"/>
            <a:ext cx="8716645" cy="922020"/>
          </a:xfrm>
          <a:prstGeom prst="rect">
            <a:avLst/>
          </a:prstGeom>
          <a:noFill/>
        </p:spPr>
        <p:txBody>
          <a:bodyPr wrap="square" rtlCol="0">
            <a:spAutoFit/>
          </a:bodyPr>
          <a:p>
            <a:pPr algn="ctr"/>
            <a:r>
              <a:rPr lang="zh-CN" sz="5400" b="1">
                <a:solidFill>
                  <a:schemeClr val="tx2">
                    <a:lumMod val="75000"/>
                    <a:lumOff val="25000"/>
                  </a:schemeClr>
                </a:solidFill>
                <a:latin typeface="MiSans Normal" panose="00000500000000000000" charset="-122"/>
                <a:ea typeface="MiSans Normal" panose="00000500000000000000" charset="-122"/>
                <a:cs typeface="MiSans Normal" panose="00000500000000000000" charset="-122"/>
              </a:rPr>
              <a:t>产品配比</a:t>
            </a:r>
            <a:r>
              <a:rPr lang="zh-CN" sz="5400" b="1">
                <a:solidFill>
                  <a:schemeClr val="tx2">
                    <a:lumMod val="75000"/>
                    <a:lumOff val="25000"/>
                  </a:schemeClr>
                </a:solidFill>
                <a:latin typeface="MiSans Normal" panose="00000500000000000000" charset="-122"/>
                <a:ea typeface="MiSans Normal" panose="00000500000000000000" charset="-122"/>
                <a:cs typeface="MiSans Normal" panose="00000500000000000000" charset="-122"/>
              </a:rPr>
              <a:t>建议</a:t>
            </a:r>
            <a:endParaRPr lang="zh-CN" sz="5400" b="1">
              <a:solidFill>
                <a:schemeClr val="tx2">
                  <a:lumMod val="75000"/>
                  <a:lumOff val="25000"/>
                </a:schemeClr>
              </a:solidFill>
              <a:latin typeface="MiSans Normal" panose="00000500000000000000" charset="-122"/>
              <a:ea typeface="MiSans Normal" panose="00000500000000000000" charset="-122"/>
              <a:cs typeface="MiSans Normal" panose="00000500000000000000" charset="-122"/>
            </a:endParaRPr>
          </a:p>
        </p:txBody>
      </p:sp>
      <p:sp>
        <p:nvSpPr>
          <p:cNvPr id="23" name="流程图: 终止 22"/>
          <p:cNvSpPr/>
          <p:nvPr/>
        </p:nvSpPr>
        <p:spPr>
          <a:xfrm>
            <a:off x="5116830" y="5075555"/>
            <a:ext cx="1959610" cy="501015"/>
          </a:xfrm>
          <a:prstGeom prst="flowChartTerminator">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a:latin typeface="MiSans Normal" panose="00000500000000000000" charset="-122"/>
                <a:ea typeface="MiSans Normal" panose="00000500000000000000" charset="-122"/>
              </a:rPr>
              <a:t>P A R T . 0 2</a:t>
            </a:r>
            <a:endParaRPr lang="en-US" altLang="zh-CN">
              <a:latin typeface="MiSans Normal" panose="00000500000000000000" charset="-122"/>
              <a:ea typeface="MiSans Normal" panose="00000500000000000000" charset="-122"/>
            </a:endParaRPr>
          </a:p>
        </p:txBody>
      </p:sp>
      <p:sp>
        <p:nvSpPr>
          <p:cNvPr id="2" name="文本框 1"/>
          <p:cNvSpPr txBox="1"/>
          <p:nvPr/>
        </p:nvSpPr>
        <p:spPr>
          <a:xfrm>
            <a:off x="4899660" y="1356995"/>
            <a:ext cx="2393950" cy="1106805"/>
          </a:xfrm>
          <a:prstGeom prst="rect">
            <a:avLst/>
          </a:prstGeom>
          <a:noFill/>
        </p:spPr>
        <p:txBody>
          <a:bodyPr wrap="square" rtlCol="0">
            <a:spAutoFit/>
          </a:bodyPr>
          <a:p>
            <a:pPr algn="ctr"/>
            <a:r>
              <a:rPr lang="en-US" altLang="zh-CN" sz="6600">
                <a:solidFill>
                  <a:schemeClr val="tx2">
                    <a:lumMod val="75000"/>
                    <a:lumOff val="25000"/>
                  </a:schemeClr>
                </a:solidFill>
                <a:latin typeface="MiSans Normal" panose="00000500000000000000" charset="-122"/>
                <a:ea typeface="MiSans Normal" panose="00000500000000000000" charset="-122"/>
              </a:rPr>
              <a:t>02</a:t>
            </a:r>
            <a:endParaRPr lang="en-US" altLang="zh-CN" sz="6600">
              <a:solidFill>
                <a:schemeClr val="tx2">
                  <a:lumMod val="75000"/>
                  <a:lumOff val="25000"/>
                </a:schemeClr>
              </a:solidFill>
              <a:latin typeface="MiSans Normal" panose="00000500000000000000" charset="-122"/>
              <a:ea typeface="MiSans Normal" panose="00000500000000000000" charset="-122"/>
            </a:endParaRPr>
          </a:p>
        </p:txBody>
      </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3" name="直角三角形 12"/>
          <p:cNvSpPr/>
          <p:nvPr/>
        </p:nvSpPr>
        <p:spPr>
          <a:xfrm rot="5400000">
            <a:off x="635" y="-635"/>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直角三角形 13"/>
          <p:cNvSpPr/>
          <p:nvPr/>
        </p:nvSpPr>
        <p:spPr>
          <a:xfrm>
            <a:off x="1270" y="4272915"/>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直角三角形 14"/>
          <p:cNvSpPr/>
          <p:nvPr/>
        </p:nvSpPr>
        <p:spPr>
          <a:xfrm rot="10800000">
            <a:off x="9608185" y="-1270"/>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直角三角形 15"/>
          <p:cNvSpPr/>
          <p:nvPr/>
        </p:nvSpPr>
        <p:spPr>
          <a:xfrm rot="16200000">
            <a:off x="9607550" y="4273550"/>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矩形 16"/>
          <p:cNvSpPr/>
          <p:nvPr/>
        </p:nvSpPr>
        <p:spPr>
          <a:xfrm>
            <a:off x="245745" y="222885"/>
            <a:ext cx="11700510" cy="6412230"/>
          </a:xfrm>
          <a:prstGeom prst="rect">
            <a:avLst/>
          </a:prstGeom>
          <a:solidFill>
            <a:schemeClr val="bg1"/>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a:t>结合室内及室外结果，</a:t>
            </a:r>
            <a:endParaRPr lang="zh-CN" altLang="en-US"/>
          </a:p>
          <a:p>
            <a:pPr algn="ctr"/>
            <a:r>
              <a:rPr lang="zh-CN" altLang="en-US"/>
              <a:t>同时在考虑经济效益指的情况下，推荐含 5%抗凝冰颗粒掺量的沥青</a:t>
            </a:r>
            <a:endParaRPr lang="zh-CN" altLang="en-US"/>
          </a:p>
          <a:p>
            <a:pPr algn="ctr"/>
            <a:r>
              <a:rPr lang="zh-CN" altLang="en-US"/>
              <a:t>混凝土为最佳掺量</a:t>
            </a:r>
            <a:endParaRPr lang="zh-CN" altLang="en-US"/>
          </a:p>
        </p:txBody>
      </p:sp>
      <p:sp>
        <p:nvSpPr>
          <p:cNvPr id="2" name="文本框 1"/>
          <p:cNvSpPr txBox="1"/>
          <p:nvPr/>
        </p:nvSpPr>
        <p:spPr>
          <a:xfrm>
            <a:off x="2327910" y="588645"/>
            <a:ext cx="7535545" cy="521970"/>
          </a:xfrm>
          <a:prstGeom prst="rect">
            <a:avLst/>
          </a:prstGeom>
          <a:noFill/>
        </p:spPr>
        <p:txBody>
          <a:bodyPr wrap="square" rtlCol="0">
            <a:spAutoFit/>
          </a:bodyPr>
          <a:p>
            <a:pPr algn="ctr"/>
            <a:r>
              <a:rPr lang="zh-CN" altLang="en-US" sz="2800">
                <a:solidFill>
                  <a:schemeClr val="tx2">
                    <a:lumMod val="75000"/>
                    <a:lumOff val="25000"/>
                  </a:schemeClr>
                </a:solidFill>
                <a:latin typeface="MiSans Normal" panose="00000500000000000000" charset="-122"/>
                <a:ea typeface="MiSans Normal" panose="00000500000000000000" charset="-122"/>
              </a:rPr>
              <a:t>推荐</a:t>
            </a:r>
            <a:r>
              <a:rPr lang="zh-CN" altLang="en-US" sz="2800">
                <a:solidFill>
                  <a:schemeClr val="tx2">
                    <a:lumMod val="75000"/>
                    <a:lumOff val="25000"/>
                  </a:schemeClr>
                </a:solidFill>
                <a:latin typeface="MiSans Normal" panose="00000500000000000000" charset="-122"/>
                <a:ea typeface="MiSans Normal" panose="00000500000000000000" charset="-122"/>
              </a:rPr>
              <a:t>配比</a:t>
            </a:r>
            <a:endParaRPr lang="zh-CN" altLang="en-US" sz="2800">
              <a:solidFill>
                <a:schemeClr val="tx2">
                  <a:lumMod val="75000"/>
                  <a:lumOff val="25000"/>
                </a:schemeClr>
              </a:solidFill>
              <a:latin typeface="MiSans Normal" panose="00000500000000000000" charset="-122"/>
              <a:ea typeface="MiSans Normal" panose="00000500000000000000" charset="-122"/>
            </a:endParaRPr>
          </a:p>
        </p:txBody>
      </p:sp>
      <p:sp>
        <p:nvSpPr>
          <p:cNvPr id="86" name="ïşļiḓé"/>
          <p:cNvSpPr/>
          <p:nvPr>
            <p:custDataLst>
              <p:tags r:id="rId1"/>
            </p:custDataLst>
          </p:nvPr>
        </p:nvSpPr>
        <p:spPr bwMode="auto">
          <a:xfrm>
            <a:off x="1407160" y="1384300"/>
            <a:ext cx="6511290"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t" anchorCtr="0"/>
          <a:lstStyle>
            <a:defPPr>
              <a:defRPr lang="zh-CN"/>
            </a:defPPr>
            <a:lvl1pPr marL="0" algn="l" defTabSz="913765" rtl="0" eaLnBrk="1" latinLnBrk="0" hangingPunct="1">
              <a:defRPr sz="1800" kern="1200">
                <a:solidFill>
                  <a:srgbClr val="000000"/>
                </a:solidFill>
              </a:defRPr>
            </a:lvl1pPr>
            <a:lvl2pPr marL="457200" algn="l" defTabSz="913765" rtl="0" eaLnBrk="1" latinLnBrk="0" hangingPunct="1">
              <a:defRPr sz="1800" kern="1200">
                <a:solidFill>
                  <a:srgbClr val="000000"/>
                </a:solidFill>
              </a:defRPr>
            </a:lvl2pPr>
            <a:lvl3pPr marL="914400" algn="l" defTabSz="913765" rtl="0" eaLnBrk="1" latinLnBrk="0" hangingPunct="1">
              <a:defRPr sz="1800" kern="1200">
                <a:solidFill>
                  <a:srgbClr val="000000"/>
                </a:solidFill>
              </a:defRPr>
            </a:lvl3pPr>
            <a:lvl4pPr marL="1371600" algn="l" defTabSz="913765" rtl="0" eaLnBrk="1" latinLnBrk="0" hangingPunct="1">
              <a:defRPr sz="1800" kern="1200">
                <a:solidFill>
                  <a:srgbClr val="000000"/>
                </a:solidFill>
              </a:defRPr>
            </a:lvl4pPr>
            <a:lvl5pPr marL="1828800" algn="l" defTabSz="913765" rtl="0" eaLnBrk="1" latinLnBrk="0" hangingPunct="1">
              <a:defRPr sz="1800" kern="1200">
                <a:solidFill>
                  <a:srgbClr val="000000"/>
                </a:solidFill>
              </a:defRPr>
            </a:lvl5pPr>
            <a:lvl6pPr marL="2286000" algn="l" defTabSz="913765" rtl="0" eaLnBrk="1" latinLnBrk="0" hangingPunct="1">
              <a:defRPr sz="1800" kern="1200">
                <a:solidFill>
                  <a:srgbClr val="000000"/>
                </a:solidFill>
              </a:defRPr>
            </a:lvl6pPr>
            <a:lvl7pPr marL="2743200" algn="l" defTabSz="913765" rtl="0" eaLnBrk="1" latinLnBrk="0" hangingPunct="1">
              <a:defRPr sz="1800" kern="1200">
                <a:solidFill>
                  <a:srgbClr val="000000"/>
                </a:solidFill>
              </a:defRPr>
            </a:lvl7pPr>
            <a:lvl8pPr marL="3200400" algn="l" defTabSz="913765" rtl="0" eaLnBrk="1" latinLnBrk="0" hangingPunct="1">
              <a:defRPr sz="1800" kern="1200">
                <a:solidFill>
                  <a:srgbClr val="000000"/>
                </a:solidFill>
              </a:defRPr>
            </a:lvl8pPr>
            <a:lvl9pPr marL="3657600" algn="l" defTabSz="913765" rtl="0" eaLnBrk="1" latinLnBrk="0" hangingPunct="1">
              <a:defRPr sz="1800" kern="1200">
                <a:solidFill>
                  <a:srgbClr val="000000"/>
                </a:solidFill>
              </a:defRPr>
            </a:lvl9pPr>
          </a:lstStyle>
          <a:p>
            <a:pPr algn="l" defTabSz="914400">
              <a:lnSpc>
                <a:spcPct val="120000"/>
              </a:lnSpc>
              <a:spcBef>
                <a:spcPts val="0"/>
              </a:spcBef>
              <a:spcAft>
                <a:spcPts val="0"/>
              </a:spcAft>
              <a:buClrTx/>
              <a:buSzTx/>
              <a:buFontTx/>
              <a:defRPr/>
            </a:pPr>
            <a:r>
              <a:rPr lang="en-US" sz="2000">
                <a:sym typeface="+mn-ea"/>
              </a:rPr>
              <a:t>       </a:t>
            </a:r>
            <a:r>
              <a:rPr b="1" noProof="0" dirty="0">
                <a:solidFill>
                  <a:prstClr val="black"/>
                </a:solidFill>
                <a:cs typeface="+mn-ea"/>
                <a:sym typeface="+mn-ea"/>
              </a:rPr>
              <a:t>新疆交通科学研究院</a:t>
            </a:r>
            <a:r>
              <a:rPr sz="1800" noProof="0" dirty="0">
                <a:solidFill>
                  <a:prstClr val="black"/>
                </a:solidFill>
                <a:cs typeface="+mn-ea"/>
                <a:sym typeface="+mn-ea"/>
              </a:rPr>
              <a:t>针对</a:t>
            </a:r>
            <a:r>
              <a:rPr lang="zh-CN" sz="1800" noProof="0" dirty="0">
                <a:solidFill>
                  <a:prstClr val="black"/>
                </a:solidFill>
                <a:cs typeface="+mn-ea"/>
                <a:sym typeface="+mn-ea"/>
              </a:rPr>
              <a:t>我公司</a:t>
            </a:r>
            <a:r>
              <a:rPr sz="1800" noProof="0" dirty="0">
                <a:solidFill>
                  <a:prstClr val="black"/>
                </a:solidFill>
                <a:cs typeface="+mn-ea"/>
                <a:sym typeface="+mn-ea"/>
              </a:rPr>
              <a:t>抗凝冰颗粒的性能进行检测并结合已铺筑的试验路段对抗凝冰效果进行验证和评价，</a:t>
            </a:r>
            <a:r>
              <a:rPr lang="zh-CN" sz="1800" noProof="0" dirty="0">
                <a:solidFill>
                  <a:prstClr val="black"/>
                </a:solidFill>
                <a:cs typeface="+mn-ea"/>
                <a:sym typeface="+mn-ea"/>
              </a:rPr>
              <a:t>总结了</a:t>
            </a:r>
            <a:r>
              <a:rPr lang="zh-CN" sz="1800" b="1" noProof="0" dirty="0">
                <a:solidFill>
                  <a:prstClr val="black"/>
                </a:solidFill>
                <a:cs typeface="+mn-ea"/>
                <a:sym typeface="+mn-ea"/>
              </a:rPr>
              <a:t>《缓释抗凝冰剂（</a:t>
            </a:r>
            <a:r>
              <a:rPr lang="en-US" altLang="zh-CN" sz="1800" b="1" noProof="0" dirty="0">
                <a:solidFill>
                  <a:prstClr val="black"/>
                </a:solidFill>
                <a:cs typeface="+mn-ea"/>
                <a:sym typeface="+mn-ea"/>
              </a:rPr>
              <a:t>JJF-35C-001)</a:t>
            </a:r>
            <a:r>
              <a:rPr lang="zh-CN" altLang="en-US" sz="1800" b="1" noProof="0" dirty="0">
                <a:solidFill>
                  <a:prstClr val="black"/>
                </a:solidFill>
                <a:cs typeface="+mn-ea"/>
                <a:sym typeface="+mn-ea"/>
              </a:rPr>
              <a:t>沥青混凝土技术性能评价报告</a:t>
            </a:r>
            <a:r>
              <a:rPr lang="zh-CN" sz="1800" b="1" noProof="0" dirty="0">
                <a:solidFill>
                  <a:prstClr val="black"/>
                </a:solidFill>
                <a:cs typeface="+mn-ea"/>
                <a:sym typeface="+mn-ea"/>
              </a:rPr>
              <a:t>》</a:t>
            </a:r>
            <a:r>
              <a:rPr lang="zh-CN" sz="1800" noProof="0" dirty="0">
                <a:solidFill>
                  <a:prstClr val="black"/>
                </a:solidFill>
                <a:cs typeface="+mn-ea"/>
                <a:sym typeface="+mn-ea"/>
              </a:rPr>
              <a:t>，</a:t>
            </a:r>
            <a:r>
              <a:rPr sz="1800" noProof="0" dirty="0">
                <a:solidFill>
                  <a:prstClr val="black"/>
                </a:solidFill>
                <a:cs typeface="+mn-ea"/>
                <a:sym typeface="+mn-ea"/>
              </a:rPr>
              <a:t>得出抗凝冰颗粒在沥青混凝土中的最佳掺量。</a:t>
            </a:r>
            <a:endParaRPr sz="1800" noProof="0" dirty="0">
              <a:solidFill>
                <a:prstClr val="black"/>
              </a:solidFill>
              <a:cs typeface="+mn-ea"/>
              <a:sym typeface="+mn-ea"/>
            </a:endParaRPr>
          </a:p>
          <a:p>
            <a:pPr algn="l" defTabSz="914400">
              <a:lnSpc>
                <a:spcPct val="120000"/>
              </a:lnSpc>
              <a:spcBef>
                <a:spcPts val="0"/>
              </a:spcBef>
              <a:spcAft>
                <a:spcPts val="0"/>
              </a:spcAft>
              <a:buClrTx/>
              <a:buSzTx/>
              <a:buFontTx/>
              <a:defRPr/>
            </a:pPr>
            <a:endParaRPr sz="1800" noProof="0" dirty="0">
              <a:solidFill>
                <a:prstClr val="black"/>
              </a:solidFill>
              <a:cs typeface="+mn-ea"/>
              <a:sym typeface="+mn-ea"/>
            </a:endParaRPr>
          </a:p>
          <a:p>
            <a:pPr algn="l" defTabSz="914400">
              <a:lnSpc>
                <a:spcPct val="120000"/>
              </a:lnSpc>
              <a:spcBef>
                <a:spcPts val="0"/>
              </a:spcBef>
              <a:spcAft>
                <a:spcPts val="0"/>
              </a:spcAft>
              <a:buClrTx/>
              <a:buSzTx/>
              <a:buFontTx/>
              <a:defRPr/>
            </a:pPr>
            <a:r>
              <a:rPr sz="1800" noProof="0" dirty="0">
                <a:solidFill>
                  <a:prstClr val="black"/>
                </a:solidFill>
                <a:cs typeface="+mn-ea"/>
                <a:sym typeface="+mn-ea"/>
              </a:rPr>
              <a:t> </a:t>
            </a:r>
            <a:r>
              <a:rPr lang="en-US" sz="1800" noProof="0" dirty="0">
                <a:solidFill>
                  <a:prstClr val="black"/>
                </a:solidFill>
                <a:cs typeface="+mn-ea"/>
                <a:sym typeface="+mn-ea"/>
              </a:rPr>
              <a:t>      </a:t>
            </a:r>
            <a:r>
              <a:rPr lang="zh-CN" altLang="en-US" sz="1800" noProof="0" dirty="0">
                <a:solidFill>
                  <a:prstClr val="black"/>
                </a:solidFill>
                <a:cs typeface="+mn-ea"/>
                <a:sym typeface="+mn-ea"/>
              </a:rPr>
              <a:t>综合评价路面</a:t>
            </a:r>
            <a:r>
              <a:rPr lang="zh-CN" altLang="en-US" sz="1800" b="1" noProof="0" dirty="0">
                <a:solidFill>
                  <a:prstClr val="black"/>
                </a:solidFill>
                <a:cs typeface="+mn-ea"/>
                <a:sym typeface="+mn-ea"/>
              </a:rPr>
              <a:t>抗凝冰效果、使用年限、沥青混凝土结构强度、高低温性能、水稳性能、经济效益</a:t>
            </a:r>
            <a:r>
              <a:rPr lang="zh-CN" altLang="en-US" sz="1800" noProof="0" dirty="0">
                <a:solidFill>
                  <a:prstClr val="black"/>
                </a:solidFill>
                <a:cs typeface="+mn-ea"/>
                <a:sym typeface="+mn-ea"/>
              </a:rPr>
              <a:t>等</a:t>
            </a:r>
            <a:r>
              <a:rPr sz="1800" noProof="0" dirty="0">
                <a:solidFill>
                  <a:prstClr val="black"/>
                </a:solidFill>
                <a:cs typeface="+mn-ea"/>
                <a:sym typeface="+mn-ea"/>
              </a:rPr>
              <a:t>，推荐</a:t>
            </a:r>
            <a:r>
              <a:rPr sz="1800" b="1" noProof="0" dirty="0">
                <a:solidFill>
                  <a:srgbClr val="0070C0"/>
                </a:solidFill>
                <a:cs typeface="+mn-ea"/>
                <a:sym typeface="+mn-ea"/>
              </a:rPr>
              <a:t>5%抗凝冰颗粒</a:t>
            </a:r>
            <a:r>
              <a:rPr sz="1800" noProof="0" dirty="0">
                <a:solidFill>
                  <a:prstClr val="black"/>
                </a:solidFill>
                <a:cs typeface="+mn-ea"/>
                <a:sym typeface="+mn-ea"/>
              </a:rPr>
              <a:t>为最佳掺量</a:t>
            </a:r>
            <a:r>
              <a:rPr lang="zh-CN" sz="1800" noProof="0" dirty="0">
                <a:solidFill>
                  <a:prstClr val="black"/>
                </a:solidFill>
                <a:cs typeface="+mn-ea"/>
                <a:sym typeface="+mn-ea"/>
              </a:rPr>
              <a:t>。</a:t>
            </a:r>
            <a:endParaRPr lang="zh-CN" sz="1800" noProof="0" dirty="0">
              <a:solidFill>
                <a:prstClr val="black"/>
              </a:solidFill>
              <a:cs typeface="+mn-ea"/>
              <a:sym typeface="+mn-ea"/>
            </a:endParaRPr>
          </a:p>
          <a:p>
            <a:pPr algn="l" defTabSz="914400">
              <a:lnSpc>
                <a:spcPct val="120000"/>
              </a:lnSpc>
              <a:spcBef>
                <a:spcPts val="0"/>
              </a:spcBef>
              <a:spcAft>
                <a:spcPts val="0"/>
              </a:spcAft>
              <a:buClrTx/>
              <a:buSzTx/>
              <a:buFontTx/>
              <a:defRPr/>
            </a:pPr>
            <a:endParaRPr lang="zh-CN" sz="1800" noProof="0" dirty="0">
              <a:solidFill>
                <a:prstClr val="black"/>
              </a:solidFill>
              <a:cs typeface="+mn-ea"/>
              <a:sym typeface="+mn-ea"/>
            </a:endParaRPr>
          </a:p>
          <a:p>
            <a:pPr algn="l" defTabSz="914400">
              <a:lnSpc>
                <a:spcPct val="120000"/>
              </a:lnSpc>
              <a:spcBef>
                <a:spcPts val="0"/>
              </a:spcBef>
              <a:spcAft>
                <a:spcPts val="0"/>
              </a:spcAft>
              <a:buClrTx/>
              <a:buSzTx/>
              <a:buFontTx/>
              <a:defRPr/>
            </a:pPr>
            <a:r>
              <a:rPr lang="en-US" altLang="zh-CN" sz="1800" noProof="0" dirty="0">
                <a:solidFill>
                  <a:prstClr val="black"/>
                </a:solidFill>
                <a:cs typeface="+mn-ea"/>
                <a:sym typeface="+mn-ea"/>
              </a:rPr>
              <a:t>      </a:t>
            </a:r>
            <a:r>
              <a:rPr lang="zh-CN" sz="1800" noProof="0" dirty="0">
                <a:solidFill>
                  <a:prstClr val="black"/>
                </a:solidFill>
                <a:cs typeface="+mn-ea"/>
                <a:sym typeface="+mn-ea"/>
              </a:rPr>
              <a:t>根据马歇尔稳定度试验结果，</a:t>
            </a:r>
            <a:r>
              <a:rPr lang="zh-CN" sz="1800" noProof="0" dirty="0">
                <a:solidFill>
                  <a:prstClr val="black"/>
                </a:solidFill>
                <a:cs typeface="+mn-ea"/>
                <a:sym typeface="+mn-ea"/>
              </a:rPr>
              <a:t>分析密度、稳定度、流值、</a:t>
            </a:r>
            <a:endParaRPr lang="zh-CN" sz="1800" noProof="0" dirty="0">
              <a:solidFill>
                <a:prstClr val="black"/>
              </a:solidFill>
              <a:cs typeface="+mn-ea"/>
              <a:sym typeface="+mn-ea"/>
            </a:endParaRPr>
          </a:p>
          <a:p>
            <a:pPr algn="l" defTabSz="914400">
              <a:lnSpc>
                <a:spcPct val="120000"/>
              </a:lnSpc>
              <a:spcBef>
                <a:spcPts val="0"/>
              </a:spcBef>
              <a:spcAft>
                <a:spcPts val="0"/>
              </a:spcAft>
              <a:buClrTx/>
              <a:buSzTx/>
              <a:buFontTx/>
              <a:defRPr/>
            </a:pPr>
            <a:r>
              <a:rPr lang="zh-CN" sz="1800" noProof="0" dirty="0">
                <a:solidFill>
                  <a:prstClr val="black"/>
                </a:solidFill>
                <a:cs typeface="+mn-ea"/>
                <a:sym typeface="+mn-ea"/>
              </a:rPr>
              <a:t>空隙率、饱和度与油石比的关系曲线，并结合气候特点和实际情况论证后取用，最终得出</a:t>
            </a:r>
            <a:r>
              <a:rPr lang="zh-CN" sz="1800" b="1" noProof="0" dirty="0">
                <a:solidFill>
                  <a:srgbClr val="0070C0"/>
                </a:solidFill>
                <a:cs typeface="+mn-ea"/>
                <a:sym typeface="+mn-ea"/>
              </a:rPr>
              <a:t>最佳油石比</a:t>
            </a:r>
            <a:r>
              <a:rPr lang="zh-CN" sz="1800" noProof="0" dirty="0">
                <a:solidFill>
                  <a:prstClr val="black"/>
                </a:solidFill>
                <a:cs typeface="+mn-ea"/>
                <a:sym typeface="+mn-ea"/>
              </a:rPr>
              <a:t>为</a:t>
            </a:r>
            <a:r>
              <a:rPr lang="en-US" altLang="zh-CN" sz="1800" b="1" noProof="0" dirty="0">
                <a:solidFill>
                  <a:srgbClr val="0070C0"/>
                </a:solidFill>
                <a:cs typeface="+mn-ea"/>
                <a:sym typeface="+mn-ea"/>
              </a:rPr>
              <a:t>5.1%</a:t>
            </a:r>
            <a:endParaRPr lang="en-US" altLang="zh-CN" sz="1800" b="1" noProof="0" dirty="0">
              <a:solidFill>
                <a:srgbClr val="0070C0"/>
              </a:solidFill>
              <a:cs typeface="+mn-ea"/>
              <a:sym typeface="+mn-ea"/>
            </a:endParaRPr>
          </a:p>
        </p:txBody>
      </p:sp>
      <p:pic>
        <p:nvPicPr>
          <p:cNvPr id="4" name="图片 3"/>
          <p:cNvPicPr>
            <a:picLocks noChangeAspect="1"/>
          </p:cNvPicPr>
          <p:nvPr/>
        </p:nvPicPr>
        <p:blipFill>
          <a:blip r:embed="rId2"/>
          <a:stretch>
            <a:fillRect/>
          </a:stretch>
        </p:blipFill>
        <p:spPr>
          <a:xfrm>
            <a:off x="7992745" y="711200"/>
            <a:ext cx="3725545" cy="5436235"/>
          </a:xfrm>
          <a:prstGeom prst="rect">
            <a:avLst/>
          </a:prstGeom>
          <a:ln w="28575" cmpd="sng">
            <a:solidFill>
              <a:schemeClr val="accent1">
                <a:shade val="50000"/>
              </a:schemeClr>
            </a:solidFill>
            <a:prstDash val="solid"/>
          </a:ln>
        </p:spPr>
      </p:pic>
    </p:spTree>
    <p:custDataLst>
      <p:tags r:id="rId3"/>
    </p:custData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3" name="直角三角形 12"/>
          <p:cNvSpPr/>
          <p:nvPr/>
        </p:nvSpPr>
        <p:spPr>
          <a:xfrm rot="5400000">
            <a:off x="635" y="-635"/>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直角三角形 13"/>
          <p:cNvSpPr/>
          <p:nvPr/>
        </p:nvSpPr>
        <p:spPr>
          <a:xfrm>
            <a:off x="1270" y="4272915"/>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直角三角形 14"/>
          <p:cNvSpPr/>
          <p:nvPr/>
        </p:nvSpPr>
        <p:spPr>
          <a:xfrm rot="10800000">
            <a:off x="9608185" y="-1270"/>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直角三角形 15"/>
          <p:cNvSpPr/>
          <p:nvPr/>
        </p:nvSpPr>
        <p:spPr>
          <a:xfrm rot="16200000">
            <a:off x="9607550" y="4273550"/>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矩形 16"/>
          <p:cNvSpPr/>
          <p:nvPr/>
        </p:nvSpPr>
        <p:spPr>
          <a:xfrm>
            <a:off x="245745" y="222885"/>
            <a:ext cx="11700510" cy="6412230"/>
          </a:xfrm>
          <a:prstGeom prst="rect">
            <a:avLst/>
          </a:prstGeom>
          <a:solidFill>
            <a:schemeClr val="bg1"/>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a:t>结合室内及室外结果，</a:t>
            </a:r>
            <a:endParaRPr lang="zh-CN" altLang="en-US"/>
          </a:p>
          <a:p>
            <a:pPr algn="ctr"/>
            <a:r>
              <a:rPr lang="zh-CN" altLang="en-US"/>
              <a:t>同时在考虑经济效益指的情况下，推荐含 5%抗凝冰颗粒掺量的沥青</a:t>
            </a:r>
            <a:endParaRPr lang="zh-CN" altLang="en-US"/>
          </a:p>
          <a:p>
            <a:pPr algn="ctr"/>
            <a:r>
              <a:rPr lang="zh-CN" altLang="en-US"/>
              <a:t>混凝土为最佳掺量</a:t>
            </a:r>
            <a:endParaRPr lang="zh-CN" altLang="en-US"/>
          </a:p>
        </p:txBody>
      </p:sp>
      <p:sp>
        <p:nvSpPr>
          <p:cNvPr id="2" name="文本框 1"/>
          <p:cNvSpPr txBox="1"/>
          <p:nvPr/>
        </p:nvSpPr>
        <p:spPr>
          <a:xfrm>
            <a:off x="2327910" y="588645"/>
            <a:ext cx="7535545" cy="521970"/>
          </a:xfrm>
          <a:prstGeom prst="rect">
            <a:avLst/>
          </a:prstGeom>
          <a:noFill/>
        </p:spPr>
        <p:txBody>
          <a:bodyPr wrap="square" rtlCol="0">
            <a:spAutoFit/>
          </a:bodyPr>
          <a:p>
            <a:pPr algn="ctr"/>
            <a:r>
              <a:rPr lang="zh-CN" altLang="en-US" sz="2800">
                <a:solidFill>
                  <a:schemeClr val="tx2">
                    <a:lumMod val="75000"/>
                    <a:lumOff val="25000"/>
                  </a:schemeClr>
                </a:solidFill>
                <a:latin typeface="MiSans Normal" panose="00000500000000000000" charset="-122"/>
                <a:ea typeface="MiSans Normal" panose="00000500000000000000" charset="-122"/>
              </a:rPr>
              <a:t>数据</a:t>
            </a:r>
            <a:r>
              <a:rPr lang="zh-CN" altLang="en-US" sz="2800">
                <a:solidFill>
                  <a:schemeClr val="tx2">
                    <a:lumMod val="75000"/>
                    <a:lumOff val="25000"/>
                  </a:schemeClr>
                </a:solidFill>
                <a:latin typeface="MiSans Normal" panose="00000500000000000000" charset="-122"/>
                <a:ea typeface="MiSans Normal" panose="00000500000000000000" charset="-122"/>
              </a:rPr>
              <a:t>支持</a:t>
            </a:r>
            <a:endParaRPr lang="zh-CN" altLang="en-US" sz="2800">
              <a:solidFill>
                <a:schemeClr val="tx2">
                  <a:lumMod val="75000"/>
                  <a:lumOff val="25000"/>
                </a:schemeClr>
              </a:solidFill>
              <a:latin typeface="MiSans Normal" panose="00000500000000000000" charset="-122"/>
              <a:ea typeface="MiSans Normal" panose="00000500000000000000" charset="-122"/>
            </a:endParaRPr>
          </a:p>
        </p:txBody>
      </p:sp>
      <p:pic>
        <p:nvPicPr>
          <p:cNvPr id="3" name="图片 2"/>
          <p:cNvPicPr>
            <a:picLocks noChangeAspect="1"/>
          </p:cNvPicPr>
          <p:nvPr/>
        </p:nvPicPr>
        <p:blipFill>
          <a:blip r:embed="rId1"/>
          <a:stretch>
            <a:fillRect/>
          </a:stretch>
        </p:blipFill>
        <p:spPr>
          <a:xfrm>
            <a:off x="697230" y="1110615"/>
            <a:ext cx="5081270" cy="2202815"/>
          </a:xfrm>
          <a:prstGeom prst="rect">
            <a:avLst/>
          </a:prstGeom>
        </p:spPr>
      </p:pic>
      <p:pic>
        <p:nvPicPr>
          <p:cNvPr id="5" name="图片 4"/>
          <p:cNvPicPr>
            <a:picLocks noChangeAspect="1"/>
          </p:cNvPicPr>
          <p:nvPr/>
        </p:nvPicPr>
        <p:blipFill>
          <a:blip r:embed="rId2"/>
          <a:stretch>
            <a:fillRect/>
          </a:stretch>
        </p:blipFill>
        <p:spPr>
          <a:xfrm>
            <a:off x="697230" y="3429000"/>
            <a:ext cx="5080635" cy="2997200"/>
          </a:xfrm>
          <a:prstGeom prst="rect">
            <a:avLst/>
          </a:prstGeom>
        </p:spPr>
      </p:pic>
      <p:pic>
        <p:nvPicPr>
          <p:cNvPr id="6" name="图片 5"/>
          <p:cNvPicPr>
            <a:picLocks noChangeAspect="1"/>
          </p:cNvPicPr>
          <p:nvPr/>
        </p:nvPicPr>
        <p:blipFill>
          <a:blip r:embed="rId3"/>
          <a:stretch>
            <a:fillRect/>
          </a:stretch>
        </p:blipFill>
        <p:spPr>
          <a:xfrm>
            <a:off x="6096000" y="1460500"/>
            <a:ext cx="5349240" cy="4662170"/>
          </a:xfrm>
          <a:prstGeom prst="rect">
            <a:avLst/>
          </a:prstGeom>
        </p:spPr>
      </p:pic>
    </p:spTree>
    <p:custDataLst>
      <p:tags r:id="rId4"/>
    </p:custData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3" name="直角三角形 12"/>
          <p:cNvSpPr/>
          <p:nvPr/>
        </p:nvSpPr>
        <p:spPr>
          <a:xfrm rot="5400000">
            <a:off x="635" y="-635"/>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直角三角形 13"/>
          <p:cNvSpPr/>
          <p:nvPr/>
        </p:nvSpPr>
        <p:spPr>
          <a:xfrm>
            <a:off x="1270" y="4272915"/>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直角三角形 14"/>
          <p:cNvSpPr/>
          <p:nvPr/>
        </p:nvSpPr>
        <p:spPr>
          <a:xfrm rot="10800000">
            <a:off x="9608185" y="-1270"/>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直角三角形 15"/>
          <p:cNvSpPr/>
          <p:nvPr/>
        </p:nvSpPr>
        <p:spPr>
          <a:xfrm rot="16200000">
            <a:off x="9607550" y="4273550"/>
            <a:ext cx="2583815" cy="2585085"/>
          </a:xfrm>
          <a:prstGeom prst="rtTriangl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矩形 16"/>
          <p:cNvSpPr/>
          <p:nvPr/>
        </p:nvSpPr>
        <p:spPr>
          <a:xfrm>
            <a:off x="245745" y="222885"/>
            <a:ext cx="11700510" cy="6412230"/>
          </a:xfrm>
          <a:prstGeom prst="rect">
            <a:avLst/>
          </a:prstGeom>
          <a:solidFill>
            <a:schemeClr val="bg1"/>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8" name="文本框 17"/>
          <p:cNvSpPr txBox="1"/>
          <p:nvPr/>
        </p:nvSpPr>
        <p:spPr>
          <a:xfrm>
            <a:off x="1737995" y="2728595"/>
            <a:ext cx="8716645" cy="922020"/>
          </a:xfrm>
          <a:prstGeom prst="rect">
            <a:avLst/>
          </a:prstGeom>
          <a:noFill/>
        </p:spPr>
        <p:txBody>
          <a:bodyPr wrap="square" rtlCol="0">
            <a:spAutoFit/>
          </a:bodyPr>
          <a:p>
            <a:pPr algn="ctr"/>
            <a:r>
              <a:rPr lang="zh-CN" sz="5400" b="1">
                <a:solidFill>
                  <a:schemeClr val="tx2">
                    <a:lumMod val="75000"/>
                    <a:lumOff val="25000"/>
                  </a:schemeClr>
                </a:solidFill>
                <a:latin typeface="MiSans Normal" panose="00000500000000000000" charset="-122"/>
                <a:ea typeface="MiSans Normal" panose="00000500000000000000" charset="-122"/>
                <a:cs typeface="MiSans Normal" panose="00000500000000000000" charset="-122"/>
              </a:rPr>
              <a:t>施工方式及</a:t>
            </a:r>
            <a:r>
              <a:rPr lang="zh-CN" sz="5400" b="1">
                <a:solidFill>
                  <a:schemeClr val="tx2">
                    <a:lumMod val="75000"/>
                    <a:lumOff val="25000"/>
                  </a:schemeClr>
                </a:solidFill>
                <a:latin typeface="MiSans Normal" panose="00000500000000000000" charset="-122"/>
                <a:ea typeface="MiSans Normal" panose="00000500000000000000" charset="-122"/>
                <a:cs typeface="MiSans Normal" panose="00000500000000000000" charset="-122"/>
              </a:rPr>
              <a:t>时效</a:t>
            </a:r>
            <a:endParaRPr lang="zh-CN" sz="5400" b="1">
              <a:solidFill>
                <a:schemeClr val="tx2">
                  <a:lumMod val="75000"/>
                  <a:lumOff val="25000"/>
                </a:schemeClr>
              </a:solidFill>
              <a:latin typeface="MiSans Normal" panose="00000500000000000000" charset="-122"/>
              <a:ea typeface="MiSans Normal" panose="00000500000000000000" charset="-122"/>
              <a:cs typeface="MiSans Normal" panose="00000500000000000000" charset="-122"/>
            </a:endParaRPr>
          </a:p>
        </p:txBody>
      </p:sp>
      <p:sp>
        <p:nvSpPr>
          <p:cNvPr id="23" name="流程图: 终止 22"/>
          <p:cNvSpPr/>
          <p:nvPr/>
        </p:nvSpPr>
        <p:spPr>
          <a:xfrm>
            <a:off x="5116830" y="5075555"/>
            <a:ext cx="1959610" cy="501015"/>
          </a:xfrm>
          <a:prstGeom prst="flowChartTerminator">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a:latin typeface="MiSans Normal" panose="00000500000000000000" charset="-122"/>
                <a:ea typeface="MiSans Normal" panose="00000500000000000000" charset="-122"/>
              </a:rPr>
              <a:t>P A R T . 0 3</a:t>
            </a:r>
            <a:endParaRPr lang="en-US" altLang="zh-CN">
              <a:latin typeface="MiSans Normal" panose="00000500000000000000" charset="-122"/>
              <a:ea typeface="MiSans Normal" panose="00000500000000000000" charset="-122"/>
            </a:endParaRPr>
          </a:p>
        </p:txBody>
      </p:sp>
      <p:sp>
        <p:nvSpPr>
          <p:cNvPr id="2" name="文本框 1"/>
          <p:cNvSpPr txBox="1"/>
          <p:nvPr/>
        </p:nvSpPr>
        <p:spPr>
          <a:xfrm>
            <a:off x="4899660" y="1356995"/>
            <a:ext cx="2393950" cy="1106805"/>
          </a:xfrm>
          <a:prstGeom prst="rect">
            <a:avLst/>
          </a:prstGeom>
          <a:noFill/>
        </p:spPr>
        <p:txBody>
          <a:bodyPr wrap="square" rtlCol="0">
            <a:spAutoFit/>
          </a:bodyPr>
          <a:p>
            <a:pPr algn="ctr"/>
            <a:r>
              <a:rPr lang="en-US" altLang="zh-CN" sz="6600">
                <a:solidFill>
                  <a:schemeClr val="tx2">
                    <a:lumMod val="75000"/>
                    <a:lumOff val="25000"/>
                  </a:schemeClr>
                </a:solidFill>
                <a:latin typeface="MiSans Normal" panose="00000500000000000000" charset="-122"/>
                <a:ea typeface="MiSans Normal" panose="00000500000000000000" charset="-122"/>
              </a:rPr>
              <a:t>03</a:t>
            </a:r>
            <a:endParaRPr lang="en-US" altLang="zh-CN" sz="6600">
              <a:solidFill>
                <a:schemeClr val="tx2">
                  <a:lumMod val="75000"/>
                  <a:lumOff val="25000"/>
                </a:schemeClr>
              </a:solidFill>
              <a:latin typeface="MiSans Normal" panose="00000500000000000000" charset="-122"/>
              <a:ea typeface="MiSans Normal" panose="00000500000000000000" charset="-122"/>
            </a:endParaRPr>
          </a:p>
        </p:txBody>
      </p:sp>
    </p:spTree>
    <p:custDataLst>
      <p:tags r:id="rId1"/>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01.xml><?xml version="1.0" encoding="utf-8"?>
<p:tagLst xmlns:p="http://schemas.openxmlformats.org/presentationml/2006/main">
  <p:tag name="KSO_WM_UNIT_NOCLEAR" val="0"/>
  <p:tag name="KSO_WM_UNIT_VALUE" val="51"/>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633_6*l_h_f*1_2_1"/>
  <p:tag name="KSO_WM_TEMPLATE_CATEGORY" val="diagram"/>
  <p:tag name="KSO_WM_TEMPLATE_INDEX" val="633"/>
  <p:tag name="KSO_WM_UNIT_LAYERLEVEL" val="1_1_1"/>
  <p:tag name="KSO_WM_TAG_VERSION" val="1.0"/>
  <p:tag name="KSO_WM_BEAUTIFY_FLAG" val=""/>
  <p:tag name="KSO_WM_UNIT_PRESET_TEXT" val="单击此处添加文本具体内容，简明扼要的阐述您的观点。"/>
  <p:tag name="KSO_WM_UNIT_TEXT_FILL_FORE_SCHEMECOLOR_INDEX" val="13"/>
  <p:tag name="KSO_WM_UNIT_TEXT_FILL_TYPE" val="1"/>
</p:tagLst>
</file>

<file path=ppt/tags/tag102.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03.xml><?xml version="1.0" encoding="utf-8"?>
<p:tagLst xmlns:p="http://schemas.openxmlformats.org/presentationml/2006/main">
  <p:tag name="KSO_WM_UNIT_NOCLEAR" val="0"/>
  <p:tag name="KSO_WM_UNIT_VALUE" val="51"/>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633_6*l_h_f*1_2_1"/>
  <p:tag name="KSO_WM_TEMPLATE_CATEGORY" val="diagram"/>
  <p:tag name="KSO_WM_TEMPLATE_INDEX" val="633"/>
  <p:tag name="KSO_WM_UNIT_LAYERLEVEL" val="1_1_1"/>
  <p:tag name="KSO_WM_TAG_VERSION" val="1.0"/>
  <p:tag name="KSO_WM_BEAUTIFY_FLAG" val=""/>
  <p:tag name="KSO_WM_UNIT_PRESET_TEXT" val="单击此处添加文本具体内容，简明扼要的阐述您的观点。"/>
  <p:tag name="KSO_WM_UNIT_TEXT_FILL_FORE_SCHEMECOLOR_INDEX" val="13"/>
  <p:tag name="KSO_WM_UNIT_TEXT_FILL_TYPE" val="1"/>
</p:tagLst>
</file>

<file path=ppt/tags/tag104.xml><?xml version="1.0" encoding="utf-8"?>
<p:tagLst xmlns:p="http://schemas.openxmlformats.org/presentationml/2006/main">
  <p:tag name="KSO_WM_BEAUTIFY_FLAG" val=""/>
  <p:tag name="TABLE_ENDDRAG_ORIGIN_RECT" val="613*319"/>
  <p:tag name="TABLE_ENDDRAG_RECT" val="94*187*613*319"/>
</p:tagLst>
</file>

<file path=ppt/tags/tag105.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06.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07.xml><?xml version="1.0" encoding="utf-8"?>
<p:tagLst xmlns:p="http://schemas.openxmlformats.org/presentationml/2006/main">
  <p:tag name="KSO_WM_UNIT_NOCLEAR" val="0"/>
  <p:tag name="KSO_WM_UNIT_VALUE" val="51"/>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633_6*l_h_f*1_2_1"/>
  <p:tag name="KSO_WM_TEMPLATE_CATEGORY" val="diagram"/>
  <p:tag name="KSO_WM_TEMPLATE_INDEX" val="633"/>
  <p:tag name="KSO_WM_UNIT_LAYERLEVEL" val="1_1_1"/>
  <p:tag name="KSO_WM_TAG_VERSION" val="1.0"/>
  <p:tag name="KSO_WM_BEAUTIFY_FLAG" val=""/>
  <p:tag name="KSO_WM_UNIT_PRESET_TEXT" val="单击此处添加文本具体内容，简明扼要的阐述您的观点。"/>
  <p:tag name="KSO_WM_UNIT_TEXT_FILL_FORE_SCHEMECOLOR_INDEX" val="13"/>
  <p:tag name="KSO_WM_UNIT_TEXT_FILL_TYPE" val="1"/>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xml><?xml version="1.0" encoding="utf-8"?>
<p:tagLst xmlns:p="http://schemas.openxmlformats.org/presentationml/2006/main">
  <p:tag name="KSO_WM_UNIT_NOCLEAR" val="0"/>
  <p:tag name="KSO_WM_UNIT_VALUE" val="51"/>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633_6*l_h_f*1_2_1"/>
  <p:tag name="KSO_WM_TEMPLATE_CATEGORY" val="diagram"/>
  <p:tag name="KSO_WM_TEMPLATE_INDEX" val="633"/>
  <p:tag name="KSO_WM_UNIT_LAYERLEVEL" val="1_1_1"/>
  <p:tag name="KSO_WM_TAG_VERSION" val="1.0"/>
  <p:tag name="KSO_WM_BEAUTIFY_FLAG" val=""/>
  <p:tag name="KSO_WM_UNIT_PRESET_TEXT" val="单击此处添加文本具体内容，简明扼要的阐述您的观点。"/>
  <p:tag name="KSO_WM_UNIT_TEXT_FILL_FORE_SCHEMECOLOR_INDEX" val="13"/>
  <p:tag name="KSO_WM_UNIT_TEXT_FILL_TYPE" val="1"/>
</p:tagLst>
</file>

<file path=ppt/tags/tag111.xml><?xml version="1.0" encoding="utf-8"?>
<p:tagLst xmlns:p="http://schemas.openxmlformats.org/presentationml/2006/main">
  <p:tag name="KSO_WM_BEAUTIFY_FLAG" val=""/>
  <p:tag name="TABLE_ENDDRAG_ORIGIN_RECT" val="582*237"/>
  <p:tag name="TABLE_ENDDRAG_RECT" val="183*192*582*237"/>
</p:tagLst>
</file>

<file path=ppt/tags/tag112.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13.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14.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15.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16.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17.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18.xml><?xml version="1.0" encoding="utf-8"?>
<p:tagLst xmlns:p="http://schemas.openxmlformats.org/presentationml/2006/main">
  <p:tag name="COMMONDATA" val="eyJoZGlkIjoiYzZkNzQ4ZWFiZmQ4NTRhOWRkZTk3YTMwMjlmMmZhYmUifQ=="/>
  <p:tag name="KSO_WPP_MARK_KEY" val="121e5c38-2e9d-4d9b-a7c4-bfd945166cc5"/>
  <p:tag name="commondata" val="eyJjb3VudCI6MSwiaGRpZCI6ImM1NmNkZmQ2ZTE0OGYwNjg4ZmMzOTg5YzczOTc1YjljIiwidXNlckNvdW50IjoxfQ=="/>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176"/>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176"/>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176"/>
  <p:tag name="KSO_WM_TEMPLATE_MASTER_TYPE" val="0"/>
  <p:tag name="KSO_WM_TEMPLATE_COLOR_TYPE" val="1"/>
  <p:tag name="KSO_WM_UNIT_SHOW_EDIT_AREA_INDICATION" val="1"/>
</p:tagLst>
</file>

<file path=ppt/tags/tag63.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64.xml><?xml version="1.0" encoding="utf-8"?>
<p:tagLst xmlns:p="http://schemas.openxmlformats.org/presentationml/2006/main">
  <p:tag name="KSO_WM_BEAUTIFY_FLAG" val="#wm#"/>
  <p:tag name="KSO_WM_UNIT_TYPE" val="l_h_i"/>
  <p:tag name="KSO_WM_UNIT_INDEX" val="1_1_1"/>
  <p:tag name="KSO_WM_UNIT_ID" val="diagram19882022_6*l_h_i*1_1_1"/>
  <p:tag name="KSO_WM_TEMPLATE_INDEX" val="19882022"/>
  <p:tag name="KSO_WM_TAG_VERSION" val="2.0"/>
  <p:tag name="KSO_WM_DIAGRAM_GROUP_CODE" val="l1-1"/>
  <p:tag name="KSO_WM_UNIT_SUBTYPE" val="d"/>
  <p:tag name="KSO_WM_DIAGRAM_VIRTUALLY_FRAME" val="{&quot;height&quot;:332.82763779527556,&quot;left&quot;:533.55,&quot;top&quot;:100.97236220472442,&quot;width&quot;:252.35}"/>
</p:tagLst>
</file>

<file path=ppt/tags/tag65.xml><?xml version="1.0" encoding="utf-8"?>
<p:tagLst xmlns:p="http://schemas.openxmlformats.org/presentationml/2006/main">
  <p:tag name="KSO_WM_BEAUTIFY_FLAG" val="#wm#"/>
  <p:tag name="KSO_WM_UNIT_TYPE" val="l_h_a"/>
  <p:tag name="KSO_WM_UNIT_INDEX" val="1_1_1"/>
  <p:tag name="KSO_WM_UNIT_ID" val="diagram19882022_6*l_h_a*1_1_1"/>
  <p:tag name="KSO_WM_TEMPLATE_INDEX" val="19882022"/>
  <p:tag name="KSO_WM_TAG_VERSION" val="2.0"/>
  <p:tag name="KSO_WM_DIAGRAM_GROUP_CODE" val="l1-1"/>
  <p:tag name="KSO_WM_DIAGRAM_VIRTUALLY_FRAME" val="{&quot;height&quot;:332.82763779527556,&quot;left&quot;:533.55,&quot;top&quot;:100.97236220472442,&quot;width&quot;:252.35}"/>
</p:tagLst>
</file>

<file path=ppt/tags/tag66.xml><?xml version="1.0" encoding="utf-8"?>
<p:tagLst xmlns:p="http://schemas.openxmlformats.org/presentationml/2006/main">
  <p:tag name="KSO_WM_BEAUTIFY_FLAG" val="#wm#"/>
  <p:tag name="KSO_WM_UNIT_TYPE" val="l_h_i"/>
  <p:tag name="KSO_WM_UNIT_INDEX" val="1_2_1"/>
  <p:tag name="KSO_WM_UNIT_ID" val="diagram19882022_6*l_h_i*1_2_1"/>
  <p:tag name="KSO_WM_TEMPLATE_INDEX" val="19882022"/>
  <p:tag name="KSO_WM_TAG_VERSION" val="2.0"/>
  <p:tag name="KSO_WM_DIAGRAM_GROUP_CODE" val="l1-1"/>
  <p:tag name="KSO_WM_UNIT_SUBTYPE" val="d"/>
  <p:tag name="KSO_WM_DIAGRAM_VIRTUALLY_FRAME" val="{&quot;height&quot;:332.82763779527556,&quot;left&quot;:533.55,&quot;top&quot;:100.97236220472442,&quot;width&quot;:252.35}"/>
</p:tagLst>
</file>

<file path=ppt/tags/tag67.xml><?xml version="1.0" encoding="utf-8"?>
<p:tagLst xmlns:p="http://schemas.openxmlformats.org/presentationml/2006/main">
  <p:tag name="KSO_WM_BEAUTIFY_FLAG" val="#wm#"/>
  <p:tag name="KSO_WM_UNIT_TYPE" val="l_h_a"/>
  <p:tag name="KSO_WM_UNIT_INDEX" val="1_2_1"/>
  <p:tag name="KSO_WM_UNIT_ID" val="diagram19882022_6*l_h_a*1_2_1"/>
  <p:tag name="KSO_WM_TEMPLATE_INDEX" val="19882022"/>
  <p:tag name="KSO_WM_TAG_VERSION" val="2.0"/>
  <p:tag name="KSO_WM_DIAGRAM_GROUP_CODE" val="l1-1"/>
  <p:tag name="KSO_WM_DIAGRAM_VIRTUALLY_FRAME" val="{&quot;height&quot;:332.82763779527556,&quot;left&quot;:533.55,&quot;top&quot;:100.97236220472442,&quot;width&quot;:252.35}"/>
</p:tagLst>
</file>

<file path=ppt/tags/tag68.xml><?xml version="1.0" encoding="utf-8"?>
<p:tagLst xmlns:p="http://schemas.openxmlformats.org/presentationml/2006/main">
  <p:tag name="KSO_WM_DIAGRAM_VIRTUALLY_FRAME" val="{&quot;height&quot;:332.82763779527556,&quot;left&quot;:533.55,&quot;top&quot;:100.97236220472442,&quot;width&quot;:252.35}"/>
</p:tagLst>
</file>

<file path=ppt/tags/tag69.xml><?xml version="1.0" encoding="utf-8"?>
<p:tagLst xmlns:p="http://schemas.openxmlformats.org/presentationml/2006/main">
  <p:tag name="KSO_WM_BEAUTIFY_FLAG" val="#wm#"/>
  <p:tag name="KSO_WM_UNIT_TYPE" val="l_h_i"/>
  <p:tag name="KSO_WM_UNIT_INDEX" val="1_3_1"/>
  <p:tag name="KSO_WM_UNIT_ID" val="diagram19882022_6*l_h_i*1_3_1"/>
  <p:tag name="KSO_WM_TEMPLATE_INDEX" val="19882022"/>
  <p:tag name="KSO_WM_TAG_VERSION" val="2.0"/>
  <p:tag name="KSO_WM_DIAGRAM_GROUP_CODE" val="l1-1"/>
  <p:tag name="KSO_WM_UNIT_SUBTYPE" val="d"/>
  <p:tag name="KSO_WM_DIAGRAM_VIRTUALLY_FRAME" val="{&quot;height&quot;:332.82763779527556,&quot;left&quot;:533.55,&quot;top&quot;:100.97236220472442,&quot;width&quot;:252.35}"/>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BEAUTIFY_FLAG" val="#wm#"/>
  <p:tag name="KSO_WM_UNIT_TYPE" val="l_h_a"/>
  <p:tag name="KSO_WM_UNIT_INDEX" val="1_3_1"/>
  <p:tag name="KSO_WM_UNIT_ID" val="diagram19882022_6*l_h_a*1_3_1"/>
  <p:tag name="KSO_WM_TEMPLATE_INDEX" val="19882022"/>
  <p:tag name="KSO_WM_TAG_VERSION" val="2.0"/>
  <p:tag name="KSO_WM_DIAGRAM_GROUP_CODE" val="l1-1"/>
  <p:tag name="KSO_WM_DIAGRAM_VIRTUALLY_FRAME" val="{&quot;height&quot;:332.82763779527556,&quot;left&quot;:533.55,&quot;top&quot;:100.97236220472442,&quot;width&quot;:252.35}"/>
</p:tagLst>
</file>

<file path=ppt/tags/tag71.xml><?xml version="1.0" encoding="utf-8"?>
<p:tagLst xmlns:p="http://schemas.openxmlformats.org/presentationml/2006/main">
  <p:tag name="KSO_WM_DIAGRAM_VIRTUALLY_FRAME" val="{&quot;height&quot;:332.82763779527556,&quot;left&quot;:533.55,&quot;top&quot;:100.97236220472442,&quot;width&quot;:252.35}"/>
</p:tagLst>
</file>

<file path=ppt/tags/tag72.xml><?xml version="1.0" encoding="utf-8"?>
<p:tagLst xmlns:p="http://schemas.openxmlformats.org/presentationml/2006/main">
  <p:tag name="KSO_WM_BEAUTIFY_FLAG" val="#wm#"/>
  <p:tag name="KSO_WM_UNIT_TYPE" val="l_h_i"/>
  <p:tag name="KSO_WM_UNIT_INDEX" val="1_4_1"/>
  <p:tag name="KSO_WM_UNIT_ID" val="diagram19882022_6*l_h_i*1_4_1"/>
  <p:tag name="KSO_WM_TEMPLATE_INDEX" val="19882022"/>
  <p:tag name="KSO_WM_TAG_VERSION" val="2.0"/>
  <p:tag name="KSO_WM_DIAGRAM_GROUP_CODE" val="l1-1"/>
  <p:tag name="KSO_WM_UNIT_SUBTYPE" val="d"/>
  <p:tag name="KSO_WM_DIAGRAM_VIRTUALLY_FRAME" val="{&quot;height&quot;:332.82763779527556,&quot;left&quot;:533.55,&quot;top&quot;:100.97236220472442,&quot;width&quot;:252.35}"/>
</p:tagLst>
</file>

<file path=ppt/tags/tag73.xml><?xml version="1.0" encoding="utf-8"?>
<p:tagLst xmlns:p="http://schemas.openxmlformats.org/presentationml/2006/main">
  <p:tag name="KSO_WM_BEAUTIFY_FLAG" val="#wm#"/>
  <p:tag name="KSO_WM_UNIT_TYPE" val="l_h_a"/>
  <p:tag name="KSO_WM_UNIT_INDEX" val="1_4_1"/>
  <p:tag name="KSO_WM_UNIT_ID" val="diagram19882022_6*l_h_a*1_4_1"/>
  <p:tag name="KSO_WM_TEMPLATE_INDEX" val="19882022"/>
  <p:tag name="KSO_WM_TAG_VERSION" val="2.0"/>
  <p:tag name="KSO_WM_DIAGRAM_GROUP_CODE" val="l1-1"/>
  <p:tag name="KSO_WM_DIAGRAM_VIRTUALLY_FRAME" val="{&quot;height&quot;:332.82763779527556,&quot;left&quot;:533.55,&quot;top&quot;:100.97236220472442,&quot;width&quot;:252.35}"/>
</p:tagLst>
</file>

<file path=ppt/tags/tag74.xml><?xml version="1.0" encoding="utf-8"?>
<p:tagLst xmlns:p="http://schemas.openxmlformats.org/presentationml/2006/main">
  <p:tag name="KSO_WM_DIAGRAM_VIRTUALLY_FRAME" val="{&quot;height&quot;:332.82763779527556,&quot;left&quot;:533.55,&quot;top&quot;:100.97236220472442,&quot;width&quot;:252.35}"/>
</p:tagLst>
</file>

<file path=ppt/tags/tag75.xml><?xml version="1.0" encoding="utf-8"?>
<p:tagLst xmlns:p="http://schemas.openxmlformats.org/presentationml/2006/main">
  <p:tag name="KSO_WM_BEAUTIFY_FLAG" val="#wm#"/>
  <p:tag name="KSO_WM_UNIT_TYPE" val="l_h_i"/>
  <p:tag name="KSO_WM_UNIT_INDEX" val="1_5_1"/>
  <p:tag name="KSO_WM_UNIT_ID" val="diagram19882022_6*l_h_i*1_5_1"/>
  <p:tag name="KSO_WM_TEMPLATE_INDEX" val="19882022"/>
  <p:tag name="KSO_WM_TAG_VERSION" val="2.0"/>
  <p:tag name="KSO_WM_DIAGRAM_GROUP_CODE" val="l1-1"/>
  <p:tag name="KSO_WM_UNIT_SUBTYPE" val="d"/>
  <p:tag name="KSO_WM_DIAGRAM_VIRTUALLY_FRAME" val="{&quot;height&quot;:332.82763779527556,&quot;left&quot;:533.55,&quot;top&quot;:100.97236220472442,&quot;width&quot;:252.35}"/>
</p:tagLst>
</file>

<file path=ppt/tags/tag76.xml><?xml version="1.0" encoding="utf-8"?>
<p:tagLst xmlns:p="http://schemas.openxmlformats.org/presentationml/2006/main">
  <p:tag name="KSO_WM_BEAUTIFY_FLAG" val="#wm#"/>
  <p:tag name="KSO_WM_UNIT_TYPE" val="l_h_a"/>
  <p:tag name="KSO_WM_UNIT_INDEX" val="1_5_1"/>
  <p:tag name="KSO_WM_UNIT_ID" val="diagram19882022_6*l_h_a*1_5_1"/>
  <p:tag name="KSO_WM_TEMPLATE_INDEX" val="19882022"/>
  <p:tag name="KSO_WM_TAG_VERSION" val="2.0"/>
  <p:tag name="KSO_WM_DIAGRAM_GROUP_CODE" val="l1-1"/>
  <p:tag name="KSO_WM_DIAGRAM_VIRTUALLY_FRAME" val="{&quot;height&quot;:332.82763779527556,&quot;left&quot;:533.55,&quot;top&quot;:100.97236220472442,&quot;width&quot;:252.35}"/>
</p:tagLst>
</file>

<file path=ppt/tags/tag77.xml><?xml version="1.0" encoding="utf-8"?>
<p:tagLst xmlns:p="http://schemas.openxmlformats.org/presentationml/2006/main">
  <p:tag name="KSO_WM_DIAGRAM_VIRTUALLY_FRAME" val="{&quot;height&quot;:332.82763779527556,&quot;left&quot;:533.55,&quot;top&quot;:100.97236220472442,&quot;width&quot;:252.35}"/>
</p:tagLst>
</file>

<file path=ppt/tags/tag78.xml><?xml version="1.0" encoding="utf-8"?>
<p:tagLst xmlns:p="http://schemas.openxmlformats.org/presentationml/2006/main">
  <p:tag name="KSO_WM_BEAUTIFY_FLAG" val="#wm#"/>
  <p:tag name="KSO_WM_UNIT_TYPE" val="l_h_i"/>
  <p:tag name="KSO_WM_UNIT_INDEX" val="1_6_1"/>
  <p:tag name="KSO_WM_UNIT_ID" val="diagram19882022_6*l_h_i*1_6_1"/>
  <p:tag name="KSO_WM_TEMPLATE_INDEX" val="19882022"/>
  <p:tag name="KSO_WM_TAG_VERSION" val="2.0"/>
  <p:tag name="KSO_WM_DIAGRAM_GROUP_CODE" val="l1-1"/>
  <p:tag name="KSO_WM_UNIT_SUBTYPE" val="d"/>
  <p:tag name="KSO_WM_DIAGRAM_VIRTUALLY_FRAME" val="{&quot;height&quot;:332.82763779527556,&quot;left&quot;:533.55,&quot;top&quot;:100.97236220472442,&quot;width&quot;:252.35}"/>
</p:tagLst>
</file>

<file path=ppt/tags/tag79.xml><?xml version="1.0" encoding="utf-8"?>
<p:tagLst xmlns:p="http://schemas.openxmlformats.org/presentationml/2006/main">
  <p:tag name="KSO_WM_BEAUTIFY_FLAG" val="#wm#"/>
  <p:tag name="KSO_WM_UNIT_TYPE" val="l_h_a"/>
  <p:tag name="KSO_WM_UNIT_INDEX" val="1_6_1"/>
  <p:tag name="KSO_WM_UNIT_ID" val="diagram19882022_6*l_h_a*1_6_1"/>
  <p:tag name="KSO_WM_TEMPLATE_INDEX" val="19882022"/>
  <p:tag name="KSO_WM_TAG_VERSION" val="2.0"/>
  <p:tag name="KSO_WM_DIAGRAM_GROUP_CODE" val="l1-1"/>
  <p:tag name="KSO_WM_DIAGRAM_VIRTUALLY_FRAME" val="{&quot;height&quot;:332.82763779527556,&quot;left&quot;:533.55,&quot;top&quot;:100.97236220472442,&quot;width&quot;:252.35}"/>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81.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87.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88.xml><?xml version="1.0" encoding="utf-8"?>
<p:tagLst xmlns:p="http://schemas.openxmlformats.org/presentationml/2006/main">
  <p:tag name="KSO_WM_UNIT_NOCLEAR" val="0"/>
  <p:tag name="KSO_WM_UNIT_VALUE" val="51"/>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633_6*l_h_f*1_2_1"/>
  <p:tag name="KSO_WM_TEMPLATE_CATEGORY" val="diagram"/>
  <p:tag name="KSO_WM_TEMPLATE_INDEX" val="633"/>
  <p:tag name="KSO_WM_UNIT_LAYERLEVEL" val="1_1_1"/>
  <p:tag name="KSO_WM_TAG_VERSION" val="1.0"/>
  <p:tag name="KSO_WM_BEAUTIFY_FLAG" val=""/>
  <p:tag name="KSO_WM_UNIT_PRESET_TEXT" val="单击此处添加文本具体内容，简明扼要的阐述您的观点。"/>
  <p:tag name="KSO_WM_UNIT_TEXT_FILL_FORE_SCHEMECOLOR_INDEX" val="13"/>
  <p:tag name="KSO_WM_UNIT_TEXT_FILL_TYPE" val="1"/>
</p:tagLst>
</file>

<file path=ppt/tags/tag89.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91.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92.xml><?xml version="1.0" encoding="utf-8"?>
<p:tagLst xmlns:p="http://schemas.openxmlformats.org/presentationml/2006/main">
  <p:tag name="KSO_WM_UNIT_NOCLEAR" val="0"/>
  <p:tag name="KSO_WM_UNIT_VALUE" val="51"/>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633_6*l_h_f*1_2_1"/>
  <p:tag name="KSO_WM_TEMPLATE_CATEGORY" val="diagram"/>
  <p:tag name="KSO_WM_TEMPLATE_INDEX" val="633"/>
  <p:tag name="KSO_WM_UNIT_LAYERLEVEL" val="1_1_1"/>
  <p:tag name="KSO_WM_TAG_VERSION" val="1.0"/>
  <p:tag name="KSO_WM_BEAUTIFY_FLAG" val=""/>
  <p:tag name="KSO_WM_UNIT_PRESET_TEXT" val="单击此处添加文本具体内容，简明扼要的阐述您的观点。"/>
  <p:tag name="KSO_WM_UNIT_TEXT_FILL_FORE_SCHEMECOLOR_INDEX" val="13"/>
  <p:tag name="KSO_WM_UNIT_TEXT_FILL_TYPE" val="1"/>
</p:tagLst>
</file>

<file path=ppt/tags/tag93.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BEAUTIFY_FLAG" val=""/>
</p:tagLst>
</file>

<file path=ppt/tags/tag96.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97.xml><?xml version="1.0" encoding="utf-8"?>
<p:tagLst xmlns:p="http://schemas.openxmlformats.org/presentationml/2006/main">
  <p:tag name="KSO_WM_BEAUTIFY_FLAG" val=""/>
</p:tagLst>
</file>

<file path=ppt/tags/tag98.xml><?xml version="1.0" encoding="utf-8"?>
<p:tagLst xmlns:p="http://schemas.openxmlformats.org/presentationml/2006/main">
  <p:tag name="KSO_WM_MEDIACOVER_FLAG" val="1"/>
  <p:tag name="KSO_WM_UNIT_MEDIACOVER_BTN_STATE" val="1"/>
  <p:tag name="KSO_WM_UNIT_MEDIACOVER_BTNRECT" val="1900*3173*513*513"/>
  <p:tag name="KSO_WM_UNIT_MEDIACOVER_STYLEID" val="20"/>
  <p:tag name="KSO_WM_UNIT_MEDIACOVER_TEXTSTATE" val="1"/>
  <p:tag name="KSO_WM_UNIT_MEDIACOVER_BTN_POS" val="c"/>
  <p:tag name="KSO_WM_UNIT_MEDIACOVER_BTN_STYLE" val="eb714d8f6013a44a6a93b3692700e33c"/>
  <p:tag name="KSO_WM_UNIT_MEDIACOVER_RGB" val="000000"/>
  <p:tag name="KSO_WM_UNIT_MEDIACOVER_TRANSPARENCY" val="0.5"/>
  <p:tag name="KSO_WM_UNIT_MEDIACOVER_TEXTPOS_REL" val="btn"/>
  <p:tag name="KSO_WM_UNIT_MEDIACOVER_TEXT_REL_VIDEOPOS" val="c"/>
  <p:tag name="KSO_WM_UNIT_MEDIACOVER_FONTSIZE" val="24"/>
  <p:tag name="KSO_WM_UNIT_MEDIACOVER_TEXTRECT" val="289*3919*3735*986"/>
  <p:tag name="KSO_WM_UNIT_MEDIACOVER_TEXT_REL_BTNPOS" val="b"/>
  <p:tag name="KSO_WM_UNIT_MEDIACOVER_TEXTPOS_DIST" val="10"/>
  <p:tag name="KSO_WM_UNIT_MEDIACOVER_TEXT" val="投料机作业"/>
</p:tagLst>
</file>

<file path=ppt/tags/tag99.xml><?xml version="1.0" encoding="utf-8"?>
<p:tagLst xmlns:p="http://schemas.openxmlformats.org/presentationml/2006/main">
  <p:tag name="KSO_WM_MEDIACOVER_FLAG" val="1"/>
  <p:tag name="KSO_WM_UNIT_MEDIACOVER_BTN_STATE" val="1"/>
  <p:tag name="KSO_WM_UNIT_MEDIACOVER_BTNRECT" val="1982*3138*513*513"/>
  <p:tag name="KSO_WM_UNIT_MEDIACOVER_STYLEID" val="20"/>
  <p:tag name="KSO_WM_UNIT_MEDIACOVER_TEXTSTATE" val="1"/>
  <p:tag name="KSO_WM_UNIT_MEDIACOVER_BTN_POS" val="c"/>
  <p:tag name="KSO_WM_UNIT_MEDIACOVER_BTN_STYLE" val="eb714d8f6013a44a6a93b3692700e33c"/>
  <p:tag name="KSO_WM_UNIT_MEDIACOVER_RGB" val="000000"/>
  <p:tag name="KSO_WM_UNIT_MEDIACOVER_TRANSPARENCY" val="0.5"/>
  <p:tag name="KSO_WM_UNIT_MEDIACOVER_TEXT" val="投料机作业"/>
  <p:tag name="KSO_WM_UNIT_MEDIACOVER_TEXTPOS_REL" val="btn"/>
  <p:tag name="KSO_WM_UNIT_MEDIACOVER_TEXT_REL_VIDEOPOS" val="c"/>
  <p:tag name="KSO_WM_UNIT_MEDIACOVER_FONTSIZE" val="24"/>
  <p:tag name="KSO_WM_UNIT_MEDIACOVER_TEXTRECT" val="371*3884*3735*986"/>
  <p:tag name="KSO_WM_UNIT_MEDIACOVER_TEXT_REL_BTNPOS" val="b"/>
  <p:tag name="KSO_WM_UNIT_MEDIACOVER_TEXTPOS_DIST" val="10"/>
</p:tagLst>
</file>

<file path=ppt/theme/theme1.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gs>
            <a:gs pos="100000">
              <a:schemeClr val="phClr">
                <a:lumMod val="85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2685</Words>
  <Application>WPS 演示</Application>
  <PresentationFormat>宽屏</PresentationFormat>
  <Paragraphs>348</Paragraphs>
  <Slides>22</Slides>
  <Notes>4</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22</vt:i4>
      </vt:variant>
    </vt:vector>
  </HeadingPairs>
  <TitlesOfParts>
    <vt:vector size="34" baseType="lpstr">
      <vt:lpstr>Arial</vt:lpstr>
      <vt:lpstr>宋体</vt:lpstr>
      <vt:lpstr>Wingdings</vt:lpstr>
      <vt:lpstr>Wingdings</vt:lpstr>
      <vt:lpstr>MiSans Normal</vt:lpstr>
      <vt:lpstr>Times New Roman</vt:lpstr>
      <vt:lpstr>微软雅黑</vt:lpstr>
      <vt:lpstr>Arial Unicode MS</vt:lpstr>
      <vt:lpstr>Calibri</vt:lpstr>
      <vt:lpstr>黑体</vt:lpstr>
      <vt:lpstr>Calibri</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Walter周</cp:lastModifiedBy>
  <cp:revision>199</cp:revision>
  <dcterms:created xsi:type="dcterms:W3CDTF">2019-06-19T02:08:00Z</dcterms:created>
  <dcterms:modified xsi:type="dcterms:W3CDTF">2024-07-30T08:29:29Z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2052-12.1.0.17147</vt:lpwstr>
  </property>
  <property fmtid="{D5CDD505-2E9C-101B-9397-08002B2CF9AE}" pid="3" name="ICV">
    <vt:lpwstr>785E33EC56FC42488B8F94570B9616C6_13</vt:lpwstr>
  </property>
  <property fmtid="{D5CDD505-2E9C-101B-9397-08002B2CF9AE}" pid="4" name="KSOTemplateUUID">
    <vt:lpwstr>v1.0_mb_T4d+gFVvjkB+w+oAZbJOLw==</vt:lpwstr>
  </property>
</Properties>
</file>