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Override1.xml" ContentType="application/vnd.openxmlformats-officedocument.themeOverrid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0"/>
  </p:notesMasterIdLst>
  <p:sldIdLst>
    <p:sldId id="256" r:id="rId3"/>
    <p:sldId id="257" r:id="rId4"/>
    <p:sldId id="315" r:id="rId5"/>
    <p:sldId id="258" r:id="rId6"/>
    <p:sldId id="294" r:id="rId7"/>
    <p:sldId id="295" r:id="rId8"/>
    <p:sldId id="259" r:id="rId9"/>
    <p:sldId id="283" r:id="rId10"/>
    <p:sldId id="299" r:id="rId11"/>
    <p:sldId id="300" r:id="rId12"/>
    <p:sldId id="301" r:id="rId13"/>
    <p:sldId id="302" r:id="rId14"/>
    <p:sldId id="303" r:id="rId15"/>
    <p:sldId id="304" r:id="rId16"/>
    <p:sldId id="305" r:id="rId17"/>
    <p:sldId id="306" r:id="rId18"/>
    <p:sldId id="307" r:id="rId19"/>
    <p:sldId id="308" r:id="rId20"/>
    <p:sldId id="309" r:id="rId21"/>
    <p:sldId id="260" r:id="rId22"/>
    <p:sldId id="310" r:id="rId23"/>
    <p:sldId id="312" r:id="rId24"/>
    <p:sldId id="317" r:id="rId25"/>
    <p:sldId id="318" r:id="rId26"/>
    <p:sldId id="319" r:id="rId27"/>
    <p:sldId id="313" r:id="rId28"/>
    <p:sldId id="278" r:id="rId29"/>
  </p:sldIdLst>
  <p:sldSz cx="12192000" cy="6858000"/>
  <p:notesSz cx="6858000" cy="9144000"/>
  <p:custDataLst>
    <p:tags r:id="rId3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8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87C"/>
    <a:srgbClr val="FF9900"/>
    <a:srgbClr val="CC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114" d="100"/>
          <a:sy n="114" d="100"/>
        </p:scale>
        <p:origin x="-474" y="-108"/>
      </p:cViewPr>
      <p:guideLst>
        <p:guide orient="horz" pos="2088"/>
        <p:guide pos="3840"/>
      </p:guideLst>
    </p:cSldViewPr>
  </p:slideViewPr>
  <p:notesTextViewPr>
    <p:cViewPr>
      <p:scale>
        <a:sx n="1" d="1"/>
        <a:sy n="1" d="1"/>
      </p:scale>
      <p:origin x="0" y="0"/>
    </p:cViewPr>
  </p:notesTextViewPr>
  <p:sorterViewPr>
    <p:cViewPr>
      <p:scale>
        <a:sx n="89" d="100"/>
        <a:sy n="89"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4" Type="http://schemas.openxmlformats.org/officeDocument/2006/relationships/tags" Target="tags/tag28.xml"/><Relationship Id="rId33" Type="http://schemas.openxmlformats.org/officeDocument/2006/relationships/tableStyles" Target="tableStyles.xml"/><Relationship Id="rId32" Type="http://schemas.openxmlformats.org/officeDocument/2006/relationships/viewProps" Target="viewProps.xml"/><Relationship Id="rId31" Type="http://schemas.openxmlformats.org/officeDocument/2006/relationships/presProps" Target="presProps.xml"/><Relationship Id="rId30" Type="http://schemas.openxmlformats.org/officeDocument/2006/relationships/notesMaster" Target="notesMasters/notesMaster1.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1" Type="http://schemas.openxmlformats.org/officeDocument/2006/relationships/oleObject" Target="&#24037;&#20316;&#31807;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9761255859588"/>
          <c:y val="0.0647251924270217"/>
          <c:w val="0.731116112643841"/>
          <c:h val="0.806989093287264"/>
        </c:manualLayout>
      </c:layout>
      <c:barChart>
        <c:barDir val="bar"/>
        <c:grouping val="clustered"/>
        <c:varyColors val="0"/>
        <c:ser>
          <c:idx val="0"/>
          <c:order val="0"/>
          <c:tx>
            <c:strRef>
              <c:f>Sheet1!$B$1</c:f>
              <c:strCache>
                <c:ptCount val="1"/>
                <c:pt idx="0">
                  <c:v>交通事故率</c:v>
                </c:pt>
              </c:strCache>
            </c:strRef>
          </c:tx>
          <c:spPr>
            <a:solidFill>
              <a:srgbClr val="FF0000"/>
            </a:solidFill>
            <a:ln>
              <a:noFill/>
            </a:ln>
            <a:effectLst/>
          </c:spPr>
          <c:invertIfNegative val="0"/>
          <c:dLbls>
            <c:delete val="1"/>
          </c:dLbls>
          <c:cat>
            <c:strRef>
              <c:f>Sheet1!$A$2:$A$12</c:f>
              <c:strCache>
                <c:ptCount val="11"/>
                <c:pt idx="0">
                  <c:v>冬季干燥路面</c:v>
                </c:pt>
                <c:pt idx="1">
                  <c:v>冬季潮湿路面</c:v>
                </c:pt>
                <c:pt idx="2">
                  <c:v>半融雪/冰路面</c:v>
                </c:pt>
                <c:pt idx="3">
                  <c:v>疏松积雪路面</c:v>
                </c:pt>
                <c:pt idx="4">
                  <c:v>结冰路面</c:v>
                </c:pt>
                <c:pt idx="5">
                  <c:v>结霜路面</c:v>
                </c:pt>
                <c:pt idx="6">
                  <c:v>压实积雪路面</c:v>
                </c:pt>
                <c:pt idx="7">
                  <c:v>普通车辙路面</c:v>
                </c:pt>
                <c:pt idx="8">
                  <c:v>黑冰车辙路面</c:v>
                </c:pt>
                <c:pt idx="9">
                  <c:v>夏季干燥路面</c:v>
                </c:pt>
                <c:pt idx="10">
                  <c:v>夏季潮湿路面</c:v>
                </c:pt>
              </c:strCache>
            </c:strRef>
          </c:cat>
          <c:val>
            <c:numRef>
              <c:f>Sheet1!$B$2:$B$12</c:f>
              <c:numCache>
                <c:formatCode>General</c:formatCode>
                <c:ptCount val="11"/>
                <c:pt idx="0">
                  <c:v>0.12</c:v>
                </c:pt>
                <c:pt idx="1">
                  <c:v>0.16</c:v>
                </c:pt>
                <c:pt idx="2">
                  <c:v>0.18</c:v>
                </c:pt>
                <c:pt idx="3">
                  <c:v>0.3</c:v>
                </c:pt>
                <c:pt idx="4">
                  <c:v>0.53</c:v>
                </c:pt>
                <c:pt idx="5">
                  <c:v>0.53</c:v>
                </c:pt>
                <c:pt idx="6">
                  <c:v>0.310000000000002</c:v>
                </c:pt>
                <c:pt idx="7">
                  <c:v>0.12</c:v>
                </c:pt>
                <c:pt idx="8">
                  <c:v>0.3</c:v>
                </c:pt>
                <c:pt idx="9">
                  <c:v>0.14</c:v>
                </c:pt>
                <c:pt idx="10">
                  <c:v>0.18</c:v>
                </c:pt>
              </c:numCache>
            </c:numRef>
          </c:val>
        </c:ser>
        <c:dLbls>
          <c:showLegendKey val="0"/>
          <c:showVal val="0"/>
          <c:showCatName val="0"/>
          <c:showSerName val="0"/>
          <c:showPercent val="0"/>
          <c:showBubbleSize val="0"/>
        </c:dLbls>
        <c:gapWidth val="182"/>
        <c:axId val="40171392"/>
        <c:axId val="41377792"/>
      </c:barChart>
      <c:catAx>
        <c:axId val="40171392"/>
        <c:scaling>
          <c:orientation val="minMax"/>
        </c:scaling>
        <c:delete val="0"/>
        <c:axPos val="l"/>
        <c:numFmt formatCode="General" sourceLinked="0"/>
        <c:majorTickMark val="none"/>
        <c:minorTickMark val="none"/>
        <c:tickLblPos val="nextTo"/>
        <c:spPr>
          <a:noFill/>
          <a:ln w="9525" cap="flat" cmpd="sng" algn="ctr">
            <a:solidFill>
              <a:schemeClr val="tx1">
                <a:lumMod val="15000"/>
                <a:lumOff val="85000"/>
              </a:schemeClr>
            </a:solidFill>
            <a:prstDash val="solid"/>
            <a:round/>
          </a:ln>
          <a:effectLst/>
        </c:spPr>
        <c:txPr>
          <a:bodyPr rot="-60000000" spcFirstLastPara="1" vertOverflow="ellipsis" vert="horz" wrap="square" anchor="ctr" anchorCtr="1"/>
          <a:lstStyle/>
          <a:p>
            <a:pPr>
              <a:defRPr lang="zh-CN" sz="1400" b="0" i="0" u="none" strike="noStrike" kern="1200" baseline="0">
                <a:solidFill>
                  <a:schemeClr val="tx1"/>
                </a:solidFill>
                <a:latin typeface="黑体" panose="02010609060101010101" pitchFamily="2" charset="-122"/>
                <a:ea typeface="黑体" panose="02010609060101010101" pitchFamily="2" charset="-122"/>
                <a:cs typeface="+mn-cs"/>
              </a:defRPr>
            </a:pPr>
          </a:p>
        </c:txPr>
        <c:crossAx val="41377792"/>
        <c:crosses val="autoZero"/>
        <c:auto val="1"/>
        <c:lblAlgn val="ctr"/>
        <c:lblOffset val="100"/>
        <c:noMultiLvlLbl val="0"/>
      </c:catAx>
      <c:valAx>
        <c:axId val="41377792"/>
        <c:scaling>
          <c:orientation val="minMax"/>
        </c:scaling>
        <c:delete val="0"/>
        <c:axPos val="b"/>
        <c:majorGridlines>
          <c:spPr>
            <a:ln w="9525" cap="flat" cmpd="sng" algn="ctr">
              <a:solidFill>
                <a:schemeClr val="tx1">
                  <a:lumMod val="15000"/>
                  <a:lumOff val="85000"/>
                </a:schemeClr>
              </a:solidFill>
              <a:prstDash val="solid"/>
              <a:round/>
            </a:ln>
            <a:effectLst/>
          </c:spPr>
        </c:majorGridlines>
        <c:title>
          <c:tx>
            <c:rich>
              <a:bodyPr rot="0" spcFirstLastPara="1" vertOverflow="ellipsis" vert="horz" wrap="square" anchor="ctr" anchorCtr="1"/>
              <a:lstStyle/>
              <a:p>
                <a:pPr>
                  <a:defRPr lang="zh-CN" sz="1200" b="1" i="0" u="none" strike="noStrike" kern="1200" baseline="0">
                    <a:solidFill>
                      <a:schemeClr val="tx1"/>
                    </a:solidFill>
                    <a:latin typeface="黑体" panose="02010609060101010101" pitchFamily="2" charset="-122"/>
                    <a:ea typeface="黑体" panose="02010609060101010101" pitchFamily="2" charset="-122"/>
                    <a:cs typeface="+mn-cs"/>
                  </a:defRPr>
                </a:pPr>
                <a:r>
                  <a:rPr lang="zh-CN" sz="1200" b="1">
                    <a:solidFill>
                      <a:schemeClr val="tx1"/>
                    </a:solidFill>
                    <a:latin typeface="黑体" panose="02010609060101010101" pitchFamily="2" charset="-122"/>
                    <a:ea typeface="黑体" panose="02010609060101010101" pitchFamily="2" charset="-122"/>
                  </a:rPr>
                  <a:t>交通事故率（百万车</a:t>
                </a:r>
                <a:r>
                  <a:rPr lang="en-US" sz="1200" b="1">
                    <a:solidFill>
                      <a:schemeClr val="tx1"/>
                    </a:solidFill>
                    <a:latin typeface="黑体" panose="02010609060101010101" pitchFamily="2" charset="-122"/>
                    <a:ea typeface="黑体" panose="02010609060101010101" pitchFamily="2" charset="-122"/>
                  </a:rPr>
                  <a:t>/</a:t>
                </a:r>
                <a:r>
                  <a:rPr lang="zh-CN" sz="1200" b="1">
                    <a:solidFill>
                      <a:schemeClr val="tx1"/>
                    </a:solidFill>
                    <a:latin typeface="黑体" panose="02010609060101010101" pitchFamily="2" charset="-122"/>
                    <a:ea typeface="黑体" panose="02010609060101010101" pitchFamily="2" charset="-122"/>
                  </a:rPr>
                  <a:t>公里）</a:t>
                </a:r>
                <a:endParaRPr lang="zh-CN" sz="1200" b="1">
                  <a:solidFill>
                    <a:schemeClr val="tx1"/>
                  </a:solidFill>
                  <a:latin typeface="黑体" panose="02010609060101010101" pitchFamily="2" charset="-122"/>
                  <a:ea typeface="黑体" panose="02010609060101010101" pitchFamily="2" charset="-122"/>
                </a:endParaRPr>
              </a:p>
            </c:rich>
          </c:tx>
          <c:layout>
            <c:manualLayout>
              <c:xMode val="edge"/>
              <c:yMode val="edge"/>
              <c:x val="0.595191318807809"/>
              <c:y val="0.0624007261175403"/>
            </c:manualLayout>
          </c:layout>
          <c:overlay val="0"/>
          <c:spPr>
            <a:noFill/>
            <a:ln>
              <a:noFill/>
            </a:ln>
            <a:effectLst/>
          </c:spPr>
        </c:title>
        <c:numFmt formatCode="General" sourceLinked="1"/>
        <c:majorTickMark val="none"/>
        <c:minorTickMark val="none"/>
        <c:tickLblPos val="nextTo"/>
        <c:spPr>
          <a:noFill/>
          <a:ln w="9525" cap="flat" cmpd="sng" algn="ctr">
            <a:noFill/>
            <a:prstDash val="solid"/>
            <a:round/>
          </a:ln>
          <a:effectLst/>
        </c:spPr>
        <c:txPr>
          <a:bodyPr rot="-60000000" spcFirstLastPara="1" vertOverflow="ellipsis" vert="horz" wrap="square" anchor="ctr" anchorCtr="1"/>
          <a:lstStyle/>
          <a:p>
            <a:pPr>
              <a:defRPr lang="zh-CN" sz="1200" b="1" i="0" u="none" strike="noStrike" kern="1200" baseline="0">
                <a:solidFill>
                  <a:schemeClr val="tx1"/>
                </a:solidFill>
                <a:latin typeface="黑体" panose="02010609060101010101" pitchFamily="2" charset="-122"/>
                <a:ea typeface="黑体" panose="02010609060101010101" pitchFamily="2" charset="-122"/>
                <a:cs typeface="+mn-cs"/>
              </a:defRPr>
            </a:pPr>
          </a:p>
        </c:txPr>
        <c:crossAx val="40171392"/>
        <c:crosses val="autoZero"/>
        <c:crossBetween val="between"/>
      </c:valAx>
      <c:spPr>
        <a:noFill/>
        <a:ln>
          <a:noFill/>
        </a:ln>
        <a:effectLst/>
      </c:spPr>
    </c:plotArea>
    <c:plotVisOnly val="1"/>
    <c:dispBlanksAs val="gap"/>
    <c:showDLblsOverMax val="0"/>
    <c:extLst>
      <c:ext uri="{0b15fc19-7d7d-44ad-8c2d-2c3a37ce22c3}">
        <chartProps xmlns="https://web.wps.cn/et/2018/main" chartId="{565eabf9-4d55-4352-8c86-250e39504b63}"/>
      </c:ext>
    </c:extLst>
  </c:chart>
  <c:spPr>
    <a:solidFill>
      <a:schemeClr val="bg1"/>
    </a:solidFill>
    <a:ln w="31750" cap="flat" cmpd="sng" algn="ctr">
      <a:solidFill>
        <a:srgbClr val="000099"/>
      </a:solidFill>
      <a:round/>
    </a:ln>
    <a:effectLst/>
  </c:spPr>
  <c:txPr>
    <a:bodyPr/>
    <a:lstStyle/>
    <a:p>
      <a:pPr>
        <a:defRPr lang="zh-CN"/>
      </a:pP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DAF6B169-E305-4F7B-8A65-ACE2B101B8F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D88EFB3-8ED2-4592-A1CC-D9AB00905366}"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F6B169-E305-4F7B-8A65-ACE2B101B8F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8EFB3-8ED2-4592-A1CC-D9AB00905366}"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image" Target="../media/image15.png"/></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image" Target="../media/image18.pn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image" Target="../media/image21.pn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image" Target="../media/image24.pn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image" Target="../media/image27.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image" Target="../media/image30.png"/></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pn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9" Type="http://schemas.openxmlformats.org/officeDocument/2006/relationships/slideLayout" Target="../slideLayouts/slideLayout7.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hemeOverride" Target="../theme/themeOverride1.xml"/><Relationship Id="rId7" Type="http://schemas.openxmlformats.org/officeDocument/2006/relationships/image" Target="../media/image40.jpeg"/><Relationship Id="rId6" Type="http://schemas.openxmlformats.org/officeDocument/2006/relationships/image" Target="../media/image39.jpeg"/><Relationship Id="rId5" Type="http://schemas.openxmlformats.org/officeDocument/2006/relationships/image" Target="../media/image38.png"/><Relationship Id="rId4" Type="http://schemas.openxmlformats.org/officeDocument/2006/relationships/image" Target="../media/image37.png"/><Relationship Id="rId3" Type="http://schemas.openxmlformats.org/officeDocument/2006/relationships/tags" Target="../tags/tag27.xml"/><Relationship Id="rId2" Type="http://schemas.openxmlformats.org/officeDocument/2006/relationships/image" Target="../media/image36.png"/><Relationship Id="rId1" Type="http://schemas.openxmlformats.org/officeDocument/2006/relationships/tags" Target="../tags/tag26.xml"/></Relationships>
</file>

<file path=ppt/slides/_rels/slide2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5.png"/><Relationship Id="rId1"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7.png"/><Relationship Id="rId1"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9.png"/><Relationship Id="rId1"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1.png"/><Relationship Id="rId1"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3.png"/><Relationship Id="rId1" Type="http://schemas.openxmlformats.org/officeDocument/2006/relationships/image" Target="../media/image5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1.xml"/><Relationship Id="rId3" Type="http://schemas.openxmlformats.org/officeDocument/2006/relationships/image" Target="../media/image2.png"/><Relationship Id="rId2" Type="http://schemas.openxmlformats.org/officeDocument/2006/relationships/tags" Target="../tags/tag20.xml"/><Relationship Id="rId1" Type="http://schemas.openxmlformats.org/officeDocument/2006/relationships/tags" Target="../tags/tag19.xm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chart" Target="../charts/chart1.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梯形 6"/>
          <p:cNvSpPr/>
          <p:nvPr/>
        </p:nvSpPr>
        <p:spPr>
          <a:xfrm>
            <a:off x="4333876" y="4900295"/>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5361940"/>
            <a:ext cx="12192000" cy="1442085"/>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梯形 4"/>
          <p:cNvSpPr/>
          <p:nvPr/>
        </p:nvSpPr>
        <p:spPr>
          <a:xfrm flipV="1">
            <a:off x="4503084" y="4900295"/>
            <a:ext cx="3185832" cy="563373"/>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4715342" y="5012706"/>
            <a:ext cx="2850216" cy="337185"/>
          </a:xfrm>
          <a:prstGeom prst="rect">
            <a:avLst/>
          </a:prstGeom>
          <a:noFill/>
        </p:spPr>
        <p:txBody>
          <a:bodyPr wrap="square" rtlCol="0">
            <a:spAutoFit/>
          </a:bodyPr>
          <a:lstStyle/>
          <a:p>
            <a:r>
              <a:rPr lang="zh-CN" altLang="en-US" sz="1600" dirty="0">
                <a:solidFill>
                  <a:srgbClr val="0070C0"/>
                </a:solidFill>
                <a:cs typeface="仿宋" panose="02010609060101010101" charset="-122"/>
              </a:rPr>
              <a:t>中国</a:t>
            </a:r>
            <a:r>
              <a:rPr lang="zh-CN" altLang="en-US" sz="1600" dirty="0">
                <a:solidFill>
                  <a:srgbClr val="0070C0"/>
                </a:solidFill>
                <a:cs typeface="仿宋" panose="02010609060101010101" charset="-122"/>
              </a:rPr>
              <a:t>抗凝冰材料领先供应商</a:t>
            </a:r>
            <a:endParaRPr lang="zh-CN" altLang="en-US" sz="1600" dirty="0">
              <a:solidFill>
                <a:srgbClr val="0070C0"/>
              </a:solidFill>
              <a:cs typeface="仿宋" panose="02010609060101010101" charset="-122"/>
            </a:endParaRPr>
          </a:p>
        </p:txBody>
      </p:sp>
      <p:sp>
        <p:nvSpPr>
          <p:cNvPr id="13" name="文本框 12"/>
          <p:cNvSpPr txBox="1"/>
          <p:nvPr/>
        </p:nvSpPr>
        <p:spPr>
          <a:xfrm>
            <a:off x="2988310" y="5776595"/>
            <a:ext cx="6266180" cy="1198880"/>
          </a:xfrm>
          <a:prstGeom prst="rect">
            <a:avLst/>
          </a:prstGeom>
          <a:noFill/>
        </p:spPr>
        <p:txBody>
          <a:bodyPr wrap="square" rtlCol="0">
            <a:spAutoFit/>
          </a:bodyPr>
          <a:lstStyle/>
          <a:p>
            <a:pPr algn="ctr">
              <a:lnSpc>
                <a:spcPct val="100000"/>
              </a:lnSpc>
            </a:pPr>
            <a:r>
              <a:rPr lang="zh-CN" altLang="en-US" sz="3200" b="1" dirty="0">
                <a:solidFill>
                  <a:schemeClr val="bg1"/>
                </a:solidFill>
                <a:cs typeface="MiSans Bold" panose="00000800000000000000" charset="-122"/>
                <a:sym typeface="+mn-ea"/>
              </a:rPr>
              <a:t>苏州嘉嘉发新材料科技有限公司</a:t>
            </a:r>
            <a:br>
              <a:rPr lang="zh-CN" altLang="en-US" sz="4000" b="1" dirty="0">
                <a:solidFill>
                  <a:schemeClr val="bg1"/>
                </a:solidFill>
                <a:cs typeface="MiSans Bold" panose="00000800000000000000" charset="-122"/>
                <a:sym typeface="+mn-ea"/>
              </a:rPr>
            </a:br>
            <a:endParaRPr lang="zh-CN" altLang="en-US" sz="4000" b="1" dirty="0">
              <a:solidFill>
                <a:schemeClr val="bg1"/>
              </a:solidFill>
              <a:cs typeface="MiSans Bold" panose="00000800000000000000" charset="-122"/>
              <a:sym typeface="+mn-ea"/>
            </a:endParaRPr>
          </a:p>
        </p:txBody>
      </p:sp>
      <p:sp>
        <p:nvSpPr>
          <p:cNvPr id="3" name="文本框 2"/>
          <p:cNvSpPr txBox="1"/>
          <p:nvPr/>
        </p:nvSpPr>
        <p:spPr>
          <a:xfrm>
            <a:off x="1508763" y="1941115"/>
            <a:ext cx="9263380" cy="937260"/>
          </a:xfrm>
          <a:prstGeom prst="rect">
            <a:avLst/>
          </a:prstGeom>
          <a:noFill/>
        </p:spPr>
        <p:txBody>
          <a:bodyPr wrap="none" rtlCol="0">
            <a:spAutoFit/>
          </a:bodyPr>
          <a:p>
            <a:pPr algn="ctr">
              <a:lnSpc>
                <a:spcPct val="100000"/>
              </a:lnSpc>
            </a:pPr>
            <a:r>
              <a:rPr lang="zh-CN" altLang="en-US" sz="5500" b="1" dirty="0">
                <a:solidFill>
                  <a:schemeClr val="tx1"/>
                </a:solidFill>
                <a:cs typeface="MiSans Bold" panose="00000800000000000000" charset="-122"/>
                <a:sym typeface="+mn-ea"/>
              </a:rPr>
              <a:t>内蒙沥青路面铺设抗凝冰</a:t>
            </a:r>
            <a:r>
              <a:rPr lang="zh-CN" altLang="en-US" sz="5500" b="1" dirty="0">
                <a:solidFill>
                  <a:schemeClr val="tx1"/>
                </a:solidFill>
                <a:cs typeface="MiSans Bold" panose="00000800000000000000" charset="-122"/>
                <a:sym typeface="+mn-ea"/>
              </a:rPr>
              <a:t>方案</a:t>
            </a:r>
            <a:endParaRPr lang="zh-CN" altLang="en-US" sz="5500" b="1" dirty="0">
              <a:solidFill>
                <a:schemeClr val="tx1"/>
              </a:solidFill>
              <a:cs typeface="MiSans Bold" panose="00000800000000000000" charset="-122"/>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梯形 3"/>
          <p:cNvSpPr/>
          <p:nvPr/>
        </p:nvSpPr>
        <p:spPr>
          <a:xfrm flipV="1">
            <a:off x="260350"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391795"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pic>
        <p:nvPicPr>
          <p:cNvPr id="6" name="图片 5" descr="缓释抗凝冰剂（JJF-35C-001）沥青混凝土技术性能评价报告_05"/>
          <p:cNvPicPr>
            <a:picLocks noChangeAspect="1"/>
          </p:cNvPicPr>
          <p:nvPr/>
        </p:nvPicPr>
        <p:blipFill>
          <a:blip r:embed="rId1"/>
          <a:stretch>
            <a:fillRect/>
          </a:stretch>
        </p:blipFill>
        <p:spPr>
          <a:xfrm>
            <a:off x="0" y="1174115"/>
            <a:ext cx="4093845" cy="5546725"/>
          </a:xfrm>
          <a:prstGeom prst="rect">
            <a:avLst/>
          </a:prstGeom>
        </p:spPr>
      </p:pic>
      <p:pic>
        <p:nvPicPr>
          <p:cNvPr id="7" name="图片 6" descr="缓释抗凝冰剂（JJF-35C-001）沥青混凝土技术性能评价报告_06"/>
          <p:cNvPicPr>
            <a:picLocks noChangeAspect="1"/>
          </p:cNvPicPr>
          <p:nvPr/>
        </p:nvPicPr>
        <p:blipFill>
          <a:blip r:embed="rId2"/>
          <a:stretch>
            <a:fillRect/>
          </a:stretch>
        </p:blipFill>
        <p:spPr>
          <a:xfrm>
            <a:off x="3780790" y="1200785"/>
            <a:ext cx="3903345" cy="5520055"/>
          </a:xfrm>
          <a:prstGeom prst="rect">
            <a:avLst/>
          </a:prstGeom>
        </p:spPr>
      </p:pic>
      <p:pic>
        <p:nvPicPr>
          <p:cNvPr id="8" name="图片 7" descr="缓释抗凝冰剂（JJF-35C-001）沥青混凝土技术性能评价报告_07"/>
          <p:cNvPicPr>
            <a:picLocks noChangeAspect="1"/>
          </p:cNvPicPr>
          <p:nvPr/>
        </p:nvPicPr>
        <p:blipFill>
          <a:blip r:embed="rId3"/>
          <a:stretch>
            <a:fillRect/>
          </a:stretch>
        </p:blipFill>
        <p:spPr>
          <a:xfrm>
            <a:off x="7922260" y="1186180"/>
            <a:ext cx="3921760" cy="554609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08"/>
          <p:cNvPicPr>
            <a:picLocks noChangeAspect="1"/>
          </p:cNvPicPr>
          <p:nvPr/>
        </p:nvPicPr>
        <p:blipFill>
          <a:blip r:embed="rId1"/>
          <a:stretch>
            <a:fillRect/>
          </a:stretch>
        </p:blipFill>
        <p:spPr>
          <a:xfrm>
            <a:off x="0" y="1116330"/>
            <a:ext cx="4084955" cy="5741670"/>
          </a:xfrm>
          <a:prstGeom prst="rect">
            <a:avLst/>
          </a:prstGeom>
        </p:spPr>
      </p:pic>
      <p:pic>
        <p:nvPicPr>
          <p:cNvPr id="4" name="图片 3" descr="缓释抗凝冰剂（JJF-35C-001）沥青混凝土技术性能评价报告_09"/>
          <p:cNvPicPr>
            <a:picLocks noChangeAspect="1"/>
          </p:cNvPicPr>
          <p:nvPr/>
        </p:nvPicPr>
        <p:blipFill>
          <a:blip r:embed="rId2"/>
          <a:stretch>
            <a:fillRect/>
          </a:stretch>
        </p:blipFill>
        <p:spPr>
          <a:xfrm>
            <a:off x="4085590" y="1342390"/>
            <a:ext cx="3849370" cy="5259070"/>
          </a:xfrm>
          <a:prstGeom prst="rect">
            <a:avLst/>
          </a:prstGeom>
        </p:spPr>
      </p:pic>
      <p:pic>
        <p:nvPicPr>
          <p:cNvPr id="5" name="图片 4" descr="缓释抗凝冰剂（JJF-35C-001）沥青混凝土技术性能评价报告_10"/>
          <p:cNvPicPr>
            <a:picLocks noChangeAspect="1"/>
          </p:cNvPicPr>
          <p:nvPr/>
        </p:nvPicPr>
        <p:blipFill>
          <a:blip r:embed="rId3"/>
          <a:stretch>
            <a:fillRect/>
          </a:stretch>
        </p:blipFill>
        <p:spPr>
          <a:xfrm>
            <a:off x="8263890" y="1358900"/>
            <a:ext cx="3996055" cy="5499735"/>
          </a:xfrm>
          <a:prstGeom prst="rect">
            <a:avLst/>
          </a:prstGeom>
        </p:spPr>
      </p:pic>
      <p:sp>
        <p:nvSpPr>
          <p:cNvPr id="6" name="梯形 5"/>
          <p:cNvSpPr/>
          <p:nvPr/>
        </p:nvSpPr>
        <p:spPr>
          <a:xfrm flipV="1">
            <a:off x="128905"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 name="文本框 6"/>
          <p:cNvSpPr txBox="1"/>
          <p:nvPr/>
        </p:nvSpPr>
        <p:spPr>
          <a:xfrm>
            <a:off x="260350"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11"/>
          <p:cNvPicPr>
            <a:picLocks noChangeAspect="1"/>
          </p:cNvPicPr>
          <p:nvPr/>
        </p:nvPicPr>
        <p:blipFill>
          <a:blip r:embed="rId1"/>
          <a:stretch>
            <a:fillRect/>
          </a:stretch>
        </p:blipFill>
        <p:spPr>
          <a:xfrm>
            <a:off x="0" y="1423670"/>
            <a:ext cx="4020185" cy="5486400"/>
          </a:xfrm>
          <a:prstGeom prst="rect">
            <a:avLst/>
          </a:prstGeom>
        </p:spPr>
      </p:pic>
      <p:pic>
        <p:nvPicPr>
          <p:cNvPr id="4" name="图片 3" descr="缓释抗凝冰剂（JJF-35C-001）沥青混凝土技术性能评价报告_12"/>
          <p:cNvPicPr>
            <a:picLocks noChangeAspect="1"/>
          </p:cNvPicPr>
          <p:nvPr/>
        </p:nvPicPr>
        <p:blipFill>
          <a:blip r:embed="rId2"/>
          <a:stretch>
            <a:fillRect/>
          </a:stretch>
        </p:blipFill>
        <p:spPr>
          <a:xfrm>
            <a:off x="4215765" y="1423670"/>
            <a:ext cx="3923030" cy="5434330"/>
          </a:xfrm>
          <a:prstGeom prst="rect">
            <a:avLst/>
          </a:prstGeom>
        </p:spPr>
      </p:pic>
      <p:pic>
        <p:nvPicPr>
          <p:cNvPr id="5" name="图片 4" descr="缓释抗凝冰剂（JJF-35C-001）沥青混凝土技术性能评价报告_13"/>
          <p:cNvPicPr>
            <a:picLocks noChangeAspect="1"/>
          </p:cNvPicPr>
          <p:nvPr/>
        </p:nvPicPr>
        <p:blipFill>
          <a:blip r:embed="rId3"/>
          <a:stretch>
            <a:fillRect/>
          </a:stretch>
        </p:blipFill>
        <p:spPr>
          <a:xfrm>
            <a:off x="8239760" y="1423670"/>
            <a:ext cx="3952240" cy="5376545"/>
          </a:xfrm>
          <a:prstGeom prst="rect">
            <a:avLst/>
          </a:prstGeom>
        </p:spPr>
      </p:pic>
      <p:sp>
        <p:nvSpPr>
          <p:cNvPr id="6" name="梯形 5"/>
          <p:cNvSpPr/>
          <p:nvPr/>
        </p:nvSpPr>
        <p:spPr>
          <a:xfrm flipV="1">
            <a:off x="128905"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14"/>
          <p:cNvPicPr>
            <a:picLocks noChangeAspect="1"/>
          </p:cNvPicPr>
          <p:nvPr/>
        </p:nvPicPr>
        <p:blipFill>
          <a:blip r:embed="rId1"/>
          <a:stretch>
            <a:fillRect/>
          </a:stretch>
        </p:blipFill>
        <p:spPr>
          <a:xfrm>
            <a:off x="0" y="1116330"/>
            <a:ext cx="4144645" cy="5549900"/>
          </a:xfrm>
          <a:prstGeom prst="rect">
            <a:avLst/>
          </a:prstGeom>
        </p:spPr>
      </p:pic>
      <p:pic>
        <p:nvPicPr>
          <p:cNvPr id="4" name="图片 3" descr="缓释抗凝冰剂（JJF-35C-001）沥青混凝土技术性能评价报告_15"/>
          <p:cNvPicPr>
            <a:picLocks noChangeAspect="1"/>
          </p:cNvPicPr>
          <p:nvPr/>
        </p:nvPicPr>
        <p:blipFill>
          <a:blip r:embed="rId2"/>
          <a:stretch>
            <a:fillRect/>
          </a:stretch>
        </p:blipFill>
        <p:spPr>
          <a:xfrm>
            <a:off x="4144645" y="1112520"/>
            <a:ext cx="4062730" cy="5745480"/>
          </a:xfrm>
          <a:prstGeom prst="rect">
            <a:avLst/>
          </a:prstGeom>
        </p:spPr>
      </p:pic>
      <p:pic>
        <p:nvPicPr>
          <p:cNvPr id="5" name="图片 4" descr="缓释抗凝冰剂（JJF-35C-001）沥青混凝土技术性能评价报告_16"/>
          <p:cNvPicPr>
            <a:picLocks noChangeAspect="1"/>
          </p:cNvPicPr>
          <p:nvPr/>
        </p:nvPicPr>
        <p:blipFill>
          <a:blip r:embed="rId3"/>
          <a:stretch>
            <a:fillRect/>
          </a:stretch>
        </p:blipFill>
        <p:spPr>
          <a:xfrm>
            <a:off x="8208010" y="1087120"/>
            <a:ext cx="4080510" cy="5770880"/>
          </a:xfrm>
          <a:prstGeom prst="rect">
            <a:avLst/>
          </a:prstGeom>
        </p:spPr>
      </p:pic>
      <p:sp>
        <p:nvSpPr>
          <p:cNvPr id="6" name="梯形 5"/>
          <p:cNvSpPr/>
          <p:nvPr/>
        </p:nvSpPr>
        <p:spPr>
          <a:xfrm flipV="1">
            <a:off x="128905"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17"/>
          <p:cNvPicPr>
            <a:picLocks noChangeAspect="1"/>
          </p:cNvPicPr>
          <p:nvPr/>
        </p:nvPicPr>
        <p:blipFill>
          <a:blip r:embed="rId1"/>
          <a:stretch>
            <a:fillRect/>
          </a:stretch>
        </p:blipFill>
        <p:spPr>
          <a:xfrm>
            <a:off x="0" y="1046480"/>
            <a:ext cx="4109720" cy="5812155"/>
          </a:xfrm>
          <a:prstGeom prst="rect">
            <a:avLst/>
          </a:prstGeom>
        </p:spPr>
      </p:pic>
      <p:pic>
        <p:nvPicPr>
          <p:cNvPr id="4" name="图片 3" descr="缓释抗凝冰剂（JJF-35C-001）沥青混凝土技术性能评价报告_18"/>
          <p:cNvPicPr>
            <a:picLocks noChangeAspect="1"/>
          </p:cNvPicPr>
          <p:nvPr/>
        </p:nvPicPr>
        <p:blipFill>
          <a:blip r:embed="rId2"/>
          <a:stretch>
            <a:fillRect/>
          </a:stretch>
        </p:blipFill>
        <p:spPr>
          <a:xfrm>
            <a:off x="3996690" y="1046480"/>
            <a:ext cx="3989070" cy="5641975"/>
          </a:xfrm>
          <a:prstGeom prst="rect">
            <a:avLst/>
          </a:prstGeom>
        </p:spPr>
      </p:pic>
      <p:pic>
        <p:nvPicPr>
          <p:cNvPr id="5" name="图片 4" descr="缓释抗凝冰剂（JJF-35C-001）沥青混凝土技术性能评价报告_19"/>
          <p:cNvPicPr>
            <a:picLocks noChangeAspect="1"/>
          </p:cNvPicPr>
          <p:nvPr/>
        </p:nvPicPr>
        <p:blipFill>
          <a:blip r:embed="rId3"/>
          <a:stretch>
            <a:fillRect/>
          </a:stretch>
        </p:blipFill>
        <p:spPr>
          <a:xfrm>
            <a:off x="7985760" y="1046480"/>
            <a:ext cx="4206875" cy="5815965"/>
          </a:xfrm>
          <a:prstGeom prst="rect">
            <a:avLst/>
          </a:prstGeom>
        </p:spPr>
      </p:pic>
      <p:sp>
        <p:nvSpPr>
          <p:cNvPr id="6" name="梯形 5"/>
          <p:cNvSpPr/>
          <p:nvPr/>
        </p:nvSpPr>
        <p:spPr>
          <a:xfrm flipV="1">
            <a:off x="128905"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20"/>
          <p:cNvPicPr>
            <a:picLocks noChangeAspect="1"/>
          </p:cNvPicPr>
          <p:nvPr/>
        </p:nvPicPr>
        <p:blipFill>
          <a:blip r:embed="rId1"/>
          <a:stretch>
            <a:fillRect/>
          </a:stretch>
        </p:blipFill>
        <p:spPr>
          <a:xfrm>
            <a:off x="0" y="1123315"/>
            <a:ext cx="4055110" cy="5734685"/>
          </a:xfrm>
          <a:prstGeom prst="rect">
            <a:avLst/>
          </a:prstGeom>
        </p:spPr>
      </p:pic>
      <p:pic>
        <p:nvPicPr>
          <p:cNvPr id="4" name="图片 3" descr="缓释抗凝冰剂（JJF-35C-001）沥青混凝土技术性能评价报告_21"/>
          <p:cNvPicPr>
            <a:picLocks noChangeAspect="1"/>
          </p:cNvPicPr>
          <p:nvPr/>
        </p:nvPicPr>
        <p:blipFill>
          <a:blip r:embed="rId2"/>
          <a:stretch>
            <a:fillRect/>
          </a:stretch>
        </p:blipFill>
        <p:spPr>
          <a:xfrm>
            <a:off x="4226560" y="1123315"/>
            <a:ext cx="3950970" cy="5734685"/>
          </a:xfrm>
          <a:prstGeom prst="rect">
            <a:avLst/>
          </a:prstGeom>
        </p:spPr>
      </p:pic>
      <p:pic>
        <p:nvPicPr>
          <p:cNvPr id="5" name="图片 4" descr="缓释抗凝冰剂（JJF-35C-001）沥青混凝土技术性能评价报告_22"/>
          <p:cNvPicPr>
            <a:picLocks noChangeAspect="1"/>
          </p:cNvPicPr>
          <p:nvPr/>
        </p:nvPicPr>
        <p:blipFill>
          <a:blip r:embed="rId3"/>
          <a:stretch>
            <a:fillRect/>
          </a:stretch>
        </p:blipFill>
        <p:spPr>
          <a:xfrm>
            <a:off x="8177530" y="1123315"/>
            <a:ext cx="4048760" cy="5734685"/>
          </a:xfrm>
          <a:prstGeom prst="rect">
            <a:avLst/>
          </a:prstGeom>
        </p:spPr>
      </p:pic>
      <p:sp>
        <p:nvSpPr>
          <p:cNvPr id="6" name="梯形 5"/>
          <p:cNvSpPr/>
          <p:nvPr/>
        </p:nvSpPr>
        <p:spPr>
          <a:xfrm flipV="1">
            <a:off x="128905"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梯形 5"/>
          <p:cNvSpPr/>
          <p:nvPr/>
        </p:nvSpPr>
        <p:spPr>
          <a:xfrm flipV="1">
            <a:off x="128905" y="10292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23"/>
          <p:cNvPicPr>
            <a:picLocks noChangeAspect="1"/>
          </p:cNvPicPr>
          <p:nvPr/>
        </p:nvPicPr>
        <p:blipFill>
          <a:blip r:embed="rId1"/>
          <a:stretch>
            <a:fillRect/>
          </a:stretch>
        </p:blipFill>
        <p:spPr>
          <a:xfrm>
            <a:off x="0" y="1035685"/>
            <a:ext cx="3996055" cy="5822315"/>
          </a:xfrm>
          <a:prstGeom prst="rect">
            <a:avLst/>
          </a:prstGeom>
        </p:spPr>
      </p:pic>
      <p:pic>
        <p:nvPicPr>
          <p:cNvPr id="4" name="图片 3" descr="缓释抗凝冰剂（JJF-35C-001）沥青混凝土技术性能评价报告_24"/>
          <p:cNvPicPr>
            <a:picLocks noChangeAspect="1"/>
          </p:cNvPicPr>
          <p:nvPr/>
        </p:nvPicPr>
        <p:blipFill>
          <a:blip r:embed="rId2"/>
          <a:stretch>
            <a:fillRect/>
          </a:stretch>
        </p:blipFill>
        <p:spPr>
          <a:xfrm>
            <a:off x="4145280" y="1035685"/>
            <a:ext cx="4116705" cy="5822950"/>
          </a:xfrm>
          <a:prstGeom prst="rect">
            <a:avLst/>
          </a:prstGeom>
        </p:spPr>
      </p:pic>
      <p:pic>
        <p:nvPicPr>
          <p:cNvPr id="5" name="图片 4" descr="缓释抗凝冰剂（JJF-35C-001）沥青混凝土技术性能评价报告_25"/>
          <p:cNvPicPr>
            <a:picLocks noChangeAspect="1"/>
          </p:cNvPicPr>
          <p:nvPr/>
        </p:nvPicPr>
        <p:blipFill>
          <a:blip r:embed="rId3"/>
          <a:stretch>
            <a:fillRect/>
          </a:stretch>
        </p:blipFill>
        <p:spPr>
          <a:xfrm>
            <a:off x="8061960" y="1035685"/>
            <a:ext cx="4003040" cy="5662295"/>
          </a:xfrm>
          <a:prstGeom prst="rect">
            <a:avLst/>
          </a:prstGeom>
        </p:spPr>
      </p:pic>
      <p:sp>
        <p:nvSpPr>
          <p:cNvPr id="8" name="文本框 7"/>
          <p:cNvSpPr txBox="1"/>
          <p:nvPr/>
        </p:nvSpPr>
        <p:spPr>
          <a:xfrm>
            <a:off x="260350" y="102870"/>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梯形 5"/>
          <p:cNvSpPr/>
          <p:nvPr/>
        </p:nvSpPr>
        <p:spPr>
          <a:xfrm flipV="1">
            <a:off x="128905" y="9276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92710"/>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pic>
        <p:nvPicPr>
          <p:cNvPr id="2" name="图片 1" descr="缓释抗凝冰剂（JJF-35C-001）沥青混凝土技术性能评价报告_26"/>
          <p:cNvPicPr>
            <a:picLocks noChangeAspect="1"/>
          </p:cNvPicPr>
          <p:nvPr/>
        </p:nvPicPr>
        <p:blipFill>
          <a:blip r:embed="rId1"/>
          <a:stretch>
            <a:fillRect/>
          </a:stretch>
        </p:blipFill>
        <p:spPr>
          <a:xfrm>
            <a:off x="0" y="1071880"/>
            <a:ext cx="4090670" cy="5786120"/>
          </a:xfrm>
          <a:prstGeom prst="rect">
            <a:avLst/>
          </a:prstGeom>
        </p:spPr>
      </p:pic>
      <p:pic>
        <p:nvPicPr>
          <p:cNvPr id="4" name="图片 3" descr="缓释抗凝冰剂（JJF-35C-001）沥青混凝土技术性能评价报告_27"/>
          <p:cNvPicPr>
            <a:picLocks noChangeAspect="1"/>
          </p:cNvPicPr>
          <p:nvPr/>
        </p:nvPicPr>
        <p:blipFill>
          <a:blip r:embed="rId2"/>
          <a:stretch>
            <a:fillRect/>
          </a:stretch>
        </p:blipFill>
        <p:spPr>
          <a:xfrm>
            <a:off x="4150995" y="1085215"/>
            <a:ext cx="4081145" cy="5772785"/>
          </a:xfrm>
          <a:prstGeom prst="rect">
            <a:avLst/>
          </a:prstGeom>
        </p:spPr>
      </p:pic>
      <p:pic>
        <p:nvPicPr>
          <p:cNvPr id="5" name="图片 4" descr="缓释抗凝冰剂（JJF-35C-001）沥青混凝土技术性能评价报告_28"/>
          <p:cNvPicPr>
            <a:picLocks noChangeAspect="1"/>
          </p:cNvPicPr>
          <p:nvPr/>
        </p:nvPicPr>
        <p:blipFill>
          <a:blip r:embed="rId3"/>
          <a:stretch>
            <a:fillRect/>
          </a:stretch>
        </p:blipFill>
        <p:spPr>
          <a:xfrm>
            <a:off x="8125460" y="1047115"/>
            <a:ext cx="4066540" cy="575183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梯形 5"/>
          <p:cNvSpPr/>
          <p:nvPr/>
        </p:nvSpPr>
        <p:spPr>
          <a:xfrm flipV="1">
            <a:off x="128905" y="9276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92710"/>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pic>
        <p:nvPicPr>
          <p:cNvPr id="2" name="图片 1" descr="缓释抗凝冰剂（JJF-35C-001）沥青混凝土技术性能评价报告_29"/>
          <p:cNvPicPr>
            <a:picLocks noChangeAspect="1"/>
          </p:cNvPicPr>
          <p:nvPr/>
        </p:nvPicPr>
        <p:blipFill>
          <a:blip r:embed="rId1"/>
          <a:stretch>
            <a:fillRect/>
          </a:stretch>
        </p:blipFill>
        <p:spPr>
          <a:xfrm>
            <a:off x="0" y="1163320"/>
            <a:ext cx="4286885" cy="5694680"/>
          </a:xfrm>
          <a:prstGeom prst="rect">
            <a:avLst/>
          </a:prstGeom>
        </p:spPr>
      </p:pic>
      <p:pic>
        <p:nvPicPr>
          <p:cNvPr id="4" name="图片 3" descr="缓释抗凝冰剂（JJF-35C-001）沥青混凝土技术性能评价报告_30"/>
          <p:cNvPicPr>
            <a:picLocks noChangeAspect="1"/>
          </p:cNvPicPr>
          <p:nvPr/>
        </p:nvPicPr>
        <p:blipFill>
          <a:blip r:embed="rId2"/>
          <a:stretch>
            <a:fillRect/>
          </a:stretch>
        </p:blipFill>
        <p:spPr>
          <a:xfrm>
            <a:off x="4195445" y="1141095"/>
            <a:ext cx="4042410" cy="5716905"/>
          </a:xfrm>
          <a:prstGeom prst="rect">
            <a:avLst/>
          </a:prstGeom>
        </p:spPr>
      </p:pic>
      <p:pic>
        <p:nvPicPr>
          <p:cNvPr id="5" name="图片 4" descr="缓释抗凝冰剂（JJF-35C-001）沥青混凝土技术性能评价报告_31"/>
          <p:cNvPicPr>
            <a:picLocks noChangeAspect="1"/>
          </p:cNvPicPr>
          <p:nvPr/>
        </p:nvPicPr>
        <p:blipFill>
          <a:blip r:embed="rId3"/>
          <a:stretch>
            <a:fillRect/>
          </a:stretch>
        </p:blipFill>
        <p:spPr>
          <a:xfrm>
            <a:off x="8038465" y="1141095"/>
            <a:ext cx="4152900" cy="569531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2" name="图片 1" descr="缓释抗凝冰剂（JJF-35C-001）沥青混凝土技术性能评价报告_32"/>
          <p:cNvPicPr>
            <a:picLocks noChangeAspect="1"/>
          </p:cNvPicPr>
          <p:nvPr/>
        </p:nvPicPr>
        <p:blipFill>
          <a:blip r:embed="rId1"/>
          <a:stretch>
            <a:fillRect/>
          </a:stretch>
        </p:blipFill>
        <p:spPr>
          <a:xfrm>
            <a:off x="-3175" y="1035685"/>
            <a:ext cx="4259580" cy="5746750"/>
          </a:xfrm>
          <a:prstGeom prst="rect">
            <a:avLst/>
          </a:prstGeom>
        </p:spPr>
      </p:pic>
      <p:pic>
        <p:nvPicPr>
          <p:cNvPr id="4" name="图片 3" descr="缓释抗凝冰剂（JJF-35C-001）沥青混凝土技术性能评价报告_33"/>
          <p:cNvPicPr>
            <a:picLocks noChangeAspect="1"/>
          </p:cNvPicPr>
          <p:nvPr/>
        </p:nvPicPr>
        <p:blipFill>
          <a:blip r:embed="rId2"/>
          <a:stretch>
            <a:fillRect/>
          </a:stretch>
        </p:blipFill>
        <p:spPr>
          <a:xfrm>
            <a:off x="4256405" y="1097915"/>
            <a:ext cx="4053205" cy="5732145"/>
          </a:xfrm>
          <a:prstGeom prst="rect">
            <a:avLst/>
          </a:prstGeom>
        </p:spPr>
      </p:pic>
      <p:pic>
        <p:nvPicPr>
          <p:cNvPr id="5" name="图片 4" descr="缓释抗凝冰剂（JJF-35C-001）沥青混凝土技术性能评价报告_34"/>
          <p:cNvPicPr>
            <a:picLocks noChangeAspect="1"/>
          </p:cNvPicPr>
          <p:nvPr/>
        </p:nvPicPr>
        <p:blipFill>
          <a:blip r:embed="rId3"/>
          <a:stretch>
            <a:fillRect/>
          </a:stretch>
        </p:blipFill>
        <p:spPr>
          <a:xfrm>
            <a:off x="8012430" y="1099820"/>
            <a:ext cx="4090035" cy="5784215"/>
          </a:xfrm>
          <a:prstGeom prst="rect">
            <a:avLst/>
          </a:prstGeom>
        </p:spPr>
      </p:pic>
      <p:sp>
        <p:nvSpPr>
          <p:cNvPr id="6" name="梯形 5"/>
          <p:cNvSpPr/>
          <p:nvPr/>
        </p:nvSpPr>
        <p:spPr>
          <a:xfrm flipV="1">
            <a:off x="128905" y="9276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8" name="文本框 7"/>
          <p:cNvSpPr txBox="1"/>
          <p:nvPr/>
        </p:nvSpPr>
        <p:spPr>
          <a:xfrm>
            <a:off x="260350" y="92710"/>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569997" y="145835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764540"/>
            <a:ext cx="11899265" cy="567182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dirty="0"/>
          </a:p>
        </p:txBody>
      </p:sp>
      <p:sp>
        <p:nvSpPr>
          <p:cNvPr id="4" name="梯形 3"/>
          <p:cNvSpPr/>
          <p:nvPr/>
        </p:nvSpPr>
        <p:spPr>
          <a:xfrm flipV="1">
            <a:off x="494951" y="1073785"/>
            <a:ext cx="3070369" cy="864072"/>
          </a:xfrm>
          <a:prstGeom prst="trapezoid">
            <a:avLst>
              <a:gd name="adj" fmla="val 9829"/>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custDataLst>
              <p:tags r:id="rId1"/>
            </p:custDataLst>
          </p:nvPr>
        </p:nvSpPr>
        <p:spPr>
          <a:xfrm>
            <a:off x="4013983" y="2361403"/>
            <a:ext cx="1693647" cy="829945"/>
          </a:xfrm>
          <a:prstGeom prst="rect">
            <a:avLst/>
          </a:prstGeom>
        </p:spPr>
        <p:txBody>
          <a:bodyPr wrap="square">
            <a:spAutoFit/>
          </a:bodyPr>
          <a:lstStyle/>
          <a:p>
            <a:r>
              <a:rPr lang="zh-CN" altLang="en-US" sz="2400" dirty="0">
                <a:solidFill>
                  <a:schemeClr val="bg1"/>
                </a:solidFill>
                <a:sym typeface="+mn-ea"/>
              </a:rPr>
              <a:t>公司资料</a:t>
            </a:r>
            <a:endParaRPr lang="zh-CN" altLang="en-US" sz="2400" dirty="0">
              <a:solidFill>
                <a:schemeClr val="bg1"/>
              </a:solidFill>
              <a:sym typeface="+mn-ea"/>
            </a:endParaRPr>
          </a:p>
          <a:p>
            <a:endParaRPr lang="zh-CN" altLang="en-US" sz="2400" dirty="0">
              <a:solidFill>
                <a:schemeClr val="bg1"/>
              </a:solidFill>
            </a:endParaRPr>
          </a:p>
        </p:txBody>
      </p:sp>
      <p:sp>
        <p:nvSpPr>
          <p:cNvPr id="9" name="矩形 8"/>
          <p:cNvSpPr/>
          <p:nvPr>
            <p:custDataLst>
              <p:tags r:id="rId2"/>
            </p:custDataLst>
          </p:nvPr>
        </p:nvSpPr>
        <p:spPr>
          <a:xfrm>
            <a:off x="3222627" y="2424974"/>
            <a:ext cx="661182" cy="350208"/>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solidFill>
              </a:rPr>
              <a:t>01</a:t>
            </a:r>
            <a:endParaRPr lang="zh-CN" altLang="en-US" sz="2800" dirty="0">
              <a:solidFill>
                <a:schemeClr val="tx1"/>
              </a:solidFill>
            </a:endParaRPr>
          </a:p>
        </p:txBody>
      </p:sp>
      <p:sp>
        <p:nvSpPr>
          <p:cNvPr id="10" name="矩形 9"/>
          <p:cNvSpPr/>
          <p:nvPr>
            <p:custDataLst>
              <p:tags r:id="rId3"/>
            </p:custDataLst>
          </p:nvPr>
        </p:nvSpPr>
        <p:spPr>
          <a:xfrm>
            <a:off x="4013835" y="3023235"/>
            <a:ext cx="1774190" cy="460375"/>
          </a:xfrm>
          <a:prstGeom prst="rect">
            <a:avLst/>
          </a:prstGeom>
        </p:spPr>
        <p:txBody>
          <a:bodyPr wrap="square">
            <a:spAutoFit/>
          </a:bodyPr>
          <a:lstStyle/>
          <a:p>
            <a:r>
              <a:rPr lang="zh-CN" altLang="en-US" sz="2400" dirty="0">
                <a:solidFill>
                  <a:schemeClr val="bg1"/>
                </a:solidFill>
                <a:sym typeface="+mn-ea"/>
              </a:rPr>
              <a:t>企</a:t>
            </a:r>
            <a:r>
              <a:rPr lang="zh-CN" altLang="en-US" sz="2400" dirty="0" smtClean="0">
                <a:solidFill>
                  <a:schemeClr val="bg1"/>
                </a:solidFill>
                <a:sym typeface="+mn-ea"/>
              </a:rPr>
              <a:t>业概况</a:t>
            </a:r>
            <a:endParaRPr lang="zh-CN" altLang="en-US" sz="2400" dirty="0">
              <a:solidFill>
                <a:schemeClr val="bg1"/>
              </a:solidFill>
              <a:sym typeface="+mn-ea"/>
            </a:endParaRPr>
          </a:p>
        </p:txBody>
      </p:sp>
      <p:sp>
        <p:nvSpPr>
          <p:cNvPr id="11" name="矩形 10"/>
          <p:cNvSpPr/>
          <p:nvPr>
            <p:custDataLst>
              <p:tags r:id="rId4"/>
            </p:custDataLst>
          </p:nvPr>
        </p:nvSpPr>
        <p:spPr>
          <a:xfrm>
            <a:off x="3222627" y="3034525"/>
            <a:ext cx="661181" cy="369385"/>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solidFill>
              </a:rPr>
              <a:t>0</a:t>
            </a:r>
            <a:r>
              <a:rPr lang="en-US" altLang="zh-CN" sz="2800" dirty="0" smtClean="0">
                <a:solidFill>
                  <a:schemeClr val="tx1"/>
                </a:solidFill>
              </a:rPr>
              <a:t>2</a:t>
            </a:r>
            <a:endParaRPr lang="zh-CN" altLang="en-US" sz="2800" dirty="0">
              <a:solidFill>
                <a:schemeClr val="tx1"/>
              </a:solidFill>
            </a:endParaRPr>
          </a:p>
        </p:txBody>
      </p:sp>
      <p:sp>
        <p:nvSpPr>
          <p:cNvPr id="12" name="矩形 11"/>
          <p:cNvSpPr/>
          <p:nvPr>
            <p:custDataLst>
              <p:tags r:id="rId5"/>
            </p:custDataLst>
          </p:nvPr>
        </p:nvSpPr>
        <p:spPr>
          <a:xfrm>
            <a:off x="4048908" y="3584453"/>
            <a:ext cx="3304333" cy="460375"/>
          </a:xfrm>
          <a:prstGeom prst="rect">
            <a:avLst/>
          </a:prstGeom>
        </p:spPr>
        <p:txBody>
          <a:bodyPr wrap="square">
            <a:spAutoFit/>
          </a:bodyPr>
          <a:lstStyle/>
          <a:p>
            <a:r>
              <a:rPr lang="zh-CN" altLang="en-US" sz="2400" dirty="0">
                <a:solidFill>
                  <a:schemeClr val="bg1"/>
                </a:solidFill>
                <a:sym typeface="+mn-ea"/>
              </a:rPr>
              <a:t>项目</a:t>
            </a:r>
            <a:r>
              <a:rPr lang="zh-CN" altLang="en-US" sz="2400" dirty="0">
                <a:solidFill>
                  <a:schemeClr val="bg1"/>
                </a:solidFill>
                <a:sym typeface="+mn-ea"/>
              </a:rPr>
              <a:t>效益</a:t>
            </a:r>
            <a:endParaRPr lang="zh-CN" altLang="en-US" sz="2400" dirty="0">
              <a:solidFill>
                <a:schemeClr val="bg1"/>
              </a:solidFill>
              <a:sym typeface="+mn-ea"/>
            </a:endParaRPr>
          </a:p>
        </p:txBody>
      </p:sp>
      <p:sp>
        <p:nvSpPr>
          <p:cNvPr id="13" name="矩形 12"/>
          <p:cNvSpPr/>
          <p:nvPr>
            <p:custDataLst>
              <p:tags r:id="rId6"/>
            </p:custDataLst>
          </p:nvPr>
        </p:nvSpPr>
        <p:spPr>
          <a:xfrm>
            <a:off x="3222627" y="3581080"/>
            <a:ext cx="661182" cy="394554"/>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solidFill>
              </a:rPr>
              <a:t>03</a:t>
            </a:r>
            <a:endParaRPr lang="zh-CN" altLang="en-US" sz="2800" dirty="0">
              <a:solidFill>
                <a:schemeClr val="tx1"/>
              </a:solidFill>
            </a:endParaRPr>
          </a:p>
        </p:txBody>
      </p:sp>
      <p:sp>
        <p:nvSpPr>
          <p:cNvPr id="15" name="矩形 14"/>
          <p:cNvSpPr/>
          <p:nvPr>
            <p:custDataLst>
              <p:tags r:id="rId7"/>
            </p:custDataLst>
          </p:nvPr>
        </p:nvSpPr>
        <p:spPr>
          <a:xfrm>
            <a:off x="3222627" y="4190891"/>
            <a:ext cx="661182" cy="371300"/>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a:solidFill>
                  <a:schemeClr val="tx1"/>
                </a:solidFill>
              </a:rPr>
              <a:t>04</a:t>
            </a:r>
            <a:endParaRPr lang="zh-CN" altLang="en-US" sz="2800" dirty="0">
              <a:solidFill>
                <a:schemeClr val="tx1"/>
              </a:solidFill>
            </a:endParaRPr>
          </a:p>
        </p:txBody>
      </p:sp>
      <p:sp>
        <p:nvSpPr>
          <p:cNvPr id="16" name="TextBox 44"/>
          <p:cNvSpPr txBox="1"/>
          <p:nvPr/>
        </p:nvSpPr>
        <p:spPr>
          <a:xfrm>
            <a:off x="651510" y="1157605"/>
            <a:ext cx="2533650" cy="704850"/>
          </a:xfrm>
          <a:prstGeom prst="rect">
            <a:avLst/>
          </a:prstGeom>
          <a:noFill/>
        </p:spPr>
        <p:txBody>
          <a:bodyPr wrap="square" rtlCol="0">
            <a:noAutofit/>
          </a:bodyPr>
          <a:lstStyle/>
          <a:p>
            <a:pPr algn="ctr"/>
            <a:r>
              <a:rPr lang="zh-CN" altLang="en-US" sz="3600" b="1" dirty="0" smtClean="0"/>
              <a:t>目  录   </a:t>
            </a:r>
            <a:endParaRPr lang="en-US" altLang="zh-CN" sz="3600" b="1" dirty="0"/>
          </a:p>
          <a:p>
            <a:r>
              <a:rPr lang="en-US" sz="3200" dirty="0" smtClean="0">
                <a:solidFill>
                  <a:schemeClr val="bg1"/>
                </a:solidFill>
              </a:rPr>
              <a:t> </a:t>
            </a:r>
            <a:endParaRPr lang="en-US" sz="3200" dirty="0">
              <a:solidFill>
                <a:schemeClr val="bg1"/>
              </a:solidFill>
            </a:endParaRPr>
          </a:p>
        </p:txBody>
      </p:sp>
      <p:sp>
        <p:nvSpPr>
          <p:cNvPr id="17" name="矩形 16"/>
          <p:cNvSpPr/>
          <p:nvPr>
            <p:custDataLst>
              <p:tags r:id="rId8"/>
            </p:custDataLst>
          </p:nvPr>
        </p:nvSpPr>
        <p:spPr>
          <a:xfrm>
            <a:off x="4049051" y="4169300"/>
            <a:ext cx="3372375" cy="460375"/>
          </a:xfrm>
          <a:prstGeom prst="rect">
            <a:avLst/>
          </a:prstGeom>
        </p:spPr>
        <p:txBody>
          <a:bodyPr wrap="square">
            <a:spAutoFit/>
          </a:bodyPr>
          <a:lstStyle/>
          <a:p>
            <a:r>
              <a:rPr lang="zh-CN" altLang="en-US" sz="2400" dirty="0">
                <a:solidFill>
                  <a:schemeClr val="bg1"/>
                </a:solidFill>
                <a:sym typeface="+mn-ea"/>
              </a:rPr>
              <a:t>技术</a:t>
            </a:r>
            <a:r>
              <a:rPr lang="zh-CN" altLang="en-US" sz="2400" dirty="0">
                <a:solidFill>
                  <a:schemeClr val="bg1"/>
                </a:solidFill>
                <a:sym typeface="+mn-ea"/>
              </a:rPr>
              <a:t>优势</a:t>
            </a:r>
            <a:endParaRPr lang="zh-CN" altLang="en-US" sz="2400" dirty="0">
              <a:solidFill>
                <a:schemeClr val="bg1"/>
              </a:solidFill>
              <a:sym typeface="+mn-ea"/>
            </a:endParaRPr>
          </a:p>
        </p:txBody>
      </p:sp>
      <p:sp>
        <p:nvSpPr>
          <p:cNvPr id="19" name="矩形 18"/>
          <p:cNvSpPr/>
          <p:nvPr>
            <p:custDataLst>
              <p:tags r:id="rId9"/>
            </p:custDataLst>
          </p:nvPr>
        </p:nvSpPr>
        <p:spPr>
          <a:xfrm>
            <a:off x="3222627" y="4809780"/>
            <a:ext cx="661182" cy="352339"/>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05</a:t>
            </a:r>
            <a:endParaRPr lang="zh-CN" altLang="en-US" sz="2800" dirty="0">
              <a:solidFill>
                <a:schemeClr val="tx1"/>
              </a:solidFill>
            </a:endParaRPr>
          </a:p>
        </p:txBody>
      </p:sp>
      <p:sp>
        <p:nvSpPr>
          <p:cNvPr id="20" name="矩形 19"/>
          <p:cNvSpPr/>
          <p:nvPr>
            <p:custDataLst>
              <p:tags r:id="rId10"/>
            </p:custDataLst>
          </p:nvPr>
        </p:nvSpPr>
        <p:spPr>
          <a:xfrm>
            <a:off x="4049051" y="4751057"/>
            <a:ext cx="3096936" cy="460375"/>
          </a:xfrm>
          <a:prstGeom prst="rect">
            <a:avLst/>
          </a:prstGeom>
        </p:spPr>
        <p:txBody>
          <a:bodyPr wrap="square">
            <a:spAutoFit/>
          </a:bodyPr>
          <a:lstStyle/>
          <a:p>
            <a:r>
              <a:rPr lang="zh-CN" altLang="en-US" sz="2400" dirty="0">
                <a:solidFill>
                  <a:schemeClr val="bg1"/>
                </a:solidFill>
                <a:sym typeface="+mn-ea"/>
              </a:rPr>
              <a:t>产品介绍</a:t>
            </a:r>
            <a:endParaRPr lang="zh-CN" altLang="en-US" sz="2400" dirty="0">
              <a:solidFill>
                <a:schemeClr val="bg1"/>
              </a:solidFill>
              <a:sym typeface="+mn-ea"/>
            </a:endParaRPr>
          </a:p>
        </p:txBody>
      </p:sp>
      <p:sp>
        <p:nvSpPr>
          <p:cNvPr id="21" name="矩形 20"/>
          <p:cNvSpPr/>
          <p:nvPr>
            <p:custDataLst>
              <p:tags r:id="rId11"/>
            </p:custDataLst>
          </p:nvPr>
        </p:nvSpPr>
        <p:spPr>
          <a:xfrm>
            <a:off x="6656072" y="3034803"/>
            <a:ext cx="661182" cy="352339"/>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dirty="0" smtClean="0">
                <a:solidFill>
                  <a:schemeClr val="tx1"/>
                </a:solidFill>
              </a:rPr>
              <a:t>07</a:t>
            </a:r>
            <a:endParaRPr lang="zh-CN" altLang="en-US" sz="2800" dirty="0">
              <a:solidFill>
                <a:schemeClr val="tx1"/>
              </a:solidFill>
            </a:endParaRPr>
          </a:p>
        </p:txBody>
      </p:sp>
      <p:sp>
        <p:nvSpPr>
          <p:cNvPr id="22" name="矩形 21"/>
          <p:cNvSpPr/>
          <p:nvPr>
            <p:custDataLst>
              <p:tags r:id="rId12"/>
            </p:custDataLst>
          </p:nvPr>
        </p:nvSpPr>
        <p:spPr>
          <a:xfrm>
            <a:off x="7518056" y="2947702"/>
            <a:ext cx="2768368" cy="460375"/>
          </a:xfrm>
          <a:prstGeom prst="rect">
            <a:avLst/>
          </a:prstGeom>
        </p:spPr>
        <p:txBody>
          <a:bodyPr wrap="square">
            <a:spAutoFit/>
          </a:bodyPr>
          <a:lstStyle/>
          <a:p>
            <a:r>
              <a:rPr lang="zh-CN" altLang="en-US" sz="2400" dirty="0">
                <a:solidFill>
                  <a:schemeClr val="bg1"/>
                </a:solidFill>
                <a:sym typeface="+mn-ea"/>
              </a:rPr>
              <a:t>流程图</a:t>
            </a:r>
            <a:endParaRPr lang="zh-CN" altLang="en-US" sz="2400" dirty="0">
              <a:solidFill>
                <a:schemeClr val="bg1"/>
              </a:solidFill>
            </a:endParaRPr>
          </a:p>
        </p:txBody>
      </p:sp>
      <p:sp>
        <p:nvSpPr>
          <p:cNvPr id="7" name="矩形 6"/>
          <p:cNvSpPr/>
          <p:nvPr>
            <p:custDataLst>
              <p:tags r:id="rId13"/>
            </p:custDataLst>
          </p:nvPr>
        </p:nvSpPr>
        <p:spPr>
          <a:xfrm>
            <a:off x="7517765" y="3526790"/>
            <a:ext cx="2021840" cy="460375"/>
          </a:xfrm>
          <a:prstGeom prst="rect">
            <a:avLst/>
          </a:prstGeom>
        </p:spPr>
        <p:txBody>
          <a:bodyPr wrap="square">
            <a:spAutoFit/>
          </a:bodyPr>
          <a:p>
            <a:r>
              <a:rPr lang="zh-CN" altLang="en-US" sz="2400" dirty="0">
                <a:solidFill>
                  <a:schemeClr val="bg1"/>
                </a:solidFill>
                <a:sym typeface="+mn-ea"/>
              </a:rPr>
              <a:t>三体认证书</a:t>
            </a:r>
            <a:endParaRPr lang="zh-CN" altLang="en-US" sz="2400" dirty="0">
              <a:solidFill>
                <a:schemeClr val="bg1"/>
              </a:solidFill>
            </a:endParaRPr>
          </a:p>
        </p:txBody>
      </p:sp>
      <p:sp>
        <p:nvSpPr>
          <p:cNvPr id="14" name="矩形 13"/>
          <p:cNvSpPr/>
          <p:nvPr>
            <p:custDataLst>
              <p:tags r:id="rId14"/>
            </p:custDataLst>
          </p:nvPr>
        </p:nvSpPr>
        <p:spPr>
          <a:xfrm>
            <a:off x="6656072" y="3636554"/>
            <a:ext cx="661182" cy="350208"/>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dirty="0">
                <a:solidFill>
                  <a:schemeClr val="tx1"/>
                </a:solidFill>
              </a:rPr>
              <a:t>08</a:t>
            </a:r>
            <a:endParaRPr lang="zh-CN" altLang="en-US" sz="2800" dirty="0">
              <a:solidFill>
                <a:schemeClr val="tx1"/>
              </a:solidFill>
            </a:endParaRPr>
          </a:p>
        </p:txBody>
      </p:sp>
      <p:sp>
        <p:nvSpPr>
          <p:cNvPr id="5" name="矩形 4"/>
          <p:cNvSpPr/>
          <p:nvPr>
            <p:custDataLst>
              <p:tags r:id="rId15"/>
            </p:custDataLst>
          </p:nvPr>
        </p:nvSpPr>
        <p:spPr>
          <a:xfrm>
            <a:off x="6656072" y="2380118"/>
            <a:ext cx="661182" cy="352339"/>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dirty="0" smtClean="0">
                <a:solidFill>
                  <a:schemeClr val="tx1"/>
                </a:solidFill>
              </a:rPr>
              <a:t>06</a:t>
            </a:r>
            <a:endParaRPr lang="zh-CN" altLang="en-US" sz="2800" dirty="0">
              <a:solidFill>
                <a:schemeClr val="tx1"/>
              </a:solidFill>
            </a:endParaRPr>
          </a:p>
        </p:txBody>
      </p:sp>
      <p:sp>
        <p:nvSpPr>
          <p:cNvPr id="26" name="矩形 25"/>
          <p:cNvSpPr/>
          <p:nvPr>
            <p:custDataLst>
              <p:tags r:id="rId16"/>
            </p:custDataLst>
          </p:nvPr>
        </p:nvSpPr>
        <p:spPr>
          <a:xfrm>
            <a:off x="7517765" y="2317750"/>
            <a:ext cx="3677285" cy="706755"/>
          </a:xfrm>
          <a:prstGeom prst="rect">
            <a:avLst/>
          </a:prstGeom>
        </p:spPr>
        <p:txBody>
          <a:bodyPr wrap="square">
            <a:spAutoFit/>
          </a:bodyPr>
          <a:p>
            <a:r>
              <a:rPr lang="zh-CN" altLang="en-US" sz="2000" dirty="0">
                <a:solidFill>
                  <a:schemeClr val="bg1"/>
                </a:solidFill>
                <a:sym typeface="+mn-ea"/>
              </a:rPr>
              <a:t>第三方技术评价报告（新疆交科院报告）</a:t>
            </a:r>
            <a:endParaRPr lang="zh-CN" altLang="en-US" sz="2000" dirty="0">
              <a:solidFill>
                <a:schemeClr val="bg1"/>
              </a:solidFill>
              <a:sym typeface="+mn-ea"/>
            </a:endParaRPr>
          </a:p>
        </p:txBody>
      </p:sp>
      <p:sp>
        <p:nvSpPr>
          <p:cNvPr id="6" name="矩形 5"/>
          <p:cNvSpPr/>
          <p:nvPr>
            <p:custDataLst>
              <p:tags r:id="rId17"/>
            </p:custDataLst>
          </p:nvPr>
        </p:nvSpPr>
        <p:spPr>
          <a:xfrm>
            <a:off x="7519183" y="4058758"/>
            <a:ext cx="1693647" cy="460375"/>
          </a:xfrm>
          <a:prstGeom prst="rect">
            <a:avLst/>
          </a:prstGeom>
        </p:spPr>
        <p:txBody>
          <a:bodyPr wrap="square">
            <a:spAutoFit/>
          </a:bodyPr>
          <a:p>
            <a:r>
              <a:rPr lang="zh-CN" altLang="en-US" sz="2400" dirty="0">
                <a:solidFill>
                  <a:schemeClr val="bg1"/>
                </a:solidFill>
              </a:rPr>
              <a:t>检测</a:t>
            </a:r>
            <a:r>
              <a:rPr lang="zh-CN" altLang="en-US" sz="2400" dirty="0">
                <a:solidFill>
                  <a:schemeClr val="bg1"/>
                </a:solidFill>
              </a:rPr>
              <a:t>报告</a:t>
            </a:r>
            <a:endParaRPr lang="zh-CN" altLang="en-US" sz="2400" dirty="0">
              <a:solidFill>
                <a:schemeClr val="bg1"/>
              </a:solidFill>
            </a:endParaRPr>
          </a:p>
        </p:txBody>
      </p:sp>
      <p:sp>
        <p:nvSpPr>
          <p:cNvPr id="18" name="矩形 17"/>
          <p:cNvSpPr/>
          <p:nvPr>
            <p:custDataLst>
              <p:tags r:id="rId18"/>
            </p:custDataLst>
          </p:nvPr>
        </p:nvSpPr>
        <p:spPr>
          <a:xfrm>
            <a:off x="6657342" y="4168684"/>
            <a:ext cx="661182" cy="350208"/>
          </a:xfrm>
          <a:prstGeom prst="rect">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sz="2800" dirty="0">
                <a:solidFill>
                  <a:schemeClr val="tx1"/>
                </a:solidFill>
              </a:rPr>
              <a:t>09</a:t>
            </a:r>
            <a:endParaRPr lang="zh-CN" altLang="en-US" sz="2800" dirty="0">
              <a:solidFill>
                <a:schemeClr val="tx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800" dirty="0" smtClean="0">
                <a:solidFill>
                  <a:schemeClr val="bg1"/>
                </a:solidFill>
              </a:rPr>
              <a:t>            </a:t>
            </a:r>
            <a:r>
              <a:rPr lang="en-US" altLang="zh-CN" sz="2800" dirty="0" smtClean="0">
                <a:solidFill>
                  <a:schemeClr val="bg1"/>
                </a:solidFill>
              </a:rPr>
              <a:t>           </a:t>
            </a:r>
            <a:r>
              <a:rPr lang="zh-CN" altLang="en-US" sz="2400" dirty="0">
                <a:solidFill>
                  <a:schemeClr val="bg1"/>
                </a:solidFill>
              </a:rPr>
              <a:t>施工</a:t>
            </a:r>
            <a:r>
              <a:rPr lang="zh-CN" altLang="en-US" sz="2400" dirty="0">
                <a:solidFill>
                  <a:schemeClr val="bg1"/>
                </a:solidFill>
              </a:rPr>
              <a:t>流程及产品配比</a:t>
            </a:r>
            <a:endParaRPr lang="zh-CN" altLang="en-US" sz="2800" b="1" dirty="0" smtClean="0">
              <a:solidFill>
                <a:schemeClr val="bg1"/>
              </a:solidFill>
            </a:endParaRPr>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352297" y="327910"/>
            <a:ext cx="1735583" cy="398780"/>
          </a:xfrm>
          <a:prstGeom prst="rect">
            <a:avLst/>
          </a:prstGeom>
          <a:noFill/>
        </p:spPr>
        <p:txBody>
          <a:bodyPr wrap="square" rtlCol="0">
            <a:spAutoFit/>
          </a:bodyPr>
          <a:p>
            <a:pPr algn="ctr"/>
            <a:r>
              <a:rPr lang="zh-CN" altLang="en-US" sz="2000" b="1" dirty="0"/>
              <a:t>流程图</a:t>
            </a:r>
            <a:endParaRPr lang="zh-CN" altLang="en-US" sz="2000" b="1" dirty="0"/>
          </a:p>
        </p:txBody>
      </p:sp>
      <p:pic>
        <p:nvPicPr>
          <p:cNvPr id="6" name="图片 5"/>
          <p:cNvPicPr>
            <a:picLocks noChangeAspect="1"/>
          </p:cNvPicPr>
          <p:nvPr>
            <p:custDataLst>
              <p:tags r:id="rId1"/>
            </p:custDataLst>
          </p:nvPr>
        </p:nvPicPr>
        <p:blipFill>
          <a:blip r:embed="rId2"/>
          <a:stretch>
            <a:fillRect/>
          </a:stretch>
        </p:blipFill>
        <p:spPr>
          <a:xfrm>
            <a:off x="352425" y="1558290"/>
            <a:ext cx="6150610" cy="2064385"/>
          </a:xfrm>
          <a:prstGeom prst="rect">
            <a:avLst/>
          </a:prstGeom>
        </p:spPr>
      </p:pic>
      <p:pic>
        <p:nvPicPr>
          <p:cNvPr id="7" name="图片 6"/>
          <p:cNvPicPr>
            <a:picLocks noChangeAspect="1"/>
          </p:cNvPicPr>
          <p:nvPr>
            <p:custDataLst>
              <p:tags r:id="rId3"/>
            </p:custDataLst>
          </p:nvPr>
        </p:nvPicPr>
        <p:blipFill>
          <a:blip r:embed="rId4"/>
          <a:stretch>
            <a:fillRect/>
          </a:stretch>
        </p:blipFill>
        <p:spPr>
          <a:xfrm>
            <a:off x="0" y="3673475"/>
            <a:ext cx="6750685" cy="1041400"/>
          </a:xfrm>
          <a:prstGeom prst="rect">
            <a:avLst/>
          </a:prstGeom>
        </p:spPr>
      </p:pic>
      <p:sp>
        <p:nvSpPr>
          <p:cNvPr id="8" name="文本框 7"/>
          <p:cNvSpPr txBox="1"/>
          <p:nvPr/>
        </p:nvSpPr>
        <p:spPr>
          <a:xfrm>
            <a:off x="7265670" y="708660"/>
            <a:ext cx="4391660" cy="2525395"/>
          </a:xfrm>
          <a:prstGeom prst="rect">
            <a:avLst/>
          </a:prstGeom>
          <a:noFill/>
        </p:spPr>
        <p:txBody>
          <a:bodyPr wrap="square" rtlCol="0" anchor="t">
            <a:noAutofit/>
          </a:bodyPr>
          <a:p>
            <a:pPr algn="l" defTabSz="914400">
              <a:lnSpc>
                <a:spcPct val="120000"/>
              </a:lnSpc>
              <a:spcBef>
                <a:spcPts val="0"/>
              </a:spcBef>
              <a:spcAft>
                <a:spcPts val="0"/>
              </a:spcAft>
              <a:buClrTx/>
              <a:buSzTx/>
              <a:buFontTx/>
              <a:defRPr/>
            </a:pPr>
            <a:r>
              <a:rPr lang="en-US" sz="1600" b="1" noProof="0" dirty="0">
                <a:solidFill>
                  <a:prstClr val="black"/>
                </a:solidFill>
                <a:cs typeface="+mn-ea"/>
                <a:sym typeface="+mn-ea"/>
              </a:rPr>
              <a:t>       </a:t>
            </a:r>
            <a:r>
              <a:rPr sz="1600" b="1" noProof="0" dirty="0">
                <a:solidFill>
                  <a:prstClr val="black"/>
                </a:solidFill>
                <a:cs typeface="+mn-ea"/>
                <a:sym typeface="+mn-ea"/>
              </a:rPr>
              <a:t>新疆交通科学研究院</a:t>
            </a:r>
            <a:r>
              <a:rPr sz="1600" noProof="0" dirty="0">
                <a:solidFill>
                  <a:prstClr val="black"/>
                </a:solidFill>
                <a:cs typeface="+mn-ea"/>
                <a:sym typeface="+mn-ea"/>
              </a:rPr>
              <a:t>针对</a:t>
            </a:r>
            <a:r>
              <a:rPr lang="zh-CN" sz="1600" noProof="0" dirty="0">
                <a:solidFill>
                  <a:prstClr val="black"/>
                </a:solidFill>
                <a:cs typeface="+mn-ea"/>
                <a:sym typeface="+mn-ea"/>
              </a:rPr>
              <a:t>我公司</a:t>
            </a:r>
            <a:r>
              <a:rPr sz="1600" noProof="0" dirty="0">
                <a:solidFill>
                  <a:prstClr val="black"/>
                </a:solidFill>
                <a:cs typeface="+mn-ea"/>
                <a:sym typeface="+mn-ea"/>
              </a:rPr>
              <a:t>抗凝冰颗粒的性能进行检测并结合已铺筑的试验路段对抗凝冰效果进行验证和评价，</a:t>
            </a:r>
            <a:r>
              <a:rPr lang="zh-CN" sz="1600" noProof="0" dirty="0">
                <a:solidFill>
                  <a:prstClr val="black"/>
                </a:solidFill>
                <a:cs typeface="+mn-ea"/>
                <a:sym typeface="+mn-ea"/>
              </a:rPr>
              <a:t>总结了</a:t>
            </a:r>
            <a:r>
              <a:rPr lang="zh-CN" sz="1600" b="1" noProof="0" dirty="0">
                <a:solidFill>
                  <a:prstClr val="black"/>
                </a:solidFill>
                <a:cs typeface="+mn-ea"/>
                <a:sym typeface="+mn-ea"/>
              </a:rPr>
              <a:t>《缓释抗凝冰剂（</a:t>
            </a:r>
            <a:r>
              <a:rPr lang="en-US" altLang="zh-CN" sz="1600" b="1" noProof="0" dirty="0">
                <a:solidFill>
                  <a:prstClr val="black"/>
                </a:solidFill>
                <a:cs typeface="+mn-ea"/>
                <a:sym typeface="+mn-ea"/>
              </a:rPr>
              <a:t>JJF-35C-001)</a:t>
            </a:r>
            <a:r>
              <a:rPr lang="zh-CN" altLang="en-US" sz="1600" b="1" noProof="0" dirty="0">
                <a:solidFill>
                  <a:prstClr val="black"/>
                </a:solidFill>
                <a:cs typeface="+mn-ea"/>
                <a:sym typeface="+mn-ea"/>
              </a:rPr>
              <a:t>沥青混凝土技术性能评价报告</a:t>
            </a:r>
            <a:r>
              <a:rPr lang="zh-CN" sz="1600" b="1" noProof="0" dirty="0">
                <a:solidFill>
                  <a:prstClr val="black"/>
                </a:solidFill>
                <a:cs typeface="+mn-ea"/>
                <a:sym typeface="+mn-ea"/>
              </a:rPr>
              <a:t>》</a:t>
            </a:r>
            <a:r>
              <a:rPr lang="zh-CN" sz="1600" noProof="0" dirty="0">
                <a:solidFill>
                  <a:prstClr val="black"/>
                </a:solidFill>
                <a:cs typeface="+mn-ea"/>
                <a:sym typeface="+mn-ea"/>
              </a:rPr>
              <a:t>，</a:t>
            </a:r>
            <a:r>
              <a:rPr sz="1600" noProof="0" dirty="0">
                <a:solidFill>
                  <a:prstClr val="black"/>
                </a:solidFill>
                <a:cs typeface="+mn-ea"/>
                <a:sym typeface="+mn-ea"/>
              </a:rPr>
              <a:t>得出抗凝冰颗粒在沥青混凝土中的最佳掺量。</a:t>
            </a:r>
            <a:endParaRPr sz="1600" noProof="0" dirty="0">
              <a:solidFill>
                <a:prstClr val="black"/>
              </a:solidFill>
              <a:cs typeface="+mn-ea"/>
              <a:sym typeface="+mn-ea"/>
            </a:endParaRPr>
          </a:p>
          <a:p>
            <a:pPr algn="l" defTabSz="914400">
              <a:lnSpc>
                <a:spcPct val="120000"/>
              </a:lnSpc>
              <a:spcBef>
                <a:spcPts val="0"/>
              </a:spcBef>
              <a:spcAft>
                <a:spcPts val="0"/>
              </a:spcAft>
              <a:buClrTx/>
              <a:buSzTx/>
              <a:buFontTx/>
              <a:defRPr/>
            </a:pPr>
            <a:r>
              <a:rPr sz="1600" noProof="0" dirty="0">
                <a:solidFill>
                  <a:prstClr val="black"/>
                </a:solidFill>
                <a:cs typeface="+mn-ea"/>
                <a:sym typeface="+mn-ea"/>
              </a:rPr>
              <a:t> </a:t>
            </a:r>
            <a:r>
              <a:rPr lang="en-US" sz="1600" noProof="0" dirty="0">
                <a:solidFill>
                  <a:prstClr val="black"/>
                </a:solidFill>
                <a:cs typeface="+mn-ea"/>
                <a:sym typeface="+mn-ea"/>
              </a:rPr>
              <a:t>      </a:t>
            </a:r>
            <a:r>
              <a:rPr lang="zh-CN" altLang="en-US" sz="1600" noProof="0" dirty="0">
                <a:solidFill>
                  <a:prstClr val="black"/>
                </a:solidFill>
                <a:cs typeface="+mn-ea"/>
                <a:sym typeface="+mn-ea"/>
              </a:rPr>
              <a:t>综合评价路面</a:t>
            </a:r>
            <a:r>
              <a:rPr lang="zh-CN" altLang="en-US" sz="1600" b="1" noProof="0" dirty="0">
                <a:solidFill>
                  <a:prstClr val="black"/>
                </a:solidFill>
                <a:cs typeface="+mn-ea"/>
                <a:sym typeface="+mn-ea"/>
              </a:rPr>
              <a:t>抗凝冰效果、使用年限、沥青混凝土结构强度、高低温性能、水稳性能、经济效益</a:t>
            </a:r>
            <a:r>
              <a:rPr lang="zh-CN" altLang="en-US" sz="1600" noProof="0" dirty="0">
                <a:solidFill>
                  <a:prstClr val="black"/>
                </a:solidFill>
                <a:cs typeface="+mn-ea"/>
                <a:sym typeface="+mn-ea"/>
              </a:rPr>
              <a:t>等</a:t>
            </a:r>
            <a:r>
              <a:rPr sz="1600" noProof="0" dirty="0">
                <a:solidFill>
                  <a:prstClr val="black"/>
                </a:solidFill>
                <a:cs typeface="+mn-ea"/>
                <a:sym typeface="+mn-ea"/>
              </a:rPr>
              <a:t>，推荐</a:t>
            </a:r>
            <a:r>
              <a:rPr sz="1600" b="1" noProof="0" dirty="0">
                <a:solidFill>
                  <a:srgbClr val="0070C0"/>
                </a:solidFill>
                <a:cs typeface="+mn-ea"/>
                <a:sym typeface="+mn-ea"/>
              </a:rPr>
              <a:t>5%抗凝冰颗粒</a:t>
            </a:r>
            <a:r>
              <a:rPr sz="1600" noProof="0" dirty="0">
                <a:solidFill>
                  <a:prstClr val="black"/>
                </a:solidFill>
                <a:cs typeface="+mn-ea"/>
                <a:sym typeface="+mn-ea"/>
              </a:rPr>
              <a:t>为最佳掺量</a:t>
            </a:r>
            <a:r>
              <a:rPr lang="zh-CN" sz="1600" noProof="0" dirty="0">
                <a:solidFill>
                  <a:prstClr val="black"/>
                </a:solidFill>
                <a:cs typeface="+mn-ea"/>
                <a:sym typeface="+mn-ea"/>
              </a:rPr>
              <a:t>。</a:t>
            </a:r>
            <a:endParaRPr lang="zh-CN" altLang="en-US" sz="1600" noProof="0" dirty="0">
              <a:solidFill>
                <a:prstClr val="black"/>
              </a:solidFill>
              <a:cs typeface="+mn-ea"/>
              <a:sym typeface="+mn-ea"/>
            </a:endParaRPr>
          </a:p>
        </p:txBody>
      </p:sp>
      <p:pic>
        <p:nvPicPr>
          <p:cNvPr id="9" name="图片 8"/>
          <p:cNvPicPr>
            <a:picLocks noChangeAspect="1"/>
          </p:cNvPicPr>
          <p:nvPr/>
        </p:nvPicPr>
        <p:blipFill>
          <a:blip r:embed="rId5"/>
          <a:stretch>
            <a:fillRect/>
          </a:stretch>
        </p:blipFill>
        <p:spPr>
          <a:xfrm>
            <a:off x="8465820" y="3550285"/>
            <a:ext cx="2093595" cy="3054985"/>
          </a:xfrm>
          <a:prstGeom prst="rect">
            <a:avLst/>
          </a:prstGeom>
          <a:ln w="28575" cmpd="sng">
            <a:solidFill>
              <a:schemeClr val="accent1">
                <a:shade val="50000"/>
              </a:schemeClr>
            </a:solidFill>
            <a:prstDash val="solid"/>
          </a:ln>
        </p:spPr>
      </p:pic>
      <p:pic>
        <p:nvPicPr>
          <p:cNvPr id="16" name="图片 15" descr="d47858f60e423e20cb11a867d9d2ebb"/>
          <p:cNvPicPr>
            <a:picLocks noChangeAspect="1"/>
          </p:cNvPicPr>
          <p:nvPr/>
        </p:nvPicPr>
        <p:blipFill>
          <a:blip r:embed="rId6"/>
          <a:srcRect l="-574" r="51"/>
          <a:stretch>
            <a:fillRect/>
          </a:stretch>
        </p:blipFill>
        <p:spPr>
          <a:xfrm>
            <a:off x="788670" y="4765675"/>
            <a:ext cx="2463800" cy="1838960"/>
          </a:xfrm>
          <a:prstGeom prst="rect">
            <a:avLst/>
          </a:prstGeom>
        </p:spPr>
      </p:pic>
      <p:pic>
        <p:nvPicPr>
          <p:cNvPr id="17" name="图片 16" descr="9f0704f23a37954e221a437ae7d3c8d"/>
          <p:cNvPicPr>
            <a:picLocks noChangeAspect="1"/>
          </p:cNvPicPr>
          <p:nvPr/>
        </p:nvPicPr>
        <p:blipFill>
          <a:blip r:embed="rId7"/>
          <a:stretch>
            <a:fillRect/>
          </a:stretch>
        </p:blipFill>
        <p:spPr>
          <a:xfrm>
            <a:off x="3645535" y="4826000"/>
            <a:ext cx="2371725" cy="1778635"/>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梯形 3"/>
          <p:cNvSpPr/>
          <p:nvPr/>
        </p:nvSpPr>
        <p:spPr>
          <a:xfrm flipV="1">
            <a:off x="189865" y="9784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281812" y="159000"/>
            <a:ext cx="1735583" cy="368300"/>
          </a:xfrm>
          <a:prstGeom prst="rect">
            <a:avLst/>
          </a:prstGeom>
          <a:noFill/>
        </p:spPr>
        <p:txBody>
          <a:bodyPr wrap="square" rtlCol="0">
            <a:spAutoFit/>
          </a:bodyPr>
          <a:p>
            <a:pPr algn="ctr"/>
            <a:r>
              <a:rPr lang="zh-CN" altLang="en-US" b="1" dirty="0"/>
              <a:t>三体认证书</a:t>
            </a:r>
            <a:endParaRPr lang="zh-CN" altLang="en-US" b="1" dirty="0"/>
          </a:p>
        </p:txBody>
      </p:sp>
      <p:pic>
        <p:nvPicPr>
          <p:cNvPr id="2" name="图片 -2147482573" descr="2a1519c80956c14f652dfc6a374a855"/>
          <p:cNvPicPr>
            <a:picLocks noChangeAspect="1"/>
          </p:cNvPicPr>
          <p:nvPr/>
        </p:nvPicPr>
        <p:blipFill>
          <a:blip r:embed="rId1"/>
          <a:stretch>
            <a:fillRect/>
          </a:stretch>
        </p:blipFill>
        <p:spPr>
          <a:xfrm>
            <a:off x="107950" y="1350645"/>
            <a:ext cx="3903345" cy="5507355"/>
          </a:xfrm>
          <a:prstGeom prst="rect">
            <a:avLst/>
          </a:prstGeom>
          <a:noFill/>
          <a:ln w="9525">
            <a:noFill/>
          </a:ln>
        </p:spPr>
      </p:pic>
      <p:pic>
        <p:nvPicPr>
          <p:cNvPr id="6" name="图片 -2147482572" descr="dfcfe48e9cd7ebdc6454224c0cd8122"/>
          <p:cNvPicPr>
            <a:picLocks noChangeAspect="1"/>
          </p:cNvPicPr>
          <p:nvPr/>
        </p:nvPicPr>
        <p:blipFill>
          <a:blip r:embed="rId2"/>
          <a:stretch>
            <a:fillRect/>
          </a:stretch>
        </p:blipFill>
        <p:spPr>
          <a:xfrm>
            <a:off x="4142105" y="1350645"/>
            <a:ext cx="3966845" cy="5506720"/>
          </a:xfrm>
          <a:prstGeom prst="rect">
            <a:avLst/>
          </a:prstGeom>
          <a:noFill/>
          <a:ln w="9525">
            <a:noFill/>
          </a:ln>
        </p:spPr>
      </p:pic>
      <p:pic>
        <p:nvPicPr>
          <p:cNvPr id="7" name="图片 -2147482571" descr="ab41f81b7f3e6970577d64be9b9945f"/>
          <p:cNvPicPr>
            <a:picLocks noChangeAspect="1"/>
          </p:cNvPicPr>
          <p:nvPr/>
        </p:nvPicPr>
        <p:blipFill>
          <a:blip r:embed="rId3"/>
          <a:stretch>
            <a:fillRect/>
          </a:stretch>
        </p:blipFill>
        <p:spPr>
          <a:xfrm>
            <a:off x="8239760" y="1350010"/>
            <a:ext cx="3952240" cy="5494655"/>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梯形 3"/>
          <p:cNvSpPr/>
          <p:nvPr/>
        </p:nvSpPr>
        <p:spPr>
          <a:xfrm flipV="1">
            <a:off x="108585" y="9784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08457" y="219960"/>
            <a:ext cx="1735583" cy="368300"/>
          </a:xfrm>
          <a:prstGeom prst="rect">
            <a:avLst/>
          </a:prstGeom>
          <a:noFill/>
        </p:spPr>
        <p:txBody>
          <a:bodyPr wrap="square" rtlCol="0">
            <a:spAutoFit/>
          </a:bodyPr>
          <a:p>
            <a:pPr algn="ctr"/>
            <a:r>
              <a:rPr lang="zh-CN" altLang="en-US" b="1" dirty="0"/>
              <a:t>检测报告</a:t>
            </a:r>
            <a:endParaRPr lang="zh-CN" altLang="en-US" b="1" dirty="0"/>
          </a:p>
        </p:txBody>
      </p:sp>
      <p:pic>
        <p:nvPicPr>
          <p:cNvPr id="7" name="图片 6" descr="ZX250314-C060101抗凝剂(1)_00"/>
          <p:cNvPicPr>
            <a:picLocks noChangeAspect="1"/>
          </p:cNvPicPr>
          <p:nvPr/>
        </p:nvPicPr>
        <p:blipFill>
          <a:blip r:embed="rId1"/>
          <a:stretch>
            <a:fillRect/>
          </a:stretch>
        </p:blipFill>
        <p:spPr>
          <a:xfrm>
            <a:off x="508635" y="1259205"/>
            <a:ext cx="4128135" cy="5530850"/>
          </a:xfrm>
          <a:prstGeom prst="rect">
            <a:avLst/>
          </a:prstGeom>
        </p:spPr>
      </p:pic>
      <p:pic>
        <p:nvPicPr>
          <p:cNvPr id="10" name="图片 9" descr="ZX250314-C060101抗凝剂(1)_01(3)"/>
          <p:cNvPicPr>
            <a:picLocks noChangeAspect="1"/>
          </p:cNvPicPr>
          <p:nvPr/>
        </p:nvPicPr>
        <p:blipFill>
          <a:blip r:embed="rId2"/>
          <a:stretch>
            <a:fillRect/>
          </a:stretch>
        </p:blipFill>
        <p:spPr>
          <a:xfrm>
            <a:off x="6770370" y="1259205"/>
            <a:ext cx="3954780" cy="539559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ZX250314-C060101抗凝剂(1)_02(4)"/>
          <p:cNvPicPr>
            <a:picLocks noChangeAspect="1"/>
          </p:cNvPicPr>
          <p:nvPr/>
        </p:nvPicPr>
        <p:blipFill>
          <a:blip r:embed="rId1"/>
          <a:stretch>
            <a:fillRect/>
          </a:stretch>
        </p:blipFill>
        <p:spPr>
          <a:xfrm>
            <a:off x="1032510" y="1035685"/>
            <a:ext cx="4177665" cy="5903595"/>
          </a:xfrm>
          <a:prstGeom prst="rect">
            <a:avLst/>
          </a:prstGeom>
        </p:spPr>
      </p:pic>
      <p:pic>
        <p:nvPicPr>
          <p:cNvPr id="3" name="图片 2" descr="ZX250314-C060101抗凝剂(1)_03(4)"/>
          <p:cNvPicPr>
            <a:picLocks noChangeAspect="1"/>
          </p:cNvPicPr>
          <p:nvPr/>
        </p:nvPicPr>
        <p:blipFill>
          <a:blip r:embed="rId2"/>
          <a:stretch>
            <a:fillRect/>
          </a:stretch>
        </p:blipFill>
        <p:spPr>
          <a:xfrm>
            <a:off x="6829425" y="1035685"/>
            <a:ext cx="4677410" cy="6091555"/>
          </a:xfrm>
          <a:prstGeom prst="rect">
            <a:avLst/>
          </a:prstGeom>
        </p:spPr>
      </p:pic>
      <p:sp>
        <p:nvSpPr>
          <p:cNvPr id="4"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梯形 4"/>
          <p:cNvSpPr/>
          <p:nvPr/>
        </p:nvSpPr>
        <p:spPr>
          <a:xfrm flipV="1">
            <a:off x="108585" y="9784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08457" y="219960"/>
            <a:ext cx="1735583" cy="368300"/>
          </a:xfrm>
          <a:prstGeom prst="rect">
            <a:avLst/>
          </a:prstGeom>
          <a:noFill/>
        </p:spPr>
        <p:txBody>
          <a:bodyPr wrap="square" rtlCol="0">
            <a:spAutoFit/>
          </a:bodyPr>
          <a:p>
            <a:pPr algn="ctr"/>
            <a:r>
              <a:rPr lang="zh-CN" altLang="en-US" b="1" dirty="0"/>
              <a:t>检测报告</a:t>
            </a:r>
            <a:endParaRPr lang="zh-CN" altLang="en-US"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苏州嘉嘉发检测报告2023.冰点、融冰率(1)_00(1)"/>
          <p:cNvPicPr>
            <a:picLocks noChangeAspect="1"/>
          </p:cNvPicPr>
          <p:nvPr/>
        </p:nvPicPr>
        <p:blipFill>
          <a:blip r:embed="rId1"/>
          <a:stretch>
            <a:fillRect/>
          </a:stretch>
        </p:blipFill>
        <p:spPr>
          <a:xfrm>
            <a:off x="332740" y="1040130"/>
            <a:ext cx="5119370" cy="6858000"/>
          </a:xfrm>
          <a:prstGeom prst="rect">
            <a:avLst/>
          </a:prstGeom>
        </p:spPr>
      </p:pic>
      <p:pic>
        <p:nvPicPr>
          <p:cNvPr id="3" name="图片 2" descr="苏州嘉嘉发检测报告2023.冰点、融冰率(1)_01(1)"/>
          <p:cNvPicPr>
            <a:picLocks noChangeAspect="1"/>
          </p:cNvPicPr>
          <p:nvPr/>
        </p:nvPicPr>
        <p:blipFill>
          <a:blip r:embed="rId2"/>
          <a:stretch>
            <a:fillRect/>
          </a:stretch>
        </p:blipFill>
        <p:spPr>
          <a:xfrm>
            <a:off x="7021195" y="1040130"/>
            <a:ext cx="4662170" cy="6751320"/>
          </a:xfrm>
          <a:prstGeom prst="rect">
            <a:avLst/>
          </a:prstGeom>
        </p:spPr>
      </p:pic>
      <p:sp>
        <p:nvSpPr>
          <p:cNvPr id="4"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梯形 4"/>
          <p:cNvSpPr/>
          <p:nvPr/>
        </p:nvSpPr>
        <p:spPr>
          <a:xfrm flipV="1">
            <a:off x="108585" y="9784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08457" y="219960"/>
            <a:ext cx="1735583" cy="368300"/>
          </a:xfrm>
          <a:prstGeom prst="rect">
            <a:avLst/>
          </a:prstGeom>
          <a:noFill/>
        </p:spPr>
        <p:txBody>
          <a:bodyPr wrap="square" rtlCol="0">
            <a:spAutoFit/>
          </a:bodyPr>
          <a:p>
            <a:pPr algn="ctr"/>
            <a:r>
              <a:rPr lang="zh-CN" altLang="en-US" b="1" dirty="0"/>
              <a:t>检测报告</a:t>
            </a:r>
            <a:endParaRPr lang="zh-CN" altLang="en-US"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苏州嘉嘉发检测报告2023.冰点、融冰率(1)_02(1)"/>
          <p:cNvPicPr>
            <a:picLocks noChangeAspect="1"/>
          </p:cNvPicPr>
          <p:nvPr/>
        </p:nvPicPr>
        <p:blipFill>
          <a:blip r:embed="rId1"/>
          <a:stretch>
            <a:fillRect/>
          </a:stretch>
        </p:blipFill>
        <p:spPr>
          <a:xfrm>
            <a:off x="431800" y="1222375"/>
            <a:ext cx="4679950" cy="6725285"/>
          </a:xfrm>
          <a:prstGeom prst="rect">
            <a:avLst/>
          </a:prstGeom>
        </p:spPr>
      </p:pic>
      <p:pic>
        <p:nvPicPr>
          <p:cNvPr id="3" name="图片 2" descr="苏州嘉嘉发检测报告2023.冰点、融冰率(1)_03(1)"/>
          <p:cNvPicPr>
            <a:picLocks noChangeAspect="1"/>
          </p:cNvPicPr>
          <p:nvPr/>
        </p:nvPicPr>
        <p:blipFill>
          <a:blip r:embed="rId2"/>
          <a:stretch>
            <a:fillRect/>
          </a:stretch>
        </p:blipFill>
        <p:spPr>
          <a:xfrm>
            <a:off x="7155180" y="1222375"/>
            <a:ext cx="4393565" cy="6540500"/>
          </a:xfrm>
          <a:prstGeom prst="rect">
            <a:avLst/>
          </a:prstGeom>
        </p:spPr>
      </p:pic>
      <p:sp>
        <p:nvSpPr>
          <p:cNvPr id="4"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梯形 4"/>
          <p:cNvSpPr/>
          <p:nvPr/>
        </p:nvSpPr>
        <p:spPr>
          <a:xfrm flipV="1">
            <a:off x="108585" y="9784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6" name="文本框 5"/>
          <p:cNvSpPr txBox="1"/>
          <p:nvPr/>
        </p:nvSpPr>
        <p:spPr>
          <a:xfrm>
            <a:off x="108457" y="219960"/>
            <a:ext cx="1735583" cy="368300"/>
          </a:xfrm>
          <a:prstGeom prst="rect">
            <a:avLst/>
          </a:prstGeom>
          <a:noFill/>
        </p:spPr>
        <p:txBody>
          <a:bodyPr wrap="square" rtlCol="0">
            <a:spAutoFit/>
          </a:bodyPr>
          <a:p>
            <a:pPr algn="ctr"/>
            <a:r>
              <a:rPr lang="zh-CN" altLang="en-US" b="1" dirty="0"/>
              <a:t>检测报告</a:t>
            </a:r>
            <a:endParaRPr lang="zh-CN" altLang="en-US" b="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25093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梯形 3"/>
          <p:cNvSpPr/>
          <p:nvPr/>
        </p:nvSpPr>
        <p:spPr>
          <a:xfrm flipV="1">
            <a:off x="108585" y="9784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5" name="文本框 4"/>
          <p:cNvSpPr txBox="1"/>
          <p:nvPr/>
        </p:nvSpPr>
        <p:spPr>
          <a:xfrm>
            <a:off x="108457" y="219960"/>
            <a:ext cx="1735583" cy="368300"/>
          </a:xfrm>
          <a:prstGeom prst="rect">
            <a:avLst/>
          </a:prstGeom>
          <a:noFill/>
        </p:spPr>
        <p:txBody>
          <a:bodyPr wrap="square" rtlCol="0">
            <a:spAutoFit/>
          </a:bodyPr>
          <a:p>
            <a:pPr algn="ctr"/>
            <a:r>
              <a:rPr lang="zh-CN" altLang="en-US" b="1" dirty="0"/>
              <a:t>检测报告</a:t>
            </a:r>
            <a:endParaRPr lang="zh-CN" altLang="en-US" b="1" dirty="0"/>
          </a:p>
        </p:txBody>
      </p:sp>
      <p:pic>
        <p:nvPicPr>
          <p:cNvPr id="2" name="图片 1" descr="河北迈尔特-缓释抗凝冰剂检测报告_02"/>
          <p:cNvPicPr>
            <a:picLocks noChangeAspect="1"/>
          </p:cNvPicPr>
          <p:nvPr/>
        </p:nvPicPr>
        <p:blipFill>
          <a:blip r:embed="rId1"/>
          <a:stretch>
            <a:fillRect/>
          </a:stretch>
        </p:blipFill>
        <p:spPr>
          <a:xfrm>
            <a:off x="676275" y="1035685"/>
            <a:ext cx="4537075" cy="5643880"/>
          </a:xfrm>
          <a:prstGeom prst="rect">
            <a:avLst/>
          </a:prstGeom>
        </p:spPr>
      </p:pic>
      <p:pic>
        <p:nvPicPr>
          <p:cNvPr id="6" name="图片 5" descr="河北迈尔特-缓释抗凝冰剂检测报告_03"/>
          <p:cNvPicPr>
            <a:picLocks noChangeAspect="1"/>
          </p:cNvPicPr>
          <p:nvPr/>
        </p:nvPicPr>
        <p:blipFill>
          <a:blip r:embed="rId2"/>
          <a:stretch>
            <a:fillRect/>
          </a:stretch>
        </p:blipFill>
        <p:spPr>
          <a:xfrm>
            <a:off x="6659880" y="1035685"/>
            <a:ext cx="4678680" cy="564388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flipV="1">
            <a:off x="4265931" y="3404870"/>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a:off x="3809942" y="3156585"/>
            <a:ext cx="4572000" cy="819150"/>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4271139" y="3428964"/>
            <a:ext cx="3518912" cy="400110"/>
          </a:xfrm>
          <a:prstGeom prst="rect">
            <a:avLst/>
          </a:prstGeom>
          <a:noFill/>
        </p:spPr>
        <p:txBody>
          <a:bodyPr wrap="none" rtlCol="0">
            <a:spAutoFit/>
          </a:bodyPr>
          <a:lstStyle/>
          <a:p>
            <a:pPr algn="ctr"/>
            <a:r>
              <a:rPr lang="zh-CN" altLang="zh-CN" sz="2000" b="1" i="1" dirty="0"/>
              <a:t>新材料、新科技、新质生产力</a:t>
            </a:r>
            <a:endParaRPr sz="2000" b="1" dirty="0">
              <a:solidFill>
                <a:schemeClr val="bg1"/>
              </a:solidFill>
            </a:endParaRPr>
          </a:p>
        </p:txBody>
      </p:sp>
      <p:sp>
        <p:nvSpPr>
          <p:cNvPr id="10" name="文本框 9"/>
          <p:cNvSpPr txBox="1"/>
          <p:nvPr/>
        </p:nvSpPr>
        <p:spPr>
          <a:xfrm>
            <a:off x="925195" y="880110"/>
            <a:ext cx="10273665" cy="1137285"/>
          </a:xfrm>
          <a:prstGeom prst="rect">
            <a:avLst/>
          </a:prstGeom>
          <a:noFill/>
        </p:spPr>
        <p:txBody>
          <a:bodyPr wrap="square" rtlCol="0">
            <a:spAutoFit/>
          </a:bodyPr>
          <a:lstStyle/>
          <a:p>
            <a:r>
              <a:rPr lang="en-US" altLang="zh-CN" sz="3200" b="1" dirty="0" smtClean="0"/>
              <a:t>    </a:t>
            </a:r>
            <a:endParaRPr lang="en-US" altLang="zh-CN" sz="3200" b="1" dirty="0" smtClean="0"/>
          </a:p>
          <a:p>
            <a:r>
              <a:rPr lang="en-US" altLang="zh-CN" sz="3200" b="1" dirty="0"/>
              <a:t> </a:t>
            </a:r>
            <a:r>
              <a:rPr lang="en-US" altLang="zh-CN" sz="3200" b="1" dirty="0" smtClean="0"/>
              <a:t>    </a:t>
            </a:r>
            <a:r>
              <a:rPr lang="zh-CN" altLang="zh-CN" sz="3600" b="1" dirty="0" smtClean="0"/>
              <a:t>以</a:t>
            </a:r>
            <a:r>
              <a:rPr lang="zh-CN" altLang="zh-CN" sz="3600" b="1" dirty="0"/>
              <a:t>人为本</a:t>
            </a:r>
            <a:r>
              <a:rPr lang="en-US" altLang="zh-CN" sz="3600" b="1" dirty="0"/>
              <a:t> / </a:t>
            </a:r>
            <a:r>
              <a:rPr lang="zh-CN" altLang="zh-CN" sz="3600" b="1" dirty="0"/>
              <a:t>创新驱动</a:t>
            </a:r>
            <a:r>
              <a:rPr lang="en-US" altLang="zh-CN" sz="3600" b="1" dirty="0"/>
              <a:t> / </a:t>
            </a:r>
            <a:r>
              <a:rPr lang="zh-CN" altLang="zh-CN" sz="3600" b="1" dirty="0"/>
              <a:t>客户为尊</a:t>
            </a:r>
            <a:r>
              <a:rPr lang="en-US" altLang="zh-CN" sz="3600" b="1" dirty="0"/>
              <a:t> / </a:t>
            </a:r>
            <a:r>
              <a:rPr lang="zh-CN" altLang="zh-CN" sz="3600" b="1" dirty="0"/>
              <a:t>合作共赢</a:t>
            </a:r>
            <a:endParaRPr lang="zh-CN" altLang="zh-CN" sz="3600" b="1" dirty="0"/>
          </a:p>
        </p:txBody>
      </p:sp>
      <p:sp>
        <p:nvSpPr>
          <p:cNvPr id="5" name="文本框 4"/>
          <p:cNvSpPr txBox="1"/>
          <p:nvPr/>
        </p:nvSpPr>
        <p:spPr>
          <a:xfrm>
            <a:off x="2705735" y="4697095"/>
            <a:ext cx="6649720" cy="1279525"/>
          </a:xfrm>
          <a:prstGeom prst="rect">
            <a:avLst/>
          </a:prstGeom>
          <a:noFill/>
        </p:spPr>
        <p:txBody>
          <a:bodyPr wrap="none" rtlCol="0">
            <a:noAutofit/>
          </a:bodyPr>
          <a:p>
            <a:pPr algn="ctr">
              <a:lnSpc>
                <a:spcPct val="100000"/>
              </a:lnSpc>
            </a:pPr>
            <a:endParaRPr lang="zh-CN" altLang="en-US" sz="3200" b="1" dirty="0">
              <a:solidFill>
                <a:srgbClr val="1F487C"/>
              </a:solidFill>
              <a:cs typeface="MiSans Bold" panose="00000800000000000000" charset="-122"/>
              <a:sym typeface="+mn-ea"/>
            </a:endParaRPr>
          </a:p>
          <a:p>
            <a:pPr algn="ctr">
              <a:lnSpc>
                <a:spcPct val="100000"/>
              </a:lnSpc>
            </a:pPr>
            <a:r>
              <a:rPr lang="zh-CN" altLang="en-US" sz="3600" b="1" dirty="0">
                <a:solidFill>
                  <a:srgbClr val="1F487C"/>
                </a:solidFill>
                <a:cs typeface="MiSans Bold" panose="00000800000000000000" charset="-122"/>
                <a:sym typeface="+mn-ea"/>
              </a:rPr>
              <a:t>苏州嘉嘉发新材料科技有限</a:t>
            </a:r>
            <a:r>
              <a:rPr lang="zh-CN" altLang="en-US" sz="3600" b="1" dirty="0">
                <a:solidFill>
                  <a:srgbClr val="1F487C"/>
                </a:solidFill>
                <a:cs typeface="MiSans Bold" panose="00000800000000000000" charset="-122"/>
                <a:sym typeface="+mn-ea"/>
              </a:rPr>
              <a:t>公司</a:t>
            </a:r>
            <a:endParaRPr lang="zh-CN" altLang="en-US" sz="3600" b="1" dirty="0">
              <a:solidFill>
                <a:srgbClr val="1F487C"/>
              </a:solidFill>
              <a:cs typeface="MiSans Bold" panose="00000800000000000000" charset="-122"/>
              <a:sym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p:cNvPicPr>
            <a:picLocks noChangeAspect="1"/>
          </p:cNvPicPr>
          <p:nvPr/>
        </p:nvPicPr>
        <p:blipFill>
          <a:blip r:embed="rId1"/>
          <a:stretch>
            <a:fillRect/>
          </a:stretch>
        </p:blipFill>
        <p:spPr>
          <a:xfrm>
            <a:off x="1516380" y="1068705"/>
            <a:ext cx="9422130" cy="6405880"/>
          </a:xfrm>
          <a:prstGeom prst="rect">
            <a:avLst/>
          </a:prstGeom>
        </p:spPr>
      </p:pic>
      <p:sp>
        <p:nvSpPr>
          <p:cNvPr id="12" name="梯形 11"/>
          <p:cNvSpPr/>
          <p:nvPr/>
        </p:nvSpPr>
        <p:spPr>
          <a:xfrm>
            <a:off x="569997" y="25156"/>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矩形 12"/>
          <p:cNvSpPr/>
          <p:nvPr/>
        </p:nvSpPr>
        <p:spPr>
          <a:xfrm>
            <a:off x="0" y="368935"/>
            <a:ext cx="12192000" cy="102743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4" name="梯形 13"/>
          <p:cNvSpPr/>
          <p:nvPr/>
        </p:nvSpPr>
        <p:spPr>
          <a:xfrm flipV="1">
            <a:off x="739205" y="25156"/>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6" name="文本框 15"/>
          <p:cNvSpPr txBox="1"/>
          <p:nvPr/>
        </p:nvSpPr>
        <p:spPr>
          <a:xfrm>
            <a:off x="1529482" y="377581"/>
            <a:ext cx="1605280" cy="521970"/>
          </a:xfrm>
          <a:prstGeom prst="rect">
            <a:avLst/>
          </a:prstGeom>
          <a:noFill/>
        </p:spPr>
        <p:txBody>
          <a:bodyPr wrap="none" rtlCol="0">
            <a:spAutoFit/>
          </a:bodyPr>
          <a:p>
            <a:pPr algn="ctr"/>
            <a:r>
              <a:rPr lang="zh-CN" sz="2800" b="1" dirty="0"/>
              <a:t>公司</a:t>
            </a:r>
            <a:r>
              <a:rPr lang="zh-CN" sz="2800" b="1" dirty="0"/>
              <a:t>资料</a:t>
            </a:r>
            <a:endParaRPr lang="zh-CN" sz="28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605557" y="36869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5560" y="712470"/>
            <a:ext cx="12192000" cy="102743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74765" y="368691"/>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557203" y="721116"/>
            <a:ext cx="1620957" cy="523220"/>
          </a:xfrm>
          <a:prstGeom prst="rect">
            <a:avLst/>
          </a:prstGeom>
          <a:noFill/>
        </p:spPr>
        <p:txBody>
          <a:bodyPr wrap="none" rtlCol="0">
            <a:spAutoFit/>
          </a:bodyPr>
          <a:lstStyle/>
          <a:p>
            <a:pPr algn="ctr"/>
            <a:r>
              <a:rPr lang="zh-CN" altLang="en-US" sz="2800" b="1" dirty="0"/>
              <a:t>企</a:t>
            </a:r>
            <a:r>
              <a:rPr lang="zh-CN" altLang="en-US" sz="2800" b="1" dirty="0" smtClean="0"/>
              <a:t>业概况</a:t>
            </a:r>
            <a:endParaRPr sz="2800" b="1" dirty="0"/>
          </a:p>
        </p:txBody>
      </p:sp>
      <p:sp>
        <p:nvSpPr>
          <p:cNvPr id="7" name="矩形 6"/>
          <p:cNvSpPr/>
          <p:nvPr/>
        </p:nvSpPr>
        <p:spPr>
          <a:xfrm>
            <a:off x="267970" y="2152015"/>
            <a:ext cx="11692890" cy="4296410"/>
          </a:xfrm>
          <a:prstGeom prst="rect">
            <a:avLst/>
          </a:prstGeom>
        </p:spPr>
        <p:txBody>
          <a:bodyPr wrap="square">
            <a:noAutofit/>
          </a:bodyPr>
          <a:lstStyle/>
          <a:p>
            <a:pPr indent="0" fontAlgn="auto">
              <a:lnSpc>
                <a:spcPct val="150000"/>
              </a:lnSpc>
            </a:pPr>
            <a:r>
              <a:rPr lang="en-US" altLang="zh-CN" sz="2400" b="1" dirty="0" smtClean="0"/>
              <a:t>    </a:t>
            </a:r>
            <a:r>
              <a:rPr lang="en-US" altLang="zh-CN" sz="2000" b="1" dirty="0" smtClean="0"/>
              <a:t> </a:t>
            </a:r>
            <a:r>
              <a:rPr lang="zh-CN" altLang="en-US" sz="2000" b="1" dirty="0" smtClean="0"/>
              <a:t>苏州嘉嘉发新材料科技有限公司共同创作研发首创在高寒地区使用的低冰点抗凝冰产品，</a:t>
            </a:r>
            <a:r>
              <a:rPr lang="en-US" altLang="zh-CN" sz="2000" b="1" dirty="0" smtClean="0"/>
              <a:t> </a:t>
            </a:r>
            <a:r>
              <a:rPr lang="zh-CN" altLang="en-US" sz="2000" b="1" dirty="0" smtClean="0"/>
              <a:t>产品冰点在负</a:t>
            </a:r>
            <a:r>
              <a:rPr lang="en-US" altLang="zh-CN" sz="2000" b="1" dirty="0" smtClean="0"/>
              <a:t>45</a:t>
            </a:r>
            <a:r>
              <a:rPr lang="zh-CN" altLang="en-US" sz="2000" b="1" dirty="0" smtClean="0"/>
              <a:t>度以上；中国专利</a:t>
            </a:r>
            <a:r>
              <a:rPr lang="en-US" altLang="zh-CN" sz="2000" b="1" dirty="0" smtClean="0"/>
              <a:t>202310957620.3</a:t>
            </a:r>
            <a:r>
              <a:rPr lang="en-US" altLang="zh-CN" sz="2000" dirty="0"/>
              <a:t>  </a:t>
            </a:r>
            <a:r>
              <a:rPr lang="en-US" altLang="zh-CN" sz="2000" b="1" dirty="0"/>
              <a:t> </a:t>
            </a:r>
            <a:endParaRPr lang="en-US" altLang="zh-CN" sz="2000" b="1" dirty="0"/>
          </a:p>
          <a:p>
            <a:pPr indent="0" fontAlgn="auto">
              <a:lnSpc>
                <a:spcPct val="150000"/>
              </a:lnSpc>
            </a:pPr>
            <a:r>
              <a:rPr lang="en-US" altLang="zh-CN" sz="2000" b="1" dirty="0"/>
              <a:t>                         </a:t>
            </a:r>
            <a:r>
              <a:rPr lang="zh-CN" altLang="en-US" sz="2000" b="1" dirty="0"/>
              <a:t>中国专利</a:t>
            </a:r>
            <a:r>
              <a:rPr lang="en-US" altLang="zh-CN" sz="2000" b="1" dirty="0"/>
              <a:t>21201610069948.1</a:t>
            </a:r>
            <a:endParaRPr lang="en-US" altLang="zh-CN" sz="2000" b="1" dirty="0"/>
          </a:p>
          <a:p>
            <a:pPr indent="0" fontAlgn="auto">
              <a:lnSpc>
                <a:spcPct val="150000"/>
              </a:lnSpc>
            </a:pPr>
            <a:endParaRPr lang="en-US" altLang="zh-CN" sz="2000" b="1" dirty="0"/>
          </a:p>
          <a:p>
            <a:pPr indent="0" fontAlgn="auto">
              <a:lnSpc>
                <a:spcPct val="150000"/>
              </a:lnSpc>
            </a:pPr>
            <a:r>
              <a:rPr lang="en-US" altLang="zh-CN" sz="2000" b="1" dirty="0"/>
              <a:t> </a:t>
            </a:r>
            <a:r>
              <a:rPr lang="en-US" altLang="zh-CN" sz="2000" dirty="0"/>
              <a:t>  </a:t>
            </a:r>
            <a:endParaRPr lang="en-US" altLang="zh-CN" sz="2000" dirty="0"/>
          </a:p>
          <a:p>
            <a:pPr indent="0" fontAlgn="auto">
              <a:lnSpc>
                <a:spcPct val="150000"/>
              </a:lnSpc>
            </a:pPr>
            <a:r>
              <a:rPr lang="en-US" altLang="zh-CN" sz="2000" b="1" dirty="0"/>
              <a:t>     </a:t>
            </a:r>
            <a:endParaRPr lang="en-US" altLang="zh-CN" sz="2000" b="1" dirty="0"/>
          </a:p>
          <a:p>
            <a:pPr indent="0" fontAlgn="auto">
              <a:lnSpc>
                <a:spcPct val="150000"/>
              </a:lnSpc>
            </a:pPr>
            <a:r>
              <a:rPr lang="en-US" altLang="zh-CN" sz="2000" b="1" dirty="0"/>
              <a:t>    </a:t>
            </a:r>
            <a:r>
              <a:rPr lang="zh-CN" sz="2000" b="1" dirty="0"/>
              <a:t>该产品利用石墨烯超导热个性和缓稀技术，路面抗冰效果达至</a:t>
            </a:r>
            <a:r>
              <a:rPr lang="en-US" altLang="zh-CN" sz="2000" b="1" dirty="0"/>
              <a:t>8</a:t>
            </a:r>
            <a:r>
              <a:rPr lang="zh-CN" altLang="en-US" sz="2000" b="1" dirty="0"/>
              <a:t>年于道路使用寿命同步；该产品外参设计，不改变原来极配、施工简单、加入量为沥青混泥土的总质量的（</a:t>
            </a:r>
            <a:r>
              <a:rPr lang="en-US" altLang="zh-CN" sz="2000" b="1" dirty="0"/>
              <a:t>4-5</a:t>
            </a:r>
            <a:r>
              <a:rPr lang="zh-CN" altLang="en-US" sz="2000" b="1" dirty="0"/>
              <a:t>）</a:t>
            </a:r>
            <a:r>
              <a:rPr lang="en-US" altLang="zh-CN" sz="2000" b="1" dirty="0"/>
              <a:t>%</a:t>
            </a:r>
            <a:endParaRPr lang="en-US" altLang="zh-CN" sz="20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605557" y="36869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5560" y="712470"/>
            <a:ext cx="12192000" cy="102743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74765" y="368691"/>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565042" y="721116"/>
            <a:ext cx="1605280" cy="521970"/>
          </a:xfrm>
          <a:prstGeom prst="rect">
            <a:avLst/>
          </a:prstGeom>
          <a:noFill/>
        </p:spPr>
        <p:txBody>
          <a:bodyPr wrap="none" rtlCol="0">
            <a:spAutoFit/>
          </a:bodyPr>
          <a:lstStyle/>
          <a:p>
            <a:pPr algn="ctr"/>
            <a:r>
              <a:rPr lang="zh-CN" altLang="en-US" sz="2800" b="1" dirty="0"/>
              <a:t>项目效益</a:t>
            </a:r>
            <a:endParaRPr lang="zh-CN" altLang="en-US" sz="2800" b="1" dirty="0"/>
          </a:p>
        </p:txBody>
      </p:sp>
      <p:sp>
        <p:nvSpPr>
          <p:cNvPr id="5" name="矩形 4"/>
          <p:cNvSpPr/>
          <p:nvPr/>
        </p:nvSpPr>
        <p:spPr>
          <a:xfrm>
            <a:off x="410845" y="1967230"/>
            <a:ext cx="11207750" cy="4450715"/>
          </a:xfrm>
          <a:prstGeom prst="rect">
            <a:avLst/>
          </a:prstGeom>
        </p:spPr>
        <p:txBody>
          <a:bodyPr wrap="square">
            <a:noAutofit/>
          </a:bodyPr>
          <a:p>
            <a:pPr indent="0" fontAlgn="auto">
              <a:lnSpc>
                <a:spcPct val="150000"/>
              </a:lnSpc>
              <a:buNone/>
            </a:pPr>
            <a:r>
              <a:rPr sz="2000" b="1" dirty="0"/>
              <a:t>社会效益</a:t>
            </a:r>
            <a:r>
              <a:rPr sz="1600" b="1" dirty="0"/>
              <a:t>：</a:t>
            </a:r>
            <a:endParaRPr sz="1600" b="1" dirty="0"/>
          </a:p>
          <a:p>
            <a:pPr indent="0" fontAlgn="auto">
              <a:lnSpc>
                <a:spcPct val="150000"/>
              </a:lnSpc>
              <a:buNone/>
            </a:pPr>
            <a:r>
              <a:rPr sz="1600" b="1" dirty="0"/>
              <a:t> </a:t>
            </a:r>
            <a:r>
              <a:rPr lang="en-US" sz="1600" b="1" dirty="0"/>
              <a:t>  </a:t>
            </a:r>
            <a:r>
              <a:rPr lang="en-US" sz="2000" b="1" dirty="0"/>
              <a:t>     </a:t>
            </a:r>
            <a:r>
              <a:rPr sz="2400" dirty="0"/>
              <a:t>减少交通事故，降低冬季因路面打滑导致的交通事故，保护人民的生命和财产安全；降低融雪剂的使用造成的盐害，保护道路周边的土壤、水质及生态环境；增强道路安全性，避免冬季路面结冰的情况发生，增强路面摩擦系数，进一步保障车辆和行人的安全；增强冬季积雪道路的通行能力，延长路面通车时间和车辆的通行速度，进一步为经济的发展提供保障。 </a:t>
            </a:r>
            <a:endParaRPr sz="2000" dirty="0"/>
          </a:p>
          <a:p>
            <a:pPr indent="0" fontAlgn="auto">
              <a:lnSpc>
                <a:spcPct val="150000"/>
              </a:lnSpc>
              <a:buNone/>
            </a:pPr>
            <a:r>
              <a:rPr sz="2000" b="1" dirty="0"/>
              <a:t>经济效益：</a:t>
            </a:r>
            <a:endParaRPr sz="2000" b="1" dirty="0"/>
          </a:p>
          <a:p>
            <a:pPr indent="0" fontAlgn="auto">
              <a:lnSpc>
                <a:spcPct val="150000"/>
              </a:lnSpc>
              <a:buNone/>
            </a:pPr>
            <a:r>
              <a:rPr sz="2000" b="1" dirty="0"/>
              <a:t> </a:t>
            </a:r>
            <a:r>
              <a:rPr lang="en-US" sz="2000" b="1" dirty="0"/>
              <a:t>    </a:t>
            </a:r>
            <a:r>
              <a:rPr sz="2400" dirty="0"/>
              <a:t>从经济角度看，抗凝冰技术的使用，整体上降低了道路的养护成本。</a:t>
            </a:r>
            <a:endParaRPr lang="zh-CN" alt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605557" y="368691"/>
            <a:ext cx="3524250" cy="704850"/>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35560" y="712470"/>
            <a:ext cx="12192000" cy="1027430"/>
          </a:xfrm>
          <a:prstGeom prst="rect">
            <a:avLst/>
          </a:pr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774765" y="368691"/>
            <a:ext cx="3185832" cy="948571"/>
          </a:xfrm>
          <a:prstGeom prst="trapezoid">
            <a:avLst>
              <a:gd name="adj" fmla="val 19870"/>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1565042" y="721116"/>
            <a:ext cx="1605280" cy="521970"/>
          </a:xfrm>
          <a:prstGeom prst="rect">
            <a:avLst/>
          </a:prstGeom>
          <a:noFill/>
        </p:spPr>
        <p:txBody>
          <a:bodyPr wrap="none" rtlCol="0">
            <a:spAutoFit/>
          </a:bodyPr>
          <a:lstStyle/>
          <a:p>
            <a:pPr algn="ctr"/>
            <a:r>
              <a:rPr lang="zh-CN" altLang="en-US" sz="2800" b="1" dirty="0"/>
              <a:t>技术</a:t>
            </a:r>
            <a:r>
              <a:rPr lang="zh-CN" altLang="en-US" sz="2800" b="1" dirty="0"/>
              <a:t>优势</a:t>
            </a:r>
            <a:endParaRPr lang="zh-CN" altLang="en-US" sz="2800" b="1" dirty="0"/>
          </a:p>
        </p:txBody>
      </p:sp>
      <p:sp>
        <p:nvSpPr>
          <p:cNvPr id="5" name="矩形 4"/>
          <p:cNvSpPr/>
          <p:nvPr/>
        </p:nvSpPr>
        <p:spPr>
          <a:xfrm>
            <a:off x="207010" y="1873250"/>
            <a:ext cx="11721465" cy="4690110"/>
          </a:xfrm>
          <a:prstGeom prst="rect">
            <a:avLst/>
          </a:prstGeom>
        </p:spPr>
        <p:txBody>
          <a:bodyPr wrap="square">
            <a:noAutofit/>
          </a:bodyPr>
          <a:p>
            <a:pPr indent="0" fontAlgn="auto">
              <a:lnSpc>
                <a:spcPct val="150000"/>
              </a:lnSpc>
              <a:spcBef>
                <a:spcPts val="600"/>
              </a:spcBef>
              <a:buNone/>
            </a:pPr>
            <a:r>
              <a:rPr lang="en-US" b="1" dirty="0"/>
              <a:t>       </a:t>
            </a:r>
            <a:r>
              <a:rPr lang="zh-CN" b="1" dirty="0"/>
              <a:t>独特产品</a:t>
            </a:r>
            <a:r>
              <a:rPr b="1" dirty="0"/>
              <a:t>构型：</a:t>
            </a:r>
            <a:r>
              <a:rPr dirty="0"/>
              <a:t>采用</a:t>
            </a:r>
            <a:r>
              <a:rPr lang="zh-CN" dirty="0"/>
              <a:t>核壳胶囊结构包裹</a:t>
            </a:r>
            <a:r>
              <a:rPr dirty="0"/>
              <a:t>具有使</a:t>
            </a:r>
            <a:r>
              <a:rPr lang="zh-CN" dirty="0"/>
              <a:t>水溶液</a:t>
            </a:r>
            <a:r>
              <a:rPr dirty="0"/>
              <a:t>凝固点下降作用</a:t>
            </a:r>
            <a:r>
              <a:rPr lang="zh-CN" dirty="0"/>
              <a:t>的有效成分</a:t>
            </a:r>
            <a:r>
              <a:rPr dirty="0"/>
              <a:t>，最大公称粒径为 4.75mm，具有缓释型构型，由低表面憎水</a:t>
            </a:r>
            <a:r>
              <a:rPr lang="zh-CN" dirty="0"/>
              <a:t>材料</a:t>
            </a:r>
            <a:r>
              <a:rPr dirty="0"/>
              <a:t>和低冰点</a:t>
            </a:r>
            <a:r>
              <a:rPr lang="zh-CN" dirty="0"/>
              <a:t>材料</a:t>
            </a:r>
            <a:r>
              <a:rPr dirty="0"/>
              <a:t>组成，将有效融雪成分的冰点下降剂以一定形式储存在</a:t>
            </a:r>
            <a:r>
              <a:rPr lang="zh-CN" dirty="0"/>
              <a:t>路面颗粒</a:t>
            </a:r>
            <a:r>
              <a:rPr dirty="0"/>
              <a:t>载体中。</a:t>
            </a:r>
            <a:endParaRPr dirty="0"/>
          </a:p>
          <a:p>
            <a:pPr indent="0" fontAlgn="auto">
              <a:lnSpc>
                <a:spcPct val="150000"/>
              </a:lnSpc>
              <a:spcBef>
                <a:spcPts val="600"/>
              </a:spcBef>
              <a:buNone/>
            </a:pPr>
            <a:r>
              <a:rPr lang="en-US" b="1" dirty="0"/>
              <a:t>       </a:t>
            </a:r>
            <a:r>
              <a:rPr b="1" dirty="0"/>
              <a:t>特有</a:t>
            </a:r>
            <a:r>
              <a:rPr lang="zh-CN" b="1" dirty="0"/>
              <a:t>包膜</a:t>
            </a:r>
            <a:r>
              <a:rPr b="1" dirty="0"/>
              <a:t>技术：</a:t>
            </a:r>
            <a:r>
              <a:rPr lang="zh-CN" dirty="0"/>
              <a:t>独有的缓释包膜</a:t>
            </a:r>
            <a:r>
              <a:rPr dirty="0"/>
              <a:t>材料可</a:t>
            </a:r>
            <a:r>
              <a:rPr lang="zh-CN" dirty="0"/>
              <a:t>有效控制、</a:t>
            </a:r>
            <a:r>
              <a:rPr dirty="0"/>
              <a:t>减缓</a:t>
            </a:r>
            <a:r>
              <a:rPr lang="zh-CN" dirty="0"/>
              <a:t>低冰点</a:t>
            </a:r>
            <a:r>
              <a:rPr dirty="0"/>
              <a:t>成分流失</a:t>
            </a:r>
            <a:r>
              <a:rPr lang="zh-CN" dirty="0"/>
              <a:t>，使</a:t>
            </a:r>
            <a:r>
              <a:rPr lang="zh-CN" dirty="0">
                <a:sym typeface="+mn-ea"/>
              </a:rPr>
              <a:t>抗凝冰有效</a:t>
            </a:r>
            <a:r>
              <a:rPr dirty="0">
                <a:sym typeface="+mn-ea"/>
              </a:rPr>
              <a:t>的使用寿命</a:t>
            </a:r>
            <a:r>
              <a:rPr lang="zh-CN" dirty="0">
                <a:sym typeface="+mn-ea"/>
              </a:rPr>
              <a:t>延长至</a:t>
            </a:r>
            <a:r>
              <a:rPr dirty="0">
                <a:sym typeface="+mn-ea"/>
              </a:rPr>
              <a:t> 6 - 8 年</a:t>
            </a:r>
            <a:r>
              <a:rPr lang="zh-CN" dirty="0">
                <a:sym typeface="+mn-ea"/>
              </a:rPr>
              <a:t>以上</a:t>
            </a:r>
            <a:r>
              <a:rPr dirty="0"/>
              <a:t>，</a:t>
            </a:r>
            <a:r>
              <a:rPr lang="zh-CN" dirty="0"/>
              <a:t>同时可</a:t>
            </a:r>
            <a:r>
              <a:rPr dirty="0"/>
              <a:t>保证盐分</a:t>
            </a:r>
            <a:r>
              <a:rPr lang="zh-CN" dirty="0"/>
              <a:t>逐渐</a:t>
            </a:r>
            <a:r>
              <a:rPr dirty="0"/>
              <a:t>析出后</a:t>
            </a:r>
            <a:r>
              <a:rPr lang="zh-CN" dirty="0"/>
              <a:t>可在路面应力下逐步填补空隙</a:t>
            </a:r>
            <a:r>
              <a:rPr dirty="0"/>
              <a:t>，避免混合料因有效成分析出造成空洞的危害；经过憎水剂包膜技术处理后，抗凝冰剂材料与外界形成隔离层，既提升了材料存放时间（一年以上），又保证了不对周围环境及人体造成化学杂质污染。</a:t>
            </a:r>
            <a:r>
              <a:rPr lang="zh-CN" dirty="0"/>
              <a:t>缓释特性配合防腐蚀成分，还有助于控制路面的盐离子浓度，防止盐害给土地、水体和建筑物造成的破坏。</a:t>
            </a:r>
            <a:endParaRPr dirty="0"/>
          </a:p>
          <a:p>
            <a:pPr indent="0" fontAlgn="auto">
              <a:lnSpc>
                <a:spcPct val="150000"/>
              </a:lnSpc>
              <a:spcBef>
                <a:spcPts val="600"/>
              </a:spcBef>
              <a:buNone/>
            </a:pPr>
            <a:r>
              <a:rPr lang="en-US" b="1" dirty="0"/>
              <a:t>       </a:t>
            </a:r>
            <a:r>
              <a:rPr b="1" dirty="0"/>
              <a:t>低温效果优异：</a:t>
            </a:r>
            <a:r>
              <a:rPr dirty="0"/>
              <a:t>材料的冰点可</a:t>
            </a:r>
            <a:r>
              <a:rPr lang="zh-CN" dirty="0"/>
              <a:t>达到</a:t>
            </a:r>
            <a:r>
              <a:rPr dirty="0"/>
              <a:t>-</a:t>
            </a:r>
            <a:r>
              <a:rPr lang="en-US" dirty="0"/>
              <a:t>45</a:t>
            </a:r>
            <a:r>
              <a:rPr dirty="0"/>
              <a:t>℃，满足不同地区的</a:t>
            </a:r>
            <a:r>
              <a:rPr lang="zh-CN" dirty="0"/>
              <a:t>路面抗凝冰</a:t>
            </a:r>
            <a:r>
              <a:rPr dirty="0"/>
              <a:t>需求，解决了市场上同类型产品实际使用效果达不到设计标准的问题。</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337185"/>
          </a:xfrm>
          <a:prstGeom prst="rect">
            <a:avLst/>
          </a:prstGeom>
          <a:noFill/>
        </p:spPr>
        <p:txBody>
          <a:bodyPr wrap="square" rtlCol="0">
            <a:spAutoFit/>
          </a:bodyPr>
          <a:lstStyle/>
          <a:p>
            <a:pPr algn="ctr"/>
            <a:r>
              <a:rPr lang="zh-CN" altLang="en-US" sz="1600" b="1" dirty="0"/>
              <a:t>产</a:t>
            </a:r>
            <a:r>
              <a:rPr lang="zh-CN" altLang="en-US" sz="1600" b="1" dirty="0" smtClean="0"/>
              <a:t>品介绍</a:t>
            </a:r>
            <a:endParaRPr sz="1600" b="1" dirty="0"/>
          </a:p>
        </p:txBody>
      </p:sp>
      <p:sp>
        <p:nvSpPr>
          <p:cNvPr id="6" name="TextBox 17"/>
          <p:cNvSpPr txBox="1"/>
          <p:nvPr/>
        </p:nvSpPr>
        <p:spPr>
          <a:xfrm>
            <a:off x="2205990" y="609181"/>
            <a:ext cx="2985770" cy="489585"/>
          </a:xfrm>
          <a:prstGeom prst="rect">
            <a:avLst/>
          </a:prstGeom>
          <a:noFill/>
        </p:spPr>
        <p:txBody>
          <a:bodyPr wrap="none" lIns="121917" tIns="60958" rIns="121917" bIns="60958" rtlCol="0">
            <a:spAutoFit/>
          </a:bodyPr>
          <a:lstStyle/>
          <a:p>
            <a:r>
              <a:rPr lang="zh-CN" altLang="en-US" sz="2400" dirty="0">
                <a:solidFill>
                  <a:schemeClr val="bg1"/>
                </a:solidFill>
              </a:rPr>
              <a:t>应用场景及技术</a:t>
            </a:r>
            <a:r>
              <a:rPr lang="zh-CN" altLang="en-US" sz="2400" dirty="0">
                <a:solidFill>
                  <a:schemeClr val="bg1"/>
                </a:solidFill>
              </a:rPr>
              <a:t>原理</a:t>
            </a:r>
            <a:endParaRPr lang="zh-CN" altLang="en-US" sz="2400" dirty="0">
              <a:solidFill>
                <a:schemeClr val="bg1"/>
              </a:solidFill>
            </a:endParaRPr>
          </a:p>
        </p:txBody>
      </p:sp>
      <p:sp>
        <p:nvSpPr>
          <p:cNvPr id="25" name="文本框 24"/>
          <p:cNvSpPr txBox="1"/>
          <p:nvPr>
            <p:custDataLst>
              <p:tags r:id="rId1"/>
            </p:custDataLst>
          </p:nvPr>
        </p:nvSpPr>
        <p:spPr>
          <a:xfrm>
            <a:off x="6718935" y="1913890"/>
            <a:ext cx="5213350" cy="2267585"/>
          </a:xfrm>
          <a:prstGeom prst="rect">
            <a:avLst/>
          </a:prstGeom>
          <a:noFill/>
        </p:spPr>
        <p:txBody>
          <a:bodyPr wrap="square" rtlCol="0">
            <a:noAutofit/>
            <a:scene3d>
              <a:camera prst="orthographicFront"/>
              <a:lightRig rig="threePt" dir="t"/>
            </a:scene3d>
            <a:sp3d contourW="12700"/>
          </a:bodyPr>
          <a:p>
            <a:pPr marR="0" algn="l" defTabSz="914400" fontAlgn="auto">
              <a:lnSpc>
                <a:spcPct val="120000"/>
              </a:lnSpc>
              <a:spcBef>
                <a:spcPts val="0"/>
              </a:spcBef>
              <a:spcAft>
                <a:spcPts val="0"/>
              </a:spcAft>
              <a:buClrTx/>
              <a:buSzTx/>
              <a:buFontTx/>
              <a:buNone/>
              <a:defRPr/>
            </a:pPr>
            <a:r>
              <a:rPr kumimoji="0" sz="1600" b="0" i="0" kern="1200" cap="none" spc="0" normalizeH="0" baseline="0" noProof="0" dirty="0">
                <a:solidFill>
                  <a:prstClr val="black"/>
                </a:solidFill>
                <a:cs typeface="+mn-ea"/>
                <a:sym typeface="+mn-lt"/>
              </a:rPr>
              <a:t>       </a:t>
            </a:r>
            <a:r>
              <a:rPr sz="1600" noProof="0" dirty="0">
                <a:solidFill>
                  <a:prstClr val="black"/>
                </a:solidFill>
                <a:cs typeface="+mn-ea"/>
                <a:sym typeface="+mn-ea"/>
              </a:rPr>
              <a:t>低冰点材料起到降低路面冰点的作用，随着时间的推移，受路面车轮荷载及环境因素的影响，通过渗透压和毛细现象，从沥青混合料中浓度较高的内部空隙逐渐向浓度较低的表面析出，析出的有效成分与路面的冰雪发生溶解作用，形成低冰点材料水溶液隔离层阻止冰雪与路面冻结。</a:t>
            </a:r>
            <a:endParaRPr sz="1600" noProof="0" dirty="0">
              <a:solidFill>
                <a:prstClr val="black"/>
              </a:solidFill>
              <a:cs typeface="+mn-ea"/>
            </a:endParaRPr>
          </a:p>
          <a:p>
            <a:pPr marR="0" indent="0" defTabSz="914400" fontAlgn="auto">
              <a:lnSpc>
                <a:spcPct val="120000"/>
              </a:lnSpc>
              <a:spcBef>
                <a:spcPts val="0"/>
              </a:spcBef>
              <a:spcAft>
                <a:spcPts val="0"/>
              </a:spcAft>
              <a:buClrTx/>
              <a:buSzTx/>
              <a:buFontTx/>
              <a:buNone/>
              <a:defRPr/>
            </a:pPr>
            <a:r>
              <a:rPr kumimoji="0" lang="en-US" altLang="zh-CN" sz="1600" b="0" i="0" kern="1200" cap="none" spc="0" normalizeH="0" baseline="0" noProof="0" dirty="0">
                <a:solidFill>
                  <a:prstClr val="black"/>
                </a:solidFill>
                <a:cs typeface="+mn-ea"/>
                <a:sym typeface="+mn-lt"/>
              </a:rPr>
              <a:t>       </a:t>
            </a:r>
            <a:endParaRPr kumimoji="0" sz="160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lang="en-US" altLang="zh-CN" sz="1600" b="0" i="0" kern="1200" cap="none" spc="0" normalizeH="0" baseline="0" noProof="0" dirty="0">
              <a:solidFill>
                <a:prstClr val="black"/>
              </a:solidFill>
              <a:cs typeface="+mn-ea"/>
              <a:sym typeface="+mn-lt"/>
            </a:endParaRPr>
          </a:p>
        </p:txBody>
      </p:sp>
      <p:pic>
        <p:nvPicPr>
          <p:cNvPr id="28" name="图片 27"/>
          <p:cNvPicPr>
            <a:picLocks noChangeAspect="1"/>
          </p:cNvPicPr>
          <p:nvPr>
            <p:custDataLst>
              <p:tags r:id="rId2"/>
            </p:custDataLst>
          </p:nvPr>
        </p:nvPicPr>
        <p:blipFill>
          <a:blip r:embed="rId3"/>
          <a:stretch>
            <a:fillRect/>
          </a:stretch>
        </p:blipFill>
        <p:spPr>
          <a:xfrm>
            <a:off x="6861175" y="4424045"/>
            <a:ext cx="5139690" cy="1744980"/>
          </a:xfrm>
          <a:prstGeom prst="rect">
            <a:avLst/>
          </a:prstGeom>
        </p:spPr>
      </p:pic>
      <p:sp>
        <p:nvSpPr>
          <p:cNvPr id="21" name="文本框 20"/>
          <p:cNvSpPr txBox="1"/>
          <p:nvPr>
            <p:custDataLst>
              <p:tags r:id="rId4"/>
            </p:custDataLst>
          </p:nvPr>
        </p:nvSpPr>
        <p:spPr>
          <a:xfrm>
            <a:off x="352425" y="1915160"/>
            <a:ext cx="5698490" cy="4464685"/>
          </a:xfrm>
          <a:prstGeom prst="rect">
            <a:avLst/>
          </a:prstGeom>
          <a:noFill/>
        </p:spPr>
        <p:txBody>
          <a:bodyPr wrap="square" rtlCol="0">
            <a:noAutofit/>
            <a:scene3d>
              <a:camera prst="orthographicFront"/>
              <a:lightRig rig="threePt" dir="t"/>
            </a:scene3d>
            <a:sp3d contourW="12700"/>
          </a:bodyPr>
          <a:p>
            <a:pPr marR="0" indent="0" defTabSz="914400" fontAlgn="auto">
              <a:lnSpc>
                <a:spcPct val="120000"/>
              </a:lnSpc>
              <a:spcBef>
                <a:spcPts val="0"/>
              </a:spcBef>
              <a:spcAft>
                <a:spcPts val="0"/>
              </a:spcAft>
              <a:buClrTx/>
              <a:buSzTx/>
              <a:buFontTx/>
              <a:buNone/>
              <a:defRPr/>
            </a:pPr>
            <a:r>
              <a:rPr kumimoji="0" lang="en-US" sz="1600" b="0" i="0" kern="1200" cap="none" spc="0" normalizeH="0" baseline="0" noProof="0" dirty="0">
                <a:solidFill>
                  <a:prstClr val="black"/>
                </a:solidFill>
                <a:cs typeface="+mn-ea"/>
                <a:sym typeface="+mn-lt"/>
              </a:rPr>
              <a:t>       </a:t>
            </a:r>
            <a:r>
              <a:rPr kumimoji="0" sz="1600" b="0" i="0" kern="1200" cap="none" spc="0" normalizeH="0" baseline="0" noProof="0" dirty="0">
                <a:solidFill>
                  <a:prstClr val="black"/>
                </a:solidFill>
                <a:cs typeface="+mn-ea"/>
                <a:sym typeface="+mn-lt"/>
              </a:rPr>
              <a:t>抗</a:t>
            </a:r>
            <a:r>
              <a:rPr kumimoji="0" lang="zh-CN" sz="1600" b="0" i="0" kern="1200" cap="none" spc="0" normalizeH="0" baseline="0" noProof="0" dirty="0">
                <a:solidFill>
                  <a:prstClr val="black"/>
                </a:solidFill>
                <a:cs typeface="+mn-ea"/>
                <a:sym typeface="+mn-lt"/>
              </a:rPr>
              <a:t>凝冰（低冰点）材料</a:t>
            </a:r>
            <a:r>
              <a:rPr kumimoji="0" sz="1600" b="0" i="0" kern="1200" cap="none" spc="0" normalizeH="0" baseline="0" noProof="0" dirty="0">
                <a:solidFill>
                  <a:prstClr val="black"/>
                </a:solidFill>
                <a:cs typeface="+mn-ea"/>
                <a:sym typeface="+mn-lt"/>
              </a:rPr>
              <a:t>是一种</a:t>
            </a:r>
            <a:r>
              <a:rPr kumimoji="0" sz="1600" b="1" i="0" kern="1200" cap="none" spc="0" normalizeH="0" baseline="0" noProof="0" dirty="0">
                <a:solidFill>
                  <a:prstClr val="black"/>
                </a:solidFill>
                <a:cs typeface="+mn-ea"/>
                <a:sym typeface="+mn-lt"/>
              </a:rPr>
              <a:t>复合功能材料</a:t>
            </a:r>
            <a:r>
              <a:rPr kumimoji="0" sz="1600" b="0" i="0" kern="1200" cap="none" spc="0" normalizeH="0" baseline="0" noProof="0" dirty="0">
                <a:solidFill>
                  <a:prstClr val="black"/>
                </a:solidFill>
                <a:cs typeface="+mn-ea"/>
                <a:sym typeface="+mn-lt"/>
              </a:rPr>
              <a:t>，</a:t>
            </a:r>
            <a:r>
              <a:rPr kumimoji="0" lang="zh-CN" sz="1600" b="0" i="0" kern="1200" cap="none" spc="0" normalizeH="0" baseline="0" noProof="0" dirty="0">
                <a:solidFill>
                  <a:prstClr val="black"/>
                </a:solidFill>
                <a:cs typeface="+mn-ea"/>
                <a:sym typeface="+mn-lt"/>
              </a:rPr>
              <a:t>具有</a:t>
            </a:r>
            <a:r>
              <a:rPr kumimoji="0" sz="1600" b="1" i="0" kern="1200" cap="none" spc="0" normalizeH="0" baseline="0" noProof="0" dirty="0">
                <a:solidFill>
                  <a:prstClr val="black"/>
                </a:solidFill>
                <a:cs typeface="+mn-ea"/>
                <a:sym typeface="+mn-lt"/>
              </a:rPr>
              <a:t>降低水凝固点</a:t>
            </a:r>
            <a:r>
              <a:rPr kumimoji="0" sz="1600" b="0" i="0" kern="1200" cap="none" spc="0" normalizeH="0" baseline="0" noProof="0" dirty="0">
                <a:solidFill>
                  <a:prstClr val="black"/>
                </a:solidFill>
                <a:cs typeface="+mn-ea"/>
                <a:sym typeface="+mn-lt"/>
              </a:rPr>
              <a:t>的作用，</a:t>
            </a:r>
            <a:r>
              <a:rPr kumimoji="0" lang="zh-CN" sz="1600" b="0" i="0" kern="1200" cap="none" spc="0" normalizeH="0" baseline="0" noProof="0" dirty="0">
                <a:solidFill>
                  <a:prstClr val="black"/>
                </a:solidFill>
                <a:cs typeface="+mn-ea"/>
                <a:sym typeface="+mn-lt"/>
              </a:rPr>
              <a:t>应用在路面材料中，</a:t>
            </a:r>
            <a:r>
              <a:rPr kumimoji="0" sz="1600" b="0" i="0" kern="1200" cap="none" spc="0" normalizeH="0" baseline="0" noProof="0" dirty="0">
                <a:solidFill>
                  <a:prstClr val="black"/>
                </a:solidFill>
                <a:cs typeface="+mn-ea"/>
                <a:sym typeface="+mn-lt"/>
              </a:rPr>
              <a:t>能够及时将</a:t>
            </a:r>
            <a:r>
              <a:rPr kumimoji="0" lang="zh-CN" sz="1600" b="0" i="0" kern="1200" cap="none" spc="0" normalizeH="0" baseline="0" noProof="0" dirty="0">
                <a:solidFill>
                  <a:prstClr val="black"/>
                </a:solidFill>
                <a:cs typeface="+mn-ea"/>
                <a:sym typeface="+mn-lt"/>
              </a:rPr>
              <a:t>路面</a:t>
            </a:r>
            <a:r>
              <a:rPr kumimoji="0" sz="1600" b="0" i="0" kern="1200" cap="none" spc="0" normalizeH="0" baseline="0" noProof="0" dirty="0">
                <a:solidFill>
                  <a:prstClr val="black"/>
                </a:solidFill>
                <a:cs typeface="+mn-ea"/>
                <a:sym typeface="+mn-lt"/>
              </a:rPr>
              <a:t>积雪融化，防止路面结冰</a:t>
            </a:r>
            <a:r>
              <a:rPr kumimoji="0" lang="zh-CN" sz="1600" b="0" i="0" kern="1200" cap="none" spc="0" normalizeH="0" baseline="0" noProof="0" dirty="0">
                <a:solidFill>
                  <a:prstClr val="black"/>
                </a:solidFill>
                <a:cs typeface="+mn-ea"/>
                <a:sym typeface="+mn-lt"/>
              </a:rPr>
              <a:t>、粘连</a:t>
            </a:r>
            <a:r>
              <a:rPr kumimoji="0" sz="1600" b="0" i="0" kern="1200" cap="none" spc="0" normalizeH="0" baseline="0" noProof="0" dirty="0">
                <a:solidFill>
                  <a:prstClr val="black"/>
                </a:solidFill>
                <a:cs typeface="+mn-ea"/>
                <a:sym typeface="+mn-lt"/>
              </a:rPr>
              <a:t>；同时</a:t>
            </a:r>
            <a:r>
              <a:rPr kumimoji="0" lang="zh-CN" sz="1600" b="0" i="0" kern="1200" cap="none" spc="0" normalizeH="0" baseline="0" noProof="0" dirty="0">
                <a:solidFill>
                  <a:prstClr val="black"/>
                </a:solidFill>
                <a:cs typeface="+mn-ea"/>
                <a:sym typeface="+mn-lt"/>
              </a:rPr>
              <a:t>有效成分</a:t>
            </a:r>
            <a:r>
              <a:rPr kumimoji="0" sz="1600" b="0" i="0" kern="1200" cap="none" spc="0" normalizeH="0" baseline="0" noProof="0" dirty="0">
                <a:solidFill>
                  <a:prstClr val="black"/>
                </a:solidFill>
                <a:cs typeface="+mn-ea"/>
                <a:sym typeface="+mn-lt"/>
              </a:rPr>
              <a:t>不会随</a:t>
            </a:r>
            <a:r>
              <a:rPr kumimoji="0" lang="zh-CN" sz="1600" b="0" i="0" kern="1200" cap="none" spc="0" normalizeH="0" baseline="0" noProof="0" dirty="0">
                <a:solidFill>
                  <a:prstClr val="black"/>
                </a:solidFill>
                <a:cs typeface="+mn-ea"/>
                <a:sym typeface="+mn-lt"/>
              </a:rPr>
              <a:t>降水冲刷</a:t>
            </a:r>
            <a:r>
              <a:rPr kumimoji="0" sz="1600" b="0" i="0" kern="1200" cap="none" spc="0" normalizeH="0" baseline="0" noProof="0" dirty="0">
                <a:solidFill>
                  <a:prstClr val="black"/>
                </a:solidFill>
                <a:cs typeface="+mn-ea"/>
                <a:sym typeface="+mn-lt"/>
              </a:rPr>
              <a:t>流失。</a:t>
            </a:r>
            <a:endParaRPr kumimoji="0" sz="160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sz="160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lang="en-US" altLang="zh-CN" sz="1600" noProof="0" dirty="0">
                <a:solidFill>
                  <a:prstClr val="black"/>
                </a:solidFill>
                <a:cs typeface="+mn-ea"/>
                <a:sym typeface="+mn-lt"/>
              </a:rPr>
              <a:t>       </a:t>
            </a:r>
            <a:r>
              <a:rPr lang="zh-CN" sz="1600" noProof="0" dirty="0">
                <a:solidFill>
                  <a:prstClr val="black"/>
                </a:solidFill>
                <a:cs typeface="+mn-ea"/>
                <a:sym typeface="+mn-lt"/>
              </a:rPr>
              <a:t>主要应用与</a:t>
            </a:r>
            <a:r>
              <a:rPr lang="zh-CN" sz="1600" b="1" noProof="0" dirty="0">
                <a:solidFill>
                  <a:prstClr val="black"/>
                </a:solidFill>
                <a:cs typeface="+mn-ea"/>
                <a:sym typeface="+mn-lt"/>
              </a:rPr>
              <a:t>冬季降雪地区</a:t>
            </a:r>
            <a:r>
              <a:rPr lang="zh-CN" sz="1600" noProof="0" dirty="0">
                <a:solidFill>
                  <a:prstClr val="black"/>
                </a:solidFill>
                <a:cs typeface="+mn-ea"/>
                <a:sym typeface="+mn-lt"/>
              </a:rPr>
              <a:t>的公路建设当中</a:t>
            </a:r>
            <a:r>
              <a:rPr sz="1600" noProof="0" dirty="0">
                <a:solidFill>
                  <a:prstClr val="black"/>
                </a:solidFill>
                <a:cs typeface="+mn-ea"/>
                <a:sym typeface="+mn-lt"/>
              </a:rPr>
              <a:t>。</a:t>
            </a:r>
            <a:r>
              <a:rPr lang="zh-CN" sz="1600" noProof="0" dirty="0">
                <a:solidFill>
                  <a:prstClr val="black"/>
                </a:solidFill>
                <a:cs typeface="+mn-ea"/>
                <a:sym typeface="+mn-lt"/>
              </a:rPr>
              <a:t>使用范围主要包括</a:t>
            </a:r>
            <a:r>
              <a:rPr lang="zh-CN" sz="1600" b="1" noProof="0" dirty="0">
                <a:solidFill>
                  <a:prstClr val="black"/>
                </a:solidFill>
                <a:cs typeface="+mn-ea"/>
                <a:sym typeface="+mn-lt"/>
              </a:rPr>
              <a:t>沥青混凝土路面</a:t>
            </a:r>
            <a:r>
              <a:rPr lang="zh-CN" sz="1600" noProof="0" dirty="0">
                <a:solidFill>
                  <a:prstClr val="black"/>
                </a:solidFill>
                <a:cs typeface="+mn-ea"/>
                <a:sym typeface="+mn-lt"/>
              </a:rPr>
              <a:t>。</a:t>
            </a:r>
            <a:r>
              <a:rPr lang="zh-CN" altLang="en-US" sz="1600" noProof="0" dirty="0">
                <a:solidFill>
                  <a:prstClr val="black"/>
                </a:solidFill>
                <a:cs typeface="+mn-ea"/>
                <a:sym typeface="+mn-lt"/>
              </a:rPr>
              <a:t>应用方式是</a:t>
            </a:r>
            <a:r>
              <a:rPr lang="zh-CN" sz="1600" noProof="0" dirty="0">
                <a:solidFill>
                  <a:prstClr val="black"/>
                </a:solidFill>
                <a:cs typeface="+mn-ea"/>
                <a:sym typeface="+mn-lt"/>
              </a:rPr>
              <a:t>将抗凝冰（低冰点）材料，按一定比例，在路面铺设前混合于沥青混合物或混凝土当中，正常施工铺设即可。</a:t>
            </a:r>
            <a:endParaRPr kumimoji="0" lang="zh-CN" sz="160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endParaRPr kumimoji="0" sz="1600" b="0" i="0" kern="1200" cap="none" spc="0" normalizeH="0" baseline="0" noProof="0" dirty="0">
              <a:solidFill>
                <a:prstClr val="black"/>
              </a:solidFill>
              <a:cs typeface="+mn-ea"/>
              <a:sym typeface="+mn-lt"/>
            </a:endParaRPr>
          </a:p>
          <a:p>
            <a:pPr marR="0" indent="0" defTabSz="914400" fontAlgn="auto">
              <a:lnSpc>
                <a:spcPct val="120000"/>
              </a:lnSpc>
              <a:spcBef>
                <a:spcPts val="0"/>
              </a:spcBef>
              <a:spcAft>
                <a:spcPts val="0"/>
              </a:spcAft>
              <a:buClrTx/>
              <a:buSzTx/>
              <a:buFontTx/>
              <a:buNone/>
              <a:defRPr/>
            </a:pPr>
            <a:r>
              <a:rPr kumimoji="0" lang="en-US" sz="1600" b="0" i="0" kern="1200" cap="none" spc="0" normalizeH="0" baseline="0" noProof="0" dirty="0">
                <a:solidFill>
                  <a:prstClr val="black"/>
                </a:solidFill>
                <a:cs typeface="+mn-ea"/>
                <a:sym typeface="+mn-lt"/>
              </a:rPr>
              <a:t>       </a:t>
            </a:r>
            <a:r>
              <a:rPr lang="zh-CN" altLang="en-US" sz="1600">
                <a:sym typeface="+mn-ea"/>
              </a:rPr>
              <a:t>环境温度较高时，路面可以直接融化路表积雪；对于环境温度较低时，由于低冰点材料的憎水特性及低冰点特性，可显著降低路的粘结力，削弱冰层在路面的附着，更加容易清除，特别是在动态交通车流荷载的作用下，可保持原有路面的持续漏出，提高冬季路面的摩擦系数，确保车辆的通行安全。</a:t>
            </a:r>
            <a:endParaRPr kumimoji="0" lang="zh-CN" altLang="en-US" sz="1600" b="0" i="0" kern="1200" cap="none" spc="0" normalizeH="0" baseline="0" noProof="0" dirty="0">
              <a:solidFill>
                <a:prstClr val="black"/>
              </a:solidFill>
              <a:cs typeface="+mn-ea"/>
              <a:sym typeface="+mn-ea"/>
            </a:endParaRPr>
          </a:p>
        </p:txBody>
      </p:sp>
      <p:sp>
        <p:nvSpPr>
          <p:cNvPr id="22" name="文本框 21"/>
          <p:cNvSpPr txBox="1"/>
          <p:nvPr/>
        </p:nvSpPr>
        <p:spPr>
          <a:xfrm>
            <a:off x="2482850" y="1372870"/>
            <a:ext cx="1479550" cy="563245"/>
          </a:xfrm>
          <a:prstGeom prst="rect">
            <a:avLst/>
          </a:prstGeom>
          <a:noFill/>
        </p:spPr>
        <p:txBody>
          <a:bodyPr wrap="square" rtlCol="0" anchor="t">
            <a:noAutofit/>
          </a:bodyPr>
          <a:p>
            <a:r>
              <a:rPr lang="zh-CN" altLang="en-US" sz="2400" dirty="0">
                <a:solidFill>
                  <a:schemeClr val="tx1"/>
                </a:solidFill>
                <a:sym typeface="+mn-ea"/>
              </a:rPr>
              <a:t>应用场景</a:t>
            </a:r>
            <a:endParaRPr lang="zh-CN" altLang="en-US" sz="2400" dirty="0">
              <a:solidFill>
                <a:schemeClr val="tx1"/>
              </a:solidFill>
              <a:sym typeface="+mn-ea"/>
            </a:endParaRPr>
          </a:p>
        </p:txBody>
      </p:sp>
      <p:sp>
        <p:nvSpPr>
          <p:cNvPr id="23" name="文本框 22"/>
          <p:cNvSpPr txBox="1"/>
          <p:nvPr/>
        </p:nvSpPr>
        <p:spPr>
          <a:xfrm>
            <a:off x="8691245" y="1372870"/>
            <a:ext cx="1479550" cy="563245"/>
          </a:xfrm>
          <a:prstGeom prst="rect">
            <a:avLst/>
          </a:prstGeom>
          <a:noFill/>
        </p:spPr>
        <p:txBody>
          <a:bodyPr wrap="square" rtlCol="0" anchor="t">
            <a:noAutofit/>
          </a:bodyPr>
          <a:p>
            <a:r>
              <a:rPr lang="zh-CN" altLang="en-US" sz="2400" dirty="0">
                <a:solidFill>
                  <a:schemeClr val="tx1"/>
                </a:solidFill>
                <a:sym typeface="+mn-ea"/>
              </a:rPr>
              <a:t>技术</a:t>
            </a:r>
            <a:r>
              <a:rPr lang="zh-CN" altLang="en-US" sz="2400" dirty="0">
                <a:solidFill>
                  <a:schemeClr val="tx1"/>
                </a:solidFill>
                <a:sym typeface="+mn-ea"/>
              </a:rPr>
              <a:t>原理</a:t>
            </a:r>
            <a:endParaRPr lang="zh-CN" altLang="en-US" sz="2400" dirty="0">
              <a:solidFill>
                <a:schemeClr val="tx1"/>
              </a:solidFill>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梯形 1"/>
          <p:cNvSpPr/>
          <p:nvPr/>
        </p:nvSpPr>
        <p:spPr>
          <a:xfrm>
            <a:off x="142240" y="281406"/>
            <a:ext cx="2067560" cy="483303"/>
          </a:xfrm>
          <a:prstGeom prst="trapezoid">
            <a:avLst/>
          </a:prstGeom>
          <a:solidFill>
            <a:srgbClr val="CC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0" y="463025"/>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梯形 3"/>
          <p:cNvSpPr/>
          <p:nvPr/>
        </p:nvSpPr>
        <p:spPr>
          <a:xfrm flipV="1">
            <a:off x="260350" y="274373"/>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352297" y="425700"/>
            <a:ext cx="1735583" cy="337185"/>
          </a:xfrm>
          <a:prstGeom prst="rect">
            <a:avLst/>
          </a:prstGeom>
          <a:noFill/>
        </p:spPr>
        <p:txBody>
          <a:bodyPr wrap="square" rtlCol="0">
            <a:spAutoFit/>
          </a:bodyPr>
          <a:lstStyle/>
          <a:p>
            <a:pPr algn="ctr"/>
            <a:r>
              <a:rPr lang="zh-CN" altLang="en-US" sz="1600" b="1" dirty="0"/>
              <a:t>产</a:t>
            </a:r>
            <a:r>
              <a:rPr lang="zh-CN" altLang="en-US" sz="1600" b="1" dirty="0" smtClean="0"/>
              <a:t>品</a:t>
            </a:r>
            <a:r>
              <a:rPr lang="zh-CN" altLang="en-US" sz="1600" b="1" dirty="0" smtClean="0"/>
              <a:t>介绍</a:t>
            </a:r>
            <a:endParaRPr lang="zh-CN" altLang="en-US" sz="1600" b="1" dirty="0" smtClean="0"/>
          </a:p>
        </p:txBody>
      </p:sp>
      <p:sp>
        <p:nvSpPr>
          <p:cNvPr id="6" name="TextBox 17"/>
          <p:cNvSpPr txBox="1"/>
          <p:nvPr/>
        </p:nvSpPr>
        <p:spPr>
          <a:xfrm>
            <a:off x="2541905" y="608965"/>
            <a:ext cx="2712085" cy="489585"/>
          </a:xfrm>
          <a:prstGeom prst="rect">
            <a:avLst/>
          </a:prstGeom>
          <a:noFill/>
        </p:spPr>
        <p:txBody>
          <a:bodyPr wrap="square" lIns="121917" tIns="60958" rIns="121917" bIns="60958" rtlCol="0">
            <a:spAutoFit/>
          </a:bodyPr>
          <a:lstStyle/>
          <a:p>
            <a:r>
              <a:rPr lang="zh-CN" altLang="en-US" sz="2400" dirty="0" smtClean="0">
                <a:solidFill>
                  <a:schemeClr val="bg1"/>
                </a:solidFill>
              </a:rPr>
              <a:t>对路面的影响</a:t>
            </a:r>
            <a:endParaRPr lang="zh-CN" altLang="en-US" sz="2400" dirty="0" smtClean="0">
              <a:solidFill>
                <a:schemeClr val="bg1"/>
              </a:solidFill>
            </a:endParaRPr>
          </a:p>
        </p:txBody>
      </p:sp>
      <p:sp>
        <p:nvSpPr>
          <p:cNvPr id="8" name="矩形 7"/>
          <p:cNvSpPr/>
          <p:nvPr/>
        </p:nvSpPr>
        <p:spPr>
          <a:xfrm>
            <a:off x="932819" y="2121763"/>
            <a:ext cx="7759578" cy="415498"/>
          </a:xfrm>
          <a:prstGeom prst="rect">
            <a:avLst/>
          </a:prstGeom>
        </p:spPr>
        <p:txBody>
          <a:bodyPr wrap="square">
            <a:spAutoFit/>
          </a:bodyPr>
          <a:lstStyle/>
          <a:p>
            <a:pPr>
              <a:lnSpc>
                <a:spcPct val="150000"/>
              </a:lnSpc>
            </a:pPr>
            <a:r>
              <a:rPr lang="en-US" altLang="zh-CN" sz="1400" i="0" dirty="0">
                <a:solidFill>
                  <a:srgbClr val="1B2831"/>
                </a:solidFill>
                <a:effectLst/>
                <a:latin typeface="Helvetica" panose="020B0604020202020204" pitchFamily="34" charset="0"/>
              </a:rPr>
              <a:t> </a:t>
            </a:r>
            <a:endParaRPr lang="zh-CN" altLang="en-US" sz="1400" dirty="0">
              <a:solidFill>
                <a:srgbClr val="1B2831"/>
              </a:solidFill>
            </a:endParaRPr>
          </a:p>
        </p:txBody>
      </p:sp>
      <p:sp>
        <p:nvSpPr>
          <p:cNvPr id="13" name="矩形 12"/>
          <p:cNvSpPr/>
          <p:nvPr/>
        </p:nvSpPr>
        <p:spPr>
          <a:xfrm>
            <a:off x="260350" y="1518407"/>
            <a:ext cx="10871841" cy="276999"/>
          </a:xfrm>
          <a:prstGeom prst="rect">
            <a:avLst/>
          </a:prstGeom>
        </p:spPr>
        <p:txBody>
          <a:bodyPr wrap="square">
            <a:spAutoFit/>
          </a:bodyPr>
          <a:lstStyle/>
          <a:p>
            <a:r>
              <a:rPr lang="en-US" altLang="zh-CN" sz="1200" dirty="0" smtClean="0"/>
              <a:t>      </a:t>
            </a:r>
            <a:endParaRPr lang="zh-CN" altLang="zh-CN" sz="1200" dirty="0"/>
          </a:p>
        </p:txBody>
      </p:sp>
      <p:sp>
        <p:nvSpPr>
          <p:cNvPr id="12" name="文本框 11"/>
          <p:cNvSpPr txBox="1"/>
          <p:nvPr/>
        </p:nvSpPr>
        <p:spPr>
          <a:xfrm>
            <a:off x="142240" y="1518285"/>
            <a:ext cx="4919345" cy="460375"/>
          </a:xfrm>
          <a:prstGeom prst="rect">
            <a:avLst/>
          </a:prstGeom>
          <a:noFill/>
        </p:spPr>
        <p:txBody>
          <a:bodyPr wrap="square" rtlCol="0">
            <a:spAutoFit/>
          </a:bodyPr>
          <a:p>
            <a:pPr algn="ctr"/>
            <a:r>
              <a:rPr lang="zh-CN" altLang="en-US" sz="2400" b="1">
                <a:solidFill>
                  <a:schemeClr val="tx1"/>
                </a:solidFill>
                <a:latin typeface="MiSans Normal" panose="00000500000000000000" charset="-122"/>
                <a:ea typeface="MiSans Normal" panose="00000500000000000000" charset="-122"/>
              </a:rPr>
              <a:t>对路面摩擦系数的影响</a:t>
            </a:r>
            <a:endParaRPr lang="zh-CN" altLang="en-US" sz="2400" b="1">
              <a:solidFill>
                <a:schemeClr val="tx1"/>
              </a:solidFill>
              <a:latin typeface="MiSans Normal" panose="00000500000000000000" charset="-122"/>
              <a:ea typeface="MiSans Normal" panose="00000500000000000000" charset="-122"/>
            </a:endParaRPr>
          </a:p>
        </p:txBody>
      </p:sp>
      <p:sp>
        <p:nvSpPr>
          <p:cNvPr id="86" name="ïşļiḓé"/>
          <p:cNvSpPr/>
          <p:nvPr>
            <p:custDataLst>
              <p:tags r:id="rId2"/>
            </p:custDataLst>
          </p:nvPr>
        </p:nvSpPr>
        <p:spPr bwMode="auto">
          <a:xfrm>
            <a:off x="352425" y="2065655"/>
            <a:ext cx="4836795" cy="2125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a:lnSpc>
                <a:spcPts val="1980"/>
              </a:lnSpc>
              <a:buClrTx/>
              <a:buSzTx/>
              <a:buFontTx/>
            </a:pPr>
            <a:r>
              <a:rPr lang="en-US" altLang="zh-CN" sz="1600">
                <a:sym typeface="+mn-ea"/>
              </a:rPr>
              <a:t>       </a:t>
            </a:r>
            <a:r>
              <a:rPr lang="zh-CN" altLang="en-US" sz="1600">
                <a:sym typeface="+mn-ea"/>
              </a:rPr>
              <a:t>使用抗凝冰技术的自融雪路面，可使冬季结冰、结霜路面，及压实积雪路面，在小雪情况下，变为冬季潮湿路面；大雪情况下，变为疏松积雪路面或半融雪</a:t>
            </a:r>
            <a:r>
              <a:rPr lang="en-US" altLang="zh-CN" sz="1600">
                <a:sym typeface="+mn-ea"/>
              </a:rPr>
              <a:t>/</a:t>
            </a:r>
            <a:r>
              <a:rPr lang="zh-CN" altLang="en-US" sz="1600">
                <a:sym typeface="+mn-ea"/>
              </a:rPr>
              <a:t>冰路面，大大提高了路面摩擦系数，降低了事故发生率。</a:t>
            </a:r>
            <a:endParaRPr lang="zh-CN" altLang="en-US" sz="1600">
              <a:sym typeface="+mn-ea"/>
            </a:endParaRPr>
          </a:p>
        </p:txBody>
      </p:sp>
      <p:graphicFrame>
        <p:nvGraphicFramePr>
          <p:cNvPr id="14" name="图表 13"/>
          <p:cNvGraphicFramePr/>
          <p:nvPr>
            <p:custDataLst>
              <p:tags r:id="rId3"/>
            </p:custDataLst>
          </p:nvPr>
        </p:nvGraphicFramePr>
        <p:xfrm>
          <a:off x="260350" y="3560445"/>
          <a:ext cx="5086985" cy="2667000"/>
        </p:xfrm>
        <a:graphic>
          <a:graphicData uri="http://schemas.openxmlformats.org/drawingml/2006/chart">
            <c:chart xmlns:c="http://schemas.openxmlformats.org/drawingml/2006/chart" xmlns:r="http://schemas.openxmlformats.org/officeDocument/2006/relationships" r:id="rId1"/>
          </a:graphicData>
        </a:graphic>
      </p:graphicFrame>
      <p:sp>
        <p:nvSpPr>
          <p:cNvPr id="28" name="文本框 27"/>
          <p:cNvSpPr txBox="1"/>
          <p:nvPr/>
        </p:nvSpPr>
        <p:spPr>
          <a:xfrm>
            <a:off x="6212840" y="1518285"/>
            <a:ext cx="4919345" cy="460375"/>
          </a:xfrm>
          <a:prstGeom prst="rect">
            <a:avLst/>
          </a:prstGeom>
          <a:noFill/>
        </p:spPr>
        <p:txBody>
          <a:bodyPr wrap="square" rtlCol="0">
            <a:spAutoFit/>
          </a:bodyPr>
          <a:p>
            <a:pPr algn="ctr"/>
            <a:r>
              <a:rPr lang="zh-CN" altLang="en-US" sz="2400" b="1">
                <a:solidFill>
                  <a:schemeClr val="tx1"/>
                </a:solidFill>
                <a:latin typeface="MiSans Normal" panose="00000500000000000000" charset="-122"/>
                <a:ea typeface="MiSans Normal" panose="00000500000000000000" charset="-122"/>
              </a:rPr>
              <a:t>对路面性能和寿命的影响</a:t>
            </a:r>
            <a:endParaRPr lang="zh-CN" altLang="en-US" sz="2400" b="1">
              <a:solidFill>
                <a:schemeClr val="tx1"/>
              </a:solidFill>
              <a:latin typeface="MiSans Normal" panose="00000500000000000000" charset="-122"/>
              <a:ea typeface="MiSans Normal" panose="00000500000000000000" charset="-122"/>
            </a:endParaRPr>
          </a:p>
        </p:txBody>
      </p:sp>
      <p:sp>
        <p:nvSpPr>
          <p:cNvPr id="29" name="ïşļiḓé"/>
          <p:cNvSpPr/>
          <p:nvPr>
            <p:custDataLst>
              <p:tags r:id="rId4"/>
            </p:custDataLst>
          </p:nvPr>
        </p:nvSpPr>
        <p:spPr bwMode="auto">
          <a:xfrm>
            <a:off x="6213475" y="2103755"/>
            <a:ext cx="4758690" cy="1435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6800" rIns="90000" bIns="46800" anchor="t" anchorCtr="0"/>
          <a:lstStyle>
            <a:defPPr>
              <a:defRPr lang="zh-CN"/>
            </a:defPPr>
            <a:lvl1pPr marL="0" algn="l" defTabSz="913765" rtl="0" eaLnBrk="1" latinLnBrk="0" hangingPunct="1">
              <a:defRPr sz="1800" kern="1200">
                <a:solidFill>
                  <a:srgbClr val="000000"/>
                </a:solidFill>
              </a:defRPr>
            </a:lvl1pPr>
            <a:lvl2pPr marL="457200" algn="l" defTabSz="913765" rtl="0" eaLnBrk="1" latinLnBrk="0" hangingPunct="1">
              <a:defRPr sz="1800" kern="1200">
                <a:solidFill>
                  <a:srgbClr val="000000"/>
                </a:solidFill>
              </a:defRPr>
            </a:lvl2pPr>
            <a:lvl3pPr marL="914400" algn="l" defTabSz="913765" rtl="0" eaLnBrk="1" latinLnBrk="0" hangingPunct="1">
              <a:defRPr sz="1800" kern="1200">
                <a:solidFill>
                  <a:srgbClr val="000000"/>
                </a:solidFill>
              </a:defRPr>
            </a:lvl3pPr>
            <a:lvl4pPr marL="1371600" algn="l" defTabSz="913765" rtl="0" eaLnBrk="1" latinLnBrk="0" hangingPunct="1">
              <a:defRPr sz="1800" kern="1200">
                <a:solidFill>
                  <a:srgbClr val="000000"/>
                </a:solidFill>
              </a:defRPr>
            </a:lvl4pPr>
            <a:lvl5pPr marL="1828800" algn="l" defTabSz="913765" rtl="0" eaLnBrk="1" latinLnBrk="0" hangingPunct="1">
              <a:defRPr sz="1800" kern="1200">
                <a:solidFill>
                  <a:srgbClr val="000000"/>
                </a:solidFill>
              </a:defRPr>
            </a:lvl5pPr>
            <a:lvl6pPr marL="2286000" algn="l" defTabSz="913765" rtl="0" eaLnBrk="1" latinLnBrk="0" hangingPunct="1">
              <a:defRPr sz="1800" kern="1200">
                <a:solidFill>
                  <a:srgbClr val="000000"/>
                </a:solidFill>
              </a:defRPr>
            </a:lvl6pPr>
            <a:lvl7pPr marL="2743200" algn="l" defTabSz="913765" rtl="0" eaLnBrk="1" latinLnBrk="0" hangingPunct="1">
              <a:defRPr sz="1800" kern="1200">
                <a:solidFill>
                  <a:srgbClr val="000000"/>
                </a:solidFill>
              </a:defRPr>
            </a:lvl7pPr>
            <a:lvl8pPr marL="3200400" algn="l" defTabSz="913765" rtl="0" eaLnBrk="1" latinLnBrk="0" hangingPunct="1">
              <a:defRPr sz="1800" kern="1200">
                <a:solidFill>
                  <a:srgbClr val="000000"/>
                </a:solidFill>
              </a:defRPr>
            </a:lvl8pPr>
            <a:lvl9pPr marL="3657600" algn="l" defTabSz="913765" rtl="0" eaLnBrk="1" latinLnBrk="0" hangingPunct="1">
              <a:defRPr sz="1800" kern="1200">
                <a:solidFill>
                  <a:srgbClr val="000000"/>
                </a:solidFill>
              </a:defRPr>
            </a:lvl9pPr>
          </a:lstStyle>
          <a:p>
            <a:pPr algn="l">
              <a:lnSpc>
                <a:spcPts val="1980"/>
              </a:lnSpc>
              <a:buClrTx/>
              <a:buSzTx/>
              <a:buFontTx/>
            </a:pPr>
            <a:r>
              <a:rPr lang="en-US" altLang="zh-CN">
                <a:sym typeface="+mn-ea"/>
              </a:rPr>
              <a:t>       </a:t>
            </a:r>
            <a:r>
              <a:rPr lang="zh-CN" altLang="en-US">
                <a:sym typeface="+mn-ea"/>
              </a:rPr>
              <a:t>经实验验证和长期应用的观测，使用抗凝冰技术的路面，对路面性能、强度及耐久度均</a:t>
            </a:r>
            <a:r>
              <a:rPr lang="zh-CN" altLang="en-US" b="1">
                <a:sym typeface="+mn-ea"/>
              </a:rPr>
              <a:t>不会带来负面影响</a:t>
            </a:r>
            <a:r>
              <a:rPr lang="zh-CN" altLang="en-US">
                <a:sym typeface="+mn-ea"/>
              </a:rPr>
              <a:t>，即不会对路面使用寿命造成</a:t>
            </a:r>
            <a:r>
              <a:rPr lang="zh-CN" altLang="en-US">
                <a:sym typeface="+mn-ea"/>
              </a:rPr>
              <a:t>影响。</a:t>
            </a:r>
            <a:endParaRPr lang="zh-CN" altLang="en-US">
              <a:sym typeface="+mn-ea"/>
            </a:endParaRPr>
          </a:p>
        </p:txBody>
      </p:sp>
      <p:graphicFrame>
        <p:nvGraphicFramePr>
          <p:cNvPr id="30" name="表格 29"/>
          <p:cNvGraphicFramePr>
            <a:graphicFrameLocks noGrp="1"/>
          </p:cNvGraphicFramePr>
          <p:nvPr>
            <p:custDataLst>
              <p:tags r:id="rId5"/>
            </p:custDataLst>
          </p:nvPr>
        </p:nvGraphicFramePr>
        <p:xfrm>
          <a:off x="5852795" y="3285490"/>
          <a:ext cx="5635625" cy="3156585"/>
        </p:xfrm>
        <a:graphic>
          <a:graphicData uri="http://schemas.openxmlformats.org/drawingml/2006/table">
            <a:tbl>
              <a:tblPr>
                <a:tableStyleId>{3C2FFA5D-87B4-456A-9821-1D502468CF0F}</a:tableStyleId>
              </a:tblPr>
              <a:tblGrid>
                <a:gridCol w="2193290"/>
                <a:gridCol w="840740"/>
                <a:gridCol w="1005840"/>
                <a:gridCol w="1595755"/>
              </a:tblGrid>
              <a:tr h="466090">
                <a:tc>
                  <a:txBody>
                    <a:bodyPr/>
                    <a:p>
                      <a:pPr algn="ctr">
                        <a:lnSpc>
                          <a:spcPct val="150000"/>
                        </a:lnSpc>
                        <a:spcAft>
                          <a:spcPts val="0"/>
                        </a:spcAft>
                      </a:pPr>
                      <a:r>
                        <a:rPr lang="zh-CN" sz="1600" b="1" kern="100" dirty="0"/>
                        <a:t>试验项目</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a:t>单位</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dirty="0"/>
                        <a:t>实测值</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a:t>规定值（不小于）</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91795">
                <a:tc>
                  <a:txBody>
                    <a:bodyPr/>
                    <a:p>
                      <a:pPr algn="ctr">
                        <a:lnSpc>
                          <a:spcPct val="150000"/>
                        </a:lnSpc>
                        <a:spcAft>
                          <a:spcPts val="0"/>
                        </a:spcAft>
                      </a:pPr>
                      <a:r>
                        <a:rPr lang="zh-CN" sz="1600" b="1" kern="100"/>
                        <a:t>马歇尔稳定度（</a:t>
                      </a:r>
                      <a:r>
                        <a:rPr lang="en-US" sz="1600" b="1" kern="100"/>
                        <a:t>30min</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kN</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13.4</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91795">
                <a:tc>
                  <a:txBody>
                    <a:bodyPr/>
                    <a:p>
                      <a:pPr algn="ctr">
                        <a:lnSpc>
                          <a:spcPct val="150000"/>
                        </a:lnSpc>
                        <a:spcAft>
                          <a:spcPts val="0"/>
                        </a:spcAft>
                      </a:pPr>
                      <a:r>
                        <a:rPr lang="zh-CN" sz="1600" b="1" kern="100"/>
                        <a:t>浸水残留稳定度（</a:t>
                      </a:r>
                      <a:r>
                        <a:rPr lang="en-US" sz="1600" b="1" kern="100"/>
                        <a:t>48h</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88.4</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85</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91795">
                <a:tc>
                  <a:txBody>
                    <a:bodyPr/>
                    <a:p>
                      <a:pPr algn="ctr">
                        <a:lnSpc>
                          <a:spcPct val="150000"/>
                        </a:lnSpc>
                        <a:spcAft>
                          <a:spcPts val="0"/>
                        </a:spcAft>
                      </a:pPr>
                      <a:r>
                        <a:rPr lang="zh-CN" sz="1600" b="1" kern="100"/>
                        <a:t>动稳定度（</a:t>
                      </a:r>
                      <a:r>
                        <a:rPr lang="en-US" sz="1600" b="1" kern="100"/>
                        <a:t>0.7MPa</a:t>
                      </a:r>
                      <a:r>
                        <a:rPr lang="zh-CN"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zh-CN" sz="1600" b="1" kern="100"/>
                        <a:t>次</a:t>
                      </a:r>
                      <a:r>
                        <a:rPr lang="en-US" sz="1600" b="1" kern="100"/>
                        <a:t>/mm</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5258</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2800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91795">
                <a:tc>
                  <a:txBody>
                    <a:bodyPr/>
                    <a:p>
                      <a:pPr algn="ctr">
                        <a:lnSpc>
                          <a:spcPct val="150000"/>
                        </a:lnSpc>
                        <a:spcAft>
                          <a:spcPts val="0"/>
                        </a:spcAft>
                      </a:pPr>
                      <a:r>
                        <a:rPr lang="zh-CN" sz="1600" b="1" kern="100"/>
                        <a:t>冻融劈裂</a:t>
                      </a:r>
                      <a:r>
                        <a:rPr lang="en-US" sz="1600" b="1" kern="100"/>
                        <a:t>TSR</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85.7</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80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391795">
                <a:tc>
                  <a:txBody>
                    <a:bodyPr/>
                    <a:p>
                      <a:pPr algn="ctr">
                        <a:lnSpc>
                          <a:spcPct val="150000"/>
                        </a:lnSpc>
                        <a:spcAft>
                          <a:spcPts val="0"/>
                        </a:spcAft>
                      </a:pPr>
                      <a:r>
                        <a:rPr lang="zh-CN" sz="1600" b="1" kern="100"/>
                        <a:t>低温弯曲</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µ</a:t>
                      </a:r>
                      <a:r>
                        <a:rPr lang="zh-CN" sz="1600" b="1" kern="100"/>
                        <a:t>ε</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3562</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c>
                  <a:txBody>
                    <a:bodyPr/>
                    <a:p>
                      <a:pPr algn="ctr">
                        <a:lnSpc>
                          <a:spcPct val="150000"/>
                        </a:lnSpc>
                        <a:spcAft>
                          <a:spcPts val="0"/>
                        </a:spcAft>
                      </a:pPr>
                      <a:r>
                        <a:rPr lang="en-US" sz="1600" b="1" kern="100"/>
                        <a:t>2500</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tc>
              </a:tr>
              <a:tr h="731520">
                <a:tc>
                  <a:txBody>
                    <a:bodyPr/>
                    <a:p>
                      <a:pPr algn="ctr">
                        <a:lnSpc>
                          <a:spcPct val="150000"/>
                        </a:lnSpc>
                        <a:spcAft>
                          <a:spcPts val="0"/>
                        </a:spcAft>
                      </a:pPr>
                      <a:r>
                        <a:rPr lang="zh-CN" sz="1600" b="1" kern="100"/>
                        <a:t>抗滑性</a:t>
                      </a:r>
                      <a:r>
                        <a:rPr lang="en-US" sz="1600" b="1" kern="100"/>
                        <a:t>(</a:t>
                      </a:r>
                      <a:r>
                        <a:rPr lang="zh-CN" sz="1600" b="1" kern="100"/>
                        <a:t>高防滑型</a:t>
                      </a:r>
                      <a:r>
                        <a:rPr lang="en-US" sz="1600" b="1" kern="100"/>
                        <a:t>)</a:t>
                      </a:r>
                      <a:r>
                        <a:rPr lang="zh-CN" sz="1600" b="1" kern="100"/>
                        <a:t>，</a:t>
                      </a:r>
                      <a:r>
                        <a:rPr lang="en-US" sz="1600" b="1" kern="100"/>
                        <a:t>BPN</a:t>
                      </a:r>
                      <a:r>
                        <a:rPr lang="zh-CN" sz="1600" b="1" kern="100"/>
                        <a:t>值</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a:t>85</a:t>
                      </a:r>
                      <a:r>
                        <a:rPr lang="zh-CN" sz="1600" b="1" kern="100"/>
                        <a:t>～</a:t>
                      </a:r>
                      <a:r>
                        <a:rPr lang="en-US" sz="1600" b="1" kern="100"/>
                        <a:t>95</a:t>
                      </a:r>
                      <a:endParaRPr lang="zh-CN" sz="1600" b="1" kern="100">
                        <a:latin typeface="Calibri" panose="020F0502020204030204"/>
                        <a:ea typeface="宋体" panose="02010600030101010101" pitchFamily="2" charset="-122"/>
                        <a:cs typeface="Times New Roman" panose="02020603050405020304"/>
                      </a:endParaRPr>
                    </a:p>
                  </a:txBody>
                  <a:tcPr marL="68580" marR="68580" marT="0" marB="0" anchor="ctr"/>
                </a:tc>
                <a:tc>
                  <a:txBody>
                    <a:bodyPr/>
                    <a:p>
                      <a:pPr algn="ctr">
                        <a:lnSpc>
                          <a:spcPct val="150000"/>
                        </a:lnSpc>
                        <a:spcAft>
                          <a:spcPts val="0"/>
                        </a:spcAft>
                      </a:pPr>
                      <a:r>
                        <a:rPr lang="en-US" sz="1600" b="1" kern="100" dirty="0"/>
                        <a:t>70</a:t>
                      </a:r>
                      <a:endParaRPr lang="zh-CN" sz="1600" b="1" kern="100" dirty="0">
                        <a:latin typeface="Calibri" panose="020F0502020204030204"/>
                        <a:ea typeface="宋体" panose="02010600030101010101" pitchFamily="2" charset="-122"/>
                        <a:cs typeface="Times New Roman" panose="02020603050405020304"/>
                      </a:endParaRPr>
                    </a:p>
                  </a:txBody>
                  <a:tcPr marL="68580" marR="68580" marT="0" marB="0" anchor="ct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nvSpPr>
        <p:spPr>
          <a:xfrm>
            <a:off x="0" y="331580"/>
            <a:ext cx="6877050" cy="784750"/>
          </a:xfrm>
          <a:custGeom>
            <a:avLst/>
            <a:gdLst>
              <a:gd name="connsiteX0" fmla="*/ 0 w 6877050"/>
              <a:gd name="connsiteY0" fmla="*/ 0 h 783320"/>
              <a:gd name="connsiteX1" fmla="*/ 6877050 w 6877050"/>
              <a:gd name="connsiteY1" fmla="*/ 0 h 783320"/>
              <a:gd name="connsiteX2" fmla="*/ 6877050 w 6877050"/>
              <a:gd name="connsiteY2" fmla="*/ 783320 h 783320"/>
              <a:gd name="connsiteX3" fmla="*/ 0 w 6877050"/>
              <a:gd name="connsiteY3" fmla="*/ 783320 h 783320"/>
              <a:gd name="connsiteX4" fmla="*/ 0 w 6877050"/>
              <a:gd name="connsiteY4" fmla="*/ 0 h 783320"/>
              <a:gd name="connsiteX0-1" fmla="*/ 0 w 6877050"/>
              <a:gd name="connsiteY0-2" fmla="*/ 0 h 784750"/>
              <a:gd name="connsiteX1-3" fmla="*/ 6877050 w 6877050"/>
              <a:gd name="connsiteY1-4" fmla="*/ 0 h 784750"/>
              <a:gd name="connsiteX2-5" fmla="*/ 6877050 w 6877050"/>
              <a:gd name="connsiteY2-6" fmla="*/ 783320 h 784750"/>
              <a:gd name="connsiteX3-7" fmla="*/ 6505575 w 6877050"/>
              <a:gd name="connsiteY3-8" fmla="*/ 784750 h 784750"/>
              <a:gd name="connsiteX4-9" fmla="*/ 0 w 6877050"/>
              <a:gd name="connsiteY4-10" fmla="*/ 783320 h 784750"/>
              <a:gd name="connsiteX5" fmla="*/ 0 w 6877050"/>
              <a:gd name="connsiteY5" fmla="*/ 0 h 784750"/>
              <a:gd name="connsiteX0-11" fmla="*/ 0 w 6877050"/>
              <a:gd name="connsiteY0-12" fmla="*/ 0 h 784750"/>
              <a:gd name="connsiteX1-13" fmla="*/ 6877050 w 6877050"/>
              <a:gd name="connsiteY1-14" fmla="*/ 0 h 784750"/>
              <a:gd name="connsiteX2-15" fmla="*/ 6505575 w 6877050"/>
              <a:gd name="connsiteY2-16" fmla="*/ 784750 h 784750"/>
              <a:gd name="connsiteX3-17" fmla="*/ 0 w 6877050"/>
              <a:gd name="connsiteY3-18" fmla="*/ 783320 h 784750"/>
              <a:gd name="connsiteX4-19" fmla="*/ 0 w 6877050"/>
              <a:gd name="connsiteY4-20" fmla="*/ 0 h 78475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77050" h="784750">
                <a:moveTo>
                  <a:pt x="0" y="0"/>
                </a:moveTo>
                <a:lnTo>
                  <a:pt x="6877050" y="0"/>
                </a:lnTo>
                <a:lnTo>
                  <a:pt x="6505575" y="784750"/>
                </a:lnTo>
                <a:lnTo>
                  <a:pt x="0" y="783320"/>
                </a:lnTo>
                <a:lnTo>
                  <a:pt x="0" y="0"/>
                </a:lnTo>
                <a:close/>
              </a:path>
            </a:pathLst>
          </a:custGeom>
          <a:solidFill>
            <a:srgbClr val="1F48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4" name="梯形 3"/>
          <p:cNvSpPr/>
          <p:nvPr/>
        </p:nvSpPr>
        <p:spPr>
          <a:xfrm flipV="1">
            <a:off x="260350" y="203888"/>
            <a:ext cx="1827530" cy="490336"/>
          </a:xfrm>
          <a:prstGeom prst="trapezoid">
            <a:avLst/>
          </a:prstGeom>
          <a:solidFill>
            <a:srgbClr val="FF9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文本框 1"/>
          <p:cNvSpPr txBox="1"/>
          <p:nvPr/>
        </p:nvSpPr>
        <p:spPr>
          <a:xfrm>
            <a:off x="391795" y="203835"/>
            <a:ext cx="1564005" cy="362585"/>
          </a:xfrm>
          <a:prstGeom prst="rect">
            <a:avLst/>
          </a:prstGeom>
          <a:noFill/>
        </p:spPr>
        <p:txBody>
          <a:bodyPr wrap="square" rtlCol="0">
            <a:noAutofit/>
          </a:bodyPr>
          <a:p>
            <a:pPr algn="ctr"/>
            <a:r>
              <a:rPr lang="zh-CN" altLang="en-US" sz="1400" b="1" dirty="0" smtClean="0"/>
              <a:t>第三方技术评价报告</a:t>
            </a:r>
            <a:endParaRPr lang="zh-CN" altLang="en-US" sz="1400" b="1" dirty="0" smtClean="0"/>
          </a:p>
        </p:txBody>
      </p:sp>
      <p:pic>
        <p:nvPicPr>
          <p:cNvPr id="7" name="图片 6" descr="缓释抗凝冰剂（JJF-35C-001）沥青混凝土技术性能评价报告_01"/>
          <p:cNvPicPr>
            <a:picLocks noChangeAspect="1"/>
          </p:cNvPicPr>
          <p:nvPr/>
        </p:nvPicPr>
        <p:blipFill>
          <a:blip r:embed="rId1"/>
          <a:stretch>
            <a:fillRect/>
          </a:stretch>
        </p:blipFill>
        <p:spPr>
          <a:xfrm>
            <a:off x="-92710" y="1108710"/>
            <a:ext cx="4065270" cy="5749290"/>
          </a:xfrm>
          <a:prstGeom prst="rect">
            <a:avLst/>
          </a:prstGeom>
        </p:spPr>
      </p:pic>
      <p:pic>
        <p:nvPicPr>
          <p:cNvPr id="8" name="图片 7" descr="缓释抗凝冰剂（JJF-35C-001）沥青混凝土技术性能评价报告_02"/>
          <p:cNvPicPr>
            <a:picLocks noChangeAspect="1"/>
          </p:cNvPicPr>
          <p:nvPr/>
        </p:nvPicPr>
        <p:blipFill>
          <a:blip r:embed="rId2"/>
          <a:stretch>
            <a:fillRect/>
          </a:stretch>
        </p:blipFill>
        <p:spPr>
          <a:xfrm>
            <a:off x="4246880" y="1214120"/>
            <a:ext cx="3697605" cy="5229225"/>
          </a:xfrm>
          <a:prstGeom prst="rect">
            <a:avLst/>
          </a:prstGeom>
        </p:spPr>
      </p:pic>
      <p:pic>
        <p:nvPicPr>
          <p:cNvPr id="10" name="图片 9" descr="缓释抗凝冰剂（JJF-35C-001）沥青混凝土技术性能评价报告_04"/>
          <p:cNvPicPr>
            <a:picLocks noChangeAspect="1"/>
          </p:cNvPicPr>
          <p:nvPr/>
        </p:nvPicPr>
        <p:blipFill>
          <a:blip r:embed="rId3"/>
          <a:stretch>
            <a:fillRect/>
          </a:stretch>
        </p:blipFill>
        <p:spPr>
          <a:xfrm>
            <a:off x="8073390" y="1251585"/>
            <a:ext cx="3906520" cy="5526405"/>
          </a:xfrm>
          <a:prstGeom prst="rect">
            <a:avLst/>
          </a:prstGeom>
        </p:spPr>
      </p:pic>
    </p:spTree>
  </p:cSld>
  <p:clrMapOvr>
    <a:masterClrMapping/>
  </p:clrMapOvr>
</p:sld>
</file>

<file path=ppt/tags/tag1.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10.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11.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12.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13.xml><?xml version="1.0" encoding="utf-8"?>
<p:tagLst xmlns:p="http://schemas.openxmlformats.org/presentationml/2006/main">
  <p:tag name="KSO_WM_DIAGRAM_VIRTUALLY_FRAME" val="{&quot;height&quot;:260.3668503937008,&quot;left&quot;:348.00015748031495,&quot;top&quot;:152.5872440944882,&quot;width&quot;:384.55031496063}"/>
</p:tagLst>
</file>

<file path=ppt/tags/tag14.xml><?xml version="1.0" encoding="utf-8"?>
<p:tagLst xmlns:p="http://schemas.openxmlformats.org/presentationml/2006/main">
  <p:tag name="KSO_WM_DIAGRAM_VIRTUALLY_FRAME" val="{&quot;height&quot;:260.3668503937008,&quot;left&quot;:348.00015748031495,&quot;top&quot;:152.5872440944882,&quot;width&quot;:384.55031496063}"/>
</p:tagLst>
</file>

<file path=ppt/tags/tag15.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16.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17.xml><?xml version="1.0" encoding="utf-8"?>
<p:tagLst xmlns:p="http://schemas.openxmlformats.org/presentationml/2006/main">
  <p:tag name="KSO_WM_DIAGRAM_VIRTUALLY_FRAME" val="{&quot;height&quot;:260.3668503937008,&quot;left&quot;:348.00015748031495,&quot;top&quot;:152.5872440944882,&quot;width&quot;:384.55031496063}"/>
</p:tagLst>
</file>

<file path=ppt/tags/tag18.xml><?xml version="1.0" encoding="utf-8"?>
<p:tagLst xmlns:p="http://schemas.openxmlformats.org/presentationml/2006/main">
  <p:tag name="KSO_WM_DIAGRAM_VIRTUALLY_FRAME" val="{&quot;height&quot;:260.3668503937008,&quot;left&quot;:348.00015748031495,&quot;top&quot;:152.5872440944882,&quot;width&quot;:384.55031496063}"/>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BEAUTIFY_FLAG" val=""/>
</p:tagLst>
</file>

<file path=ppt/tags/tag22.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23.xml><?xml version="1.0" encoding="utf-8"?>
<p:tagLst xmlns:p="http://schemas.openxmlformats.org/presentationml/2006/main">
  <p:tag name="KSO_WM_BEAUTIFY_FLAG" val=""/>
</p:tagLst>
</file>

<file path=ppt/tags/tag24.xml><?xml version="1.0" encoding="utf-8"?>
<p:tagLst xmlns:p="http://schemas.openxmlformats.org/presentationml/2006/main">
  <p:tag name="KSO_WM_UNIT_NOCLEAR" val="0"/>
  <p:tag name="KSO_WM_UNIT_VALUE" val="51"/>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633_6*l_h_f*1_2_1"/>
  <p:tag name="KSO_WM_TEMPLATE_CATEGORY" val="diagram"/>
  <p:tag name="KSO_WM_TEMPLATE_INDEX" val="633"/>
  <p:tag name="KSO_WM_UNIT_LAYERLEVEL" val="1_1_1"/>
  <p:tag name="KSO_WM_TAG_VERSION" val="1.0"/>
  <p:tag name="KSO_WM_BEAUTIFY_FLAG" val=""/>
  <p:tag name="KSO_WM_UNIT_PRESET_TEXT" val="单击此处添加文本具体内容，简明扼要的阐述您的观点。"/>
  <p:tag name="KSO_WM_UNIT_TEXT_FILL_FORE_SCHEMECOLOR_INDEX" val="13"/>
  <p:tag name="KSO_WM_UNIT_TEXT_FILL_TYPE" val="1"/>
</p:tagLst>
</file>

<file path=ppt/tags/tag25.xml><?xml version="1.0" encoding="utf-8"?>
<p:tagLst xmlns:p="http://schemas.openxmlformats.org/presentationml/2006/main">
  <p:tag name="KSO_WM_BEAUTIFY_FLAG" val=""/>
  <p:tag name="TABLE_ENDDRAG_ORIGIN_RECT" val="443*215"/>
  <p:tag name="TABLE_ENDDRAG_RECT" val="186*215*443*215"/>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commondata" val="eyJoZGlkIjoiYzU2Y2RmZDZlMTQ4ZjA2ODhmYzM5ODljNzM5NzViOWMifQ=="/>
  <p:tag name="resource_record_key" val="{&quot;70&quot;:[3328082]}"/>
</p:tagLst>
</file>

<file path=ppt/tags/tag3.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4.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5.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6.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7.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8.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ags/tag9.xml><?xml version="1.0" encoding="utf-8"?>
<p:tagLst xmlns:p="http://schemas.openxmlformats.org/presentationml/2006/main">
  <p:tag name="KSO_WM_DIAGRAM_VIRTUALLY_FRAME" val="{&quot;height&quot;:264.25157480314965,&quot;left&quot;:299.100157480315,&quot;top&quot;:148.70251968503936,&quot;width&quot;:564.2044881889764}"/>
</p:tagLst>
</file>

<file path=ppt/theme/theme1.xml><?xml version="1.0" encoding="utf-8"?>
<a:theme xmlns:a="http://schemas.openxmlformats.org/drawingml/2006/main" name="Office 主题">
  <a:themeElements>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fontScheme name="自定义 4">
      <a:majorFont>
        <a:latin typeface="MS PGothic"/>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自定义 5">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FFFF"/>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2188</Words>
  <Application>WPS 演示</Application>
  <PresentationFormat>自定义</PresentationFormat>
  <Paragraphs>208</Paragraphs>
  <Slides>27</Slides>
  <Notes>0</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27</vt:i4>
      </vt:variant>
    </vt:vector>
  </HeadingPairs>
  <TitlesOfParts>
    <vt:vector size="42" baseType="lpstr">
      <vt:lpstr>Arial</vt:lpstr>
      <vt:lpstr>宋体</vt:lpstr>
      <vt:lpstr>Wingdings</vt:lpstr>
      <vt:lpstr>仿宋</vt:lpstr>
      <vt:lpstr>MiSans Bold</vt:lpstr>
      <vt:lpstr>微软雅黑</vt:lpstr>
      <vt:lpstr>Arial Unicode MS</vt:lpstr>
      <vt:lpstr>MS PGothic</vt:lpstr>
      <vt:lpstr>Calibri</vt:lpstr>
      <vt:lpstr>Helvetica</vt:lpstr>
      <vt:lpstr>MiSans Normal</vt:lpstr>
      <vt:lpstr>黑体</vt:lpstr>
      <vt:lpstr>Calibri</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哎呀小小草</dc:title>
  <dc:creator>哎呀小小草</dc:creator>
  <dc:description>https://800sucai.taobao.com</dc:description>
  <dc:subject>哎呀小小草</dc:subject>
  <cp:lastModifiedBy></cp:lastModifiedBy>
  <cp:revision>266</cp:revision>
  <dcterms:created xsi:type="dcterms:W3CDTF">2015-01-10T17:33:00Z</dcterms:created>
  <dcterms:modified xsi:type="dcterms:W3CDTF">2025-05-23T07:07:38Z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2052-12.1.0.21171</vt:lpwstr>
  </property>
  <property fmtid="{D5CDD505-2E9C-101B-9397-08002B2CF9AE}" pid="3" name="ICV">
    <vt:lpwstr>F4239AB853D8408B8F081A92DAE6AAB5_12</vt:lpwstr>
  </property>
</Properties>
</file>