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7"/>
  </p:notesMasterIdLst>
  <p:handoutMasterIdLst>
    <p:handoutMasterId r:id="rId28"/>
  </p:handoutMasterIdLst>
  <p:sldIdLst>
    <p:sldId id="256" r:id="rId4"/>
    <p:sldId id="257" r:id="rId5"/>
    <p:sldId id="272" r:id="rId6"/>
    <p:sldId id="266" r:id="rId8"/>
    <p:sldId id="282" r:id="rId9"/>
    <p:sldId id="283" r:id="rId10"/>
    <p:sldId id="258" r:id="rId11"/>
    <p:sldId id="299" r:id="rId12"/>
    <p:sldId id="259" r:id="rId13"/>
    <p:sldId id="260" r:id="rId14"/>
    <p:sldId id="261" r:id="rId15"/>
    <p:sldId id="262" r:id="rId16"/>
    <p:sldId id="264" r:id="rId17"/>
    <p:sldId id="276" r:id="rId18"/>
    <p:sldId id="277" r:id="rId19"/>
    <p:sldId id="279" r:id="rId20"/>
    <p:sldId id="278" r:id="rId21"/>
    <p:sldId id="265" r:id="rId22"/>
    <p:sldId id="280" r:id="rId23"/>
    <p:sldId id="281" r:id="rId24"/>
    <p:sldId id="268" r:id="rId25"/>
    <p:sldId id="269" r:id="rId26"/>
    <p:sldId id="300" r:id="rId27"/>
  </p:sldIdLst>
  <p:sldSz cx="10693400" cy="60198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彭玉凤" initials="彭玉凤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gs" Target="tags/tag193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24037;&#20316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6002342555669"/>
          <c:y val="0.115569105439035"/>
          <c:w val="0.731116112643841"/>
          <c:h val="0.80698909328726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交通事故率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Sheet1!$A$2:$A$12</c:f>
              <c:strCache>
                <c:ptCount val="11"/>
                <c:pt idx="0">
                  <c:v>冬季干燥路面</c:v>
                </c:pt>
                <c:pt idx="1">
                  <c:v>冬季潮湿路面</c:v>
                </c:pt>
                <c:pt idx="2">
                  <c:v>半融雪/冰路面</c:v>
                </c:pt>
                <c:pt idx="3">
                  <c:v>疏松积雪路面</c:v>
                </c:pt>
                <c:pt idx="4">
                  <c:v>结冰路面</c:v>
                </c:pt>
                <c:pt idx="5">
                  <c:v>结霜路面</c:v>
                </c:pt>
                <c:pt idx="6">
                  <c:v>压实积雪路面</c:v>
                </c:pt>
                <c:pt idx="7">
                  <c:v>普通车辙路面</c:v>
                </c:pt>
                <c:pt idx="8">
                  <c:v>黑冰车辙路面</c:v>
                </c:pt>
                <c:pt idx="9">
                  <c:v>夏季干燥路面</c:v>
                </c:pt>
                <c:pt idx="10">
                  <c:v>夏季潮湿路面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0.12</c:v>
                </c:pt>
                <c:pt idx="1">
                  <c:v>0.16</c:v>
                </c:pt>
                <c:pt idx="2">
                  <c:v>0.18</c:v>
                </c:pt>
                <c:pt idx="3">
                  <c:v>0.3</c:v>
                </c:pt>
                <c:pt idx="4">
                  <c:v>0.53</c:v>
                </c:pt>
                <c:pt idx="5">
                  <c:v>0.53</c:v>
                </c:pt>
                <c:pt idx="6">
                  <c:v>0.310000000000002</c:v>
                </c:pt>
                <c:pt idx="7">
                  <c:v>0.12</c:v>
                </c:pt>
                <c:pt idx="8">
                  <c:v>0.3</c:v>
                </c:pt>
                <c:pt idx="9">
                  <c:v>0.14</c:v>
                </c:pt>
                <c:pt idx="10">
                  <c:v>0.18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0171392"/>
        <c:axId val="41377792"/>
      </c:barChart>
      <c:catAx>
        <c:axId val="4017139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defRPr>
            </a:pPr>
          </a:p>
        </c:txPr>
        <c:crossAx val="41377792"/>
        <c:crosses val="autoZero"/>
        <c:auto val="1"/>
        <c:lblAlgn val="ctr"/>
        <c:lblOffset val="100"/>
        <c:noMultiLvlLbl val="0"/>
      </c:catAx>
      <c:valAx>
        <c:axId val="41377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200" b="1" i="0" u="none" strike="noStrik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  <a:cs typeface="+mn-cs"/>
                  </a:defRPr>
                </a:pPr>
                <a:r>
                  <a:rPr lang="zh-CN" sz="1200" b="1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rPr>
                  <a:t>交通事故率（百万车</a:t>
                </a:r>
                <a:r>
                  <a:rPr lang="en-US" sz="1200" b="1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rPr>
                  <a:t>/</a:t>
                </a:r>
                <a:r>
                  <a:rPr lang="zh-CN" sz="1200" b="1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rPr>
                  <a:t>公里）</a:t>
                </a:r>
                <a:endParaRPr lang="zh-CN" sz="1200" b="1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c:rich>
          </c:tx>
          <c:layout>
            <c:manualLayout>
              <c:xMode val="edge"/>
              <c:yMode val="edge"/>
              <c:x val="0.486453314622803"/>
              <c:y val="0.87944214210065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</a:defRPr>
            </a:pPr>
          </a:p>
        </c:txPr>
        <c:crossAx val="4017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0" cap="flat" cmpd="sng" algn="ctr">
      <a:solidFill>
        <a:srgbClr val="000099"/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970" y="1143000"/>
            <a:ext cx="548205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6" Type="http://schemas.openxmlformats.org/officeDocument/2006/relationships/tags" Target="../tags/tag122.xml"/><Relationship Id="rId25" Type="http://schemas.openxmlformats.org/officeDocument/2006/relationships/image" Target="../media/image2.svg"/><Relationship Id="rId24" Type="http://schemas.openxmlformats.org/officeDocument/2006/relationships/image" Target="../media/image3.png"/><Relationship Id="rId23" Type="http://schemas.openxmlformats.org/officeDocument/2006/relationships/tags" Target="../tags/tag121.xml"/><Relationship Id="rId22" Type="http://schemas.openxmlformats.org/officeDocument/2006/relationships/tags" Target="../tags/tag120.xml"/><Relationship Id="rId21" Type="http://schemas.openxmlformats.org/officeDocument/2006/relationships/tags" Target="../tags/tag119.xml"/><Relationship Id="rId20" Type="http://schemas.openxmlformats.org/officeDocument/2006/relationships/tags" Target="../tags/tag118.xml"/><Relationship Id="rId2" Type="http://schemas.openxmlformats.org/officeDocument/2006/relationships/tags" Target="../tags/tag100.xml"/><Relationship Id="rId19" Type="http://schemas.openxmlformats.org/officeDocument/2006/relationships/tags" Target="../tags/tag117.xml"/><Relationship Id="rId18" Type="http://schemas.openxmlformats.org/officeDocument/2006/relationships/tags" Target="../tags/tag116.xml"/><Relationship Id="rId17" Type="http://schemas.openxmlformats.org/officeDocument/2006/relationships/tags" Target="../tags/tag115.xml"/><Relationship Id="rId16" Type="http://schemas.openxmlformats.org/officeDocument/2006/relationships/tags" Target="../tags/tag114.xml"/><Relationship Id="rId15" Type="http://schemas.openxmlformats.org/officeDocument/2006/relationships/tags" Target="../tags/tag113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6" Type="http://schemas.openxmlformats.org/officeDocument/2006/relationships/tags" Target="../tags/tag32.xml"/><Relationship Id="rId25" Type="http://schemas.openxmlformats.org/officeDocument/2006/relationships/tags" Target="../tags/tag31.xml"/><Relationship Id="rId24" Type="http://schemas.openxmlformats.org/officeDocument/2006/relationships/tags" Target="../tags/tag30.xml"/><Relationship Id="rId23" Type="http://schemas.openxmlformats.org/officeDocument/2006/relationships/tags" Target="../tags/tag29.xml"/><Relationship Id="rId22" Type="http://schemas.openxmlformats.org/officeDocument/2006/relationships/tags" Target="../tags/tag28.xml"/><Relationship Id="rId21" Type="http://schemas.openxmlformats.org/officeDocument/2006/relationships/tags" Target="../tags/tag27.xml"/><Relationship Id="rId20" Type="http://schemas.openxmlformats.org/officeDocument/2006/relationships/image" Target="../media/image2.svg"/><Relationship Id="rId2" Type="http://schemas.openxmlformats.org/officeDocument/2006/relationships/tags" Target="../tags/tag10.xml"/><Relationship Id="rId19" Type="http://schemas.openxmlformats.org/officeDocument/2006/relationships/image" Target="../media/image1.png"/><Relationship Id="rId18" Type="http://schemas.openxmlformats.org/officeDocument/2006/relationships/tags" Target="../tags/tag26.xml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0415" y="318171"/>
            <a:ext cx="9474241" cy="5102757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0415" y="1144124"/>
            <a:ext cx="9471700" cy="355704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640" indent="0">
              <a:buNone/>
              <a:defRPr sz="1580" b="1"/>
            </a:lvl3pPr>
            <a:lvl4pPr marL="1203960" indent="0">
              <a:buNone/>
              <a:defRPr sz="1405" b="1"/>
            </a:lvl4pPr>
            <a:lvl5pPr marL="1605280" indent="0">
              <a:buNone/>
              <a:defRPr sz="1405" b="1"/>
            </a:lvl5pPr>
            <a:lvl6pPr marL="2006600" indent="0">
              <a:buNone/>
              <a:defRPr sz="1405" b="1"/>
            </a:lvl6pPr>
            <a:lvl7pPr marL="2407920" indent="0">
              <a:buNone/>
              <a:defRPr sz="1405" b="1"/>
            </a:lvl7pPr>
            <a:lvl8pPr marL="2809240" indent="0">
              <a:buNone/>
              <a:defRPr sz="1405" b="1"/>
            </a:lvl8pPr>
            <a:lvl9pPr marL="3210560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2381"/>
            <a:ext cx="10693400" cy="60150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3"/>
            </p:custDataLst>
          </p:nvPr>
        </p:nvSpPr>
        <p:spPr>
          <a:xfrm>
            <a:off x="6461724" y="1300281"/>
            <a:ext cx="2841750" cy="284175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9" name="任意多边形: 形状 18"/>
          <p:cNvSpPr/>
          <p:nvPr userDrawn="1">
            <p:custDataLst>
              <p:tags r:id="rId4"/>
            </p:custDataLst>
          </p:nvPr>
        </p:nvSpPr>
        <p:spPr>
          <a:xfrm>
            <a:off x="7412977" y="1434011"/>
            <a:ext cx="3280423" cy="4570296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4" name="矩形 13"/>
          <p:cNvSpPr/>
          <p:nvPr userDrawn="1">
            <p:custDataLst>
              <p:tags r:id="rId5"/>
            </p:custDataLst>
          </p:nvPr>
        </p:nvSpPr>
        <p:spPr>
          <a:xfrm>
            <a:off x="0" y="5572965"/>
            <a:ext cx="10693400" cy="444454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455" b="1">
              <a:latin typeface="+mj-ea"/>
              <a:ea typeface="+mj-ea"/>
            </a:endParaRPr>
          </a:p>
        </p:txBody>
      </p:sp>
      <p:cxnSp>
        <p:nvCxnSpPr>
          <p:cNvPr id="18" name="直接连接符 17"/>
          <p:cNvCxnSpPr/>
          <p:nvPr userDrawn="1">
            <p:custDataLst>
              <p:tags r:id="rId6"/>
            </p:custDataLst>
          </p:nvPr>
        </p:nvCxnSpPr>
        <p:spPr>
          <a:xfrm>
            <a:off x="610415" y="5795605"/>
            <a:ext cx="8838763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 userDrawn="1">
            <p:custDataLst>
              <p:tags r:id="rId7"/>
            </p:custDataLst>
          </p:nvPr>
        </p:nvCxnSpPr>
        <p:spPr>
          <a:xfrm flipH="1">
            <a:off x="9599694" y="5795605"/>
            <a:ext cx="50334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 userDrawn="1">
            <p:custDataLst>
              <p:tags r:id="rId8"/>
            </p:custDataLst>
          </p:nvPr>
        </p:nvSpPr>
        <p:spPr>
          <a:xfrm>
            <a:off x="1" y="2382"/>
            <a:ext cx="1157932" cy="1014354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1" name="弧形 20"/>
          <p:cNvSpPr/>
          <p:nvPr userDrawn="1">
            <p:custDataLst>
              <p:tags r:id="rId9"/>
            </p:custDataLst>
          </p:nvPr>
        </p:nvSpPr>
        <p:spPr>
          <a:xfrm flipH="1" flipV="1">
            <a:off x="5772811" y="504918"/>
            <a:ext cx="3951669" cy="3951669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1" name="椭圆 30"/>
          <p:cNvSpPr/>
          <p:nvPr userDrawn="1">
            <p:custDataLst>
              <p:tags r:id="rId10"/>
            </p:custDataLst>
          </p:nvPr>
        </p:nvSpPr>
        <p:spPr>
          <a:xfrm>
            <a:off x="6858058" y="783273"/>
            <a:ext cx="293153" cy="293153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7552214" y="5577430"/>
            <a:ext cx="2406015" cy="32024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4"/>
            </p:custDataLst>
          </p:nvPr>
        </p:nvSpPr>
        <p:spPr>
          <a:xfrm>
            <a:off x="932540" y="1559989"/>
            <a:ext cx="4592384" cy="1775534"/>
          </a:xfrm>
        </p:spPr>
        <p:txBody>
          <a:bodyPr wrap="square" anchor="b">
            <a:noAutofit/>
          </a:bodyPr>
          <a:lstStyle>
            <a:lvl1pPr algn="l">
              <a:lnSpc>
                <a:spcPct val="100000"/>
              </a:lnSpc>
              <a:defRPr sz="562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7431704" y="587835"/>
            <a:ext cx="2526000" cy="44205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5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2" name="椭圆 21"/>
          <p:cNvSpPr/>
          <p:nvPr userDrawn="1">
            <p:custDataLst>
              <p:tags r:id="rId16"/>
            </p:custDataLst>
          </p:nvPr>
        </p:nvSpPr>
        <p:spPr>
          <a:xfrm>
            <a:off x="942734" y="763098"/>
            <a:ext cx="94725" cy="947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椭圆 22"/>
          <p:cNvSpPr/>
          <p:nvPr userDrawn="1">
            <p:custDataLst>
              <p:tags r:id="rId17"/>
            </p:custDataLst>
          </p:nvPr>
        </p:nvSpPr>
        <p:spPr>
          <a:xfrm>
            <a:off x="1299068" y="763098"/>
            <a:ext cx="94725" cy="947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椭圆 24"/>
          <p:cNvSpPr/>
          <p:nvPr userDrawn="1">
            <p:custDataLst>
              <p:tags r:id="rId18"/>
            </p:custDataLst>
          </p:nvPr>
        </p:nvSpPr>
        <p:spPr>
          <a:xfrm>
            <a:off x="1477236" y="763098"/>
            <a:ext cx="94725" cy="947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椭圆 25"/>
          <p:cNvSpPr/>
          <p:nvPr userDrawn="1">
            <p:custDataLst>
              <p:tags r:id="rId19"/>
            </p:custDataLst>
          </p:nvPr>
        </p:nvSpPr>
        <p:spPr>
          <a:xfrm>
            <a:off x="1120901" y="763098"/>
            <a:ext cx="94725" cy="94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7" name="椭圆 26"/>
          <p:cNvSpPr/>
          <p:nvPr userDrawn="1">
            <p:custDataLst>
              <p:tags r:id="rId20"/>
            </p:custDataLst>
          </p:nvPr>
        </p:nvSpPr>
        <p:spPr>
          <a:xfrm>
            <a:off x="8891158" y="3369265"/>
            <a:ext cx="1030128" cy="1030128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8" name="椭圆 27"/>
          <p:cNvSpPr/>
          <p:nvPr userDrawn="1">
            <p:custDataLst>
              <p:tags r:id="rId21"/>
            </p:custDataLst>
          </p:nvPr>
        </p:nvSpPr>
        <p:spPr>
          <a:xfrm>
            <a:off x="9420945" y="1862588"/>
            <a:ext cx="726925" cy="726925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2" name="矩形: 圆角 31"/>
          <p:cNvSpPr/>
          <p:nvPr userDrawn="1">
            <p:custDataLst>
              <p:tags r:id="rId22"/>
            </p:custDataLst>
          </p:nvPr>
        </p:nvSpPr>
        <p:spPr>
          <a:xfrm>
            <a:off x="924534" y="4058600"/>
            <a:ext cx="1657377" cy="4736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455" b="1" dirty="0">
              <a:latin typeface="+mj-ea"/>
              <a:ea typeface="+mj-ea"/>
              <a:sym typeface="+mn-ea"/>
            </a:endParaRPr>
          </a:p>
        </p:txBody>
      </p:sp>
      <p:pic>
        <p:nvPicPr>
          <p:cNvPr id="33" name="图形 32"/>
          <p:cNvPicPr>
            <a:picLocks noChangeAspect="1"/>
          </p:cNvPicPr>
          <p:nvPr userDrawn="1"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2700000">
            <a:off x="1193356" y="4224047"/>
            <a:ext cx="142731" cy="142731"/>
          </a:xfrm>
          <a:prstGeom prst="rect">
            <a:avLst/>
          </a:prstGeom>
        </p:spPr>
      </p:pic>
      <p:sp>
        <p:nvSpPr>
          <p:cNvPr id="3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1503047" y="4058600"/>
            <a:ext cx="2526000" cy="4736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405" b="1" dirty="0">
                <a:solidFill>
                  <a:srgbClr val="031A2F"/>
                </a:solidFill>
                <a:latin typeface="+mn-ea"/>
                <a:ea typeface="+mn-ea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0450" y="348307"/>
            <a:ext cx="9472500" cy="694650"/>
          </a:xfrm>
        </p:spPr>
        <p:txBody>
          <a:bodyPr/>
          <a:lstStyle>
            <a:lvl1pPr algn="ctr">
              <a:defRPr sz="281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536775" y="5540636"/>
            <a:ext cx="2368125" cy="27786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610075" y="5540636"/>
            <a:ext cx="3473250" cy="27786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7786395" y="5540636"/>
            <a:ext cx="2368125" cy="27786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051448" y="802640"/>
            <a:ext cx="8594715" cy="225624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526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051448" y="3125240"/>
            <a:ext cx="8594715" cy="129244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105" spc="200">
                <a:uFillTx/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010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015" indent="0" algn="ctr">
              <a:buNone/>
              <a:defRPr sz="1405"/>
            </a:lvl7pPr>
            <a:lvl8pPr marL="2807335" indent="0" algn="ctr">
              <a:buNone/>
              <a:defRPr sz="1405"/>
            </a:lvl8pPr>
            <a:lvl9pPr marL="3208020" indent="0" algn="ctr">
              <a:buNone/>
              <a:defRPr sz="140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536775" y="5542640"/>
            <a:ext cx="2368125" cy="27808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610075" y="5542640"/>
            <a:ext cx="3473250" cy="27808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7786395" y="5542640"/>
            <a:ext cx="2368125" cy="27808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2381"/>
            <a:ext cx="10693400" cy="60150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3"/>
            </p:custDataLst>
          </p:nvPr>
        </p:nvSpPr>
        <p:spPr>
          <a:xfrm>
            <a:off x="6464916" y="1279380"/>
            <a:ext cx="2841750" cy="284175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任意多边形: 形状 18"/>
          <p:cNvSpPr/>
          <p:nvPr userDrawn="1">
            <p:custDataLst>
              <p:tags r:id="rId4"/>
            </p:custDataLst>
          </p:nvPr>
        </p:nvSpPr>
        <p:spPr>
          <a:xfrm>
            <a:off x="7412977" y="1434011"/>
            <a:ext cx="3280423" cy="4570296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矩形 21"/>
          <p:cNvSpPr/>
          <p:nvPr userDrawn="1">
            <p:custDataLst>
              <p:tags r:id="rId5"/>
            </p:custDataLst>
          </p:nvPr>
        </p:nvSpPr>
        <p:spPr>
          <a:xfrm>
            <a:off x="0" y="5572965"/>
            <a:ext cx="10693400" cy="444454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455" b="1">
              <a:latin typeface="+mj-ea"/>
              <a:ea typeface="+mj-ea"/>
            </a:endParaRPr>
          </a:p>
        </p:txBody>
      </p:sp>
      <p:cxnSp>
        <p:nvCxnSpPr>
          <p:cNvPr id="14" name="直接连接符 13"/>
          <p:cNvCxnSpPr/>
          <p:nvPr userDrawn="1">
            <p:custDataLst>
              <p:tags r:id="rId6"/>
            </p:custDataLst>
          </p:nvPr>
        </p:nvCxnSpPr>
        <p:spPr>
          <a:xfrm>
            <a:off x="610415" y="5795605"/>
            <a:ext cx="8838763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>
            <p:custDataLst>
              <p:tags r:id="rId7"/>
            </p:custDataLst>
          </p:nvPr>
        </p:nvCxnSpPr>
        <p:spPr>
          <a:xfrm flipH="1">
            <a:off x="9599694" y="5795605"/>
            <a:ext cx="50334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>
            <p:custDataLst>
              <p:tags r:id="rId8"/>
            </p:custDataLst>
          </p:nvPr>
        </p:nvSpPr>
        <p:spPr>
          <a:xfrm>
            <a:off x="934731" y="763098"/>
            <a:ext cx="94725" cy="947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1" name="椭圆 10"/>
          <p:cNvSpPr/>
          <p:nvPr userDrawn="1">
            <p:custDataLst>
              <p:tags r:id="rId9"/>
            </p:custDataLst>
          </p:nvPr>
        </p:nvSpPr>
        <p:spPr>
          <a:xfrm>
            <a:off x="1291065" y="763098"/>
            <a:ext cx="94725" cy="947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2" name="椭圆 11"/>
          <p:cNvSpPr/>
          <p:nvPr userDrawn="1">
            <p:custDataLst>
              <p:tags r:id="rId10"/>
            </p:custDataLst>
          </p:nvPr>
        </p:nvSpPr>
        <p:spPr>
          <a:xfrm>
            <a:off x="1469233" y="763098"/>
            <a:ext cx="94725" cy="947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3" name="椭圆 12"/>
          <p:cNvSpPr/>
          <p:nvPr userDrawn="1">
            <p:custDataLst>
              <p:tags r:id="rId11"/>
            </p:custDataLst>
          </p:nvPr>
        </p:nvSpPr>
        <p:spPr>
          <a:xfrm>
            <a:off x="1112898" y="763098"/>
            <a:ext cx="94725" cy="94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7" name="任意多边形: 形状 16"/>
          <p:cNvSpPr/>
          <p:nvPr userDrawn="1">
            <p:custDataLst>
              <p:tags r:id="rId12"/>
            </p:custDataLst>
          </p:nvPr>
        </p:nvSpPr>
        <p:spPr>
          <a:xfrm>
            <a:off x="1" y="2382"/>
            <a:ext cx="1157932" cy="1014354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1" name="弧形 20"/>
          <p:cNvSpPr/>
          <p:nvPr userDrawn="1">
            <p:custDataLst>
              <p:tags r:id="rId13"/>
            </p:custDataLst>
          </p:nvPr>
        </p:nvSpPr>
        <p:spPr>
          <a:xfrm flipH="1" flipV="1">
            <a:off x="5772811" y="504918"/>
            <a:ext cx="3951669" cy="3951669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椭圆 25"/>
          <p:cNvSpPr/>
          <p:nvPr userDrawn="1">
            <p:custDataLst>
              <p:tags r:id="rId14"/>
            </p:custDataLst>
          </p:nvPr>
        </p:nvSpPr>
        <p:spPr>
          <a:xfrm>
            <a:off x="6858058" y="783273"/>
            <a:ext cx="293153" cy="293153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7" name="椭圆 26"/>
          <p:cNvSpPr/>
          <p:nvPr userDrawn="1">
            <p:custDataLst>
              <p:tags r:id="rId15"/>
            </p:custDataLst>
          </p:nvPr>
        </p:nvSpPr>
        <p:spPr>
          <a:xfrm>
            <a:off x="8891158" y="3369265"/>
            <a:ext cx="1030128" cy="1030128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8" name="椭圆 27"/>
          <p:cNvSpPr/>
          <p:nvPr userDrawn="1">
            <p:custDataLst>
              <p:tags r:id="rId16"/>
            </p:custDataLst>
          </p:nvPr>
        </p:nvSpPr>
        <p:spPr>
          <a:xfrm>
            <a:off x="9420945" y="1862588"/>
            <a:ext cx="726925" cy="726925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9" name="矩形: 圆角 28"/>
          <p:cNvSpPr/>
          <p:nvPr userDrawn="1">
            <p:custDataLst>
              <p:tags r:id="rId17"/>
            </p:custDataLst>
          </p:nvPr>
        </p:nvSpPr>
        <p:spPr>
          <a:xfrm>
            <a:off x="924534" y="4058600"/>
            <a:ext cx="1657377" cy="4736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455" b="1" dirty="0">
              <a:latin typeface="+mj-ea"/>
              <a:ea typeface="+mj-ea"/>
              <a:sym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700000">
            <a:off x="1193356" y="4224047"/>
            <a:ext cx="142731" cy="142731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3"/>
            </p:custDataLst>
          </p:nvPr>
        </p:nvSpPr>
        <p:spPr>
          <a:xfrm>
            <a:off x="7552214" y="5577430"/>
            <a:ext cx="2406015" cy="32024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4"/>
            </p:custDataLst>
          </p:nvPr>
        </p:nvSpPr>
        <p:spPr>
          <a:xfrm>
            <a:off x="924535" y="1396801"/>
            <a:ext cx="5344434" cy="2012776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5265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5"/>
            </p:custDataLst>
          </p:nvPr>
        </p:nvSpPr>
        <p:spPr>
          <a:xfrm>
            <a:off x="7437381" y="576299"/>
            <a:ext cx="2526000" cy="44205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5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6"/>
            </p:custDataLst>
          </p:nvPr>
        </p:nvSpPr>
        <p:spPr>
          <a:xfrm>
            <a:off x="1503047" y="4058600"/>
            <a:ext cx="2526000" cy="4736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405" b="1" dirty="0">
                <a:solidFill>
                  <a:srgbClr val="031A2F"/>
                </a:solidFill>
                <a:latin typeface="+mn-ea"/>
                <a:ea typeface="+mn-ea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2"/>
            </p:custDataLst>
          </p:nvPr>
        </p:nvSpPr>
        <p:spPr>
          <a:xfrm>
            <a:off x="0" y="2381"/>
            <a:ext cx="10693400" cy="60150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9" name="椭圆 18"/>
          <p:cNvSpPr/>
          <p:nvPr userDrawn="1">
            <p:custDataLst>
              <p:tags r:id="rId3"/>
            </p:custDataLst>
          </p:nvPr>
        </p:nvSpPr>
        <p:spPr>
          <a:xfrm>
            <a:off x="8877993" y="344751"/>
            <a:ext cx="1073995" cy="1073995"/>
          </a:xfrm>
          <a:prstGeom prst="ellipse">
            <a:avLst/>
          </a:pr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任意多边形: 形状 20"/>
          <p:cNvSpPr/>
          <p:nvPr userDrawn="1">
            <p:custDataLst>
              <p:tags r:id="rId4"/>
            </p:custDataLst>
          </p:nvPr>
        </p:nvSpPr>
        <p:spPr>
          <a:xfrm>
            <a:off x="9047619" y="464692"/>
            <a:ext cx="1645781" cy="1266723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71000">
                <a:schemeClr val="bg1">
                  <a:alpha val="68000"/>
                </a:schemeClr>
              </a:gs>
              <a:gs pos="50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2"/>
                </a:gs>
                <a:gs pos="30000">
                  <a:schemeClr val="bg2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/>
          </a:p>
        </p:txBody>
      </p:sp>
      <p:sp>
        <p:nvSpPr>
          <p:cNvPr id="31" name="矩形 30"/>
          <p:cNvSpPr/>
          <p:nvPr userDrawn="1">
            <p:custDataLst>
              <p:tags r:id="rId5"/>
            </p:custDataLst>
          </p:nvPr>
        </p:nvSpPr>
        <p:spPr>
          <a:xfrm>
            <a:off x="0" y="1663411"/>
            <a:ext cx="10693400" cy="4354007"/>
          </a:xfrm>
          <a:prstGeom prst="rect">
            <a:avLst/>
          </a:prstGeom>
          <a:gradFill>
            <a:gsLst>
              <a:gs pos="95000">
                <a:srgbClr val="FEFEFF">
                  <a:alpha val="100000"/>
                </a:srgbClr>
              </a:gs>
              <a:gs pos="0">
                <a:srgbClr val="E6EFFE">
                  <a:alpha val="100000"/>
                  <a:lumMod val="5000"/>
                  <a:lumOff val="9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2" name="矩形 31"/>
          <p:cNvSpPr/>
          <p:nvPr userDrawn="1">
            <p:custDataLst>
              <p:tags r:id="rId6"/>
            </p:custDataLst>
          </p:nvPr>
        </p:nvSpPr>
        <p:spPr>
          <a:xfrm>
            <a:off x="0" y="5777977"/>
            <a:ext cx="10693400" cy="23944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7"/>
            </p:custDataLst>
          </p:nvPr>
        </p:nvSpPr>
        <p:spPr>
          <a:xfrm>
            <a:off x="2" y="2383"/>
            <a:ext cx="781658" cy="684735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3" name="椭圆 22"/>
          <p:cNvSpPr/>
          <p:nvPr userDrawn="1">
            <p:custDataLst>
              <p:tags r:id="rId8"/>
            </p:custDataLst>
          </p:nvPr>
        </p:nvSpPr>
        <p:spPr>
          <a:xfrm>
            <a:off x="7320186" y="892150"/>
            <a:ext cx="93289" cy="9328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4" name="椭圆 23"/>
          <p:cNvSpPr/>
          <p:nvPr userDrawn="1">
            <p:custDataLst>
              <p:tags r:id="rId9"/>
            </p:custDataLst>
          </p:nvPr>
        </p:nvSpPr>
        <p:spPr>
          <a:xfrm>
            <a:off x="7638237" y="892150"/>
            <a:ext cx="93289" cy="9328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椭圆 24"/>
          <p:cNvSpPr/>
          <p:nvPr userDrawn="1">
            <p:custDataLst>
              <p:tags r:id="rId10"/>
            </p:custDataLst>
          </p:nvPr>
        </p:nvSpPr>
        <p:spPr>
          <a:xfrm>
            <a:off x="7797262" y="892150"/>
            <a:ext cx="93289" cy="9328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椭圆 25"/>
          <p:cNvSpPr/>
          <p:nvPr userDrawn="1">
            <p:custDataLst>
              <p:tags r:id="rId11"/>
            </p:custDataLst>
          </p:nvPr>
        </p:nvSpPr>
        <p:spPr>
          <a:xfrm>
            <a:off x="7479211" y="892150"/>
            <a:ext cx="93289" cy="932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15"/>
            </p:custDataLst>
          </p:nvPr>
        </p:nvSpPr>
        <p:spPr>
          <a:xfrm>
            <a:off x="935673" y="464692"/>
            <a:ext cx="1543759" cy="948204"/>
          </a:xfrm>
        </p:spPr>
        <p:txBody>
          <a:bodyPr wrap="square" anchor="ctr" anchorCtr="0">
            <a:normAutofit/>
          </a:bodyPr>
          <a:lstStyle>
            <a:lvl1pPr>
              <a:defRPr sz="474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2381"/>
            <a:ext cx="10693400" cy="59966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4" name="任意多边形: 形状 4"/>
          <p:cNvSpPr/>
          <p:nvPr userDrawn="1">
            <p:custDataLst>
              <p:tags r:id="rId3"/>
            </p:custDataLst>
          </p:nvPr>
        </p:nvSpPr>
        <p:spPr>
          <a:xfrm>
            <a:off x="9791701" y="4566012"/>
            <a:ext cx="901699" cy="1029240"/>
          </a:xfrm>
          <a:custGeom>
            <a:avLst/>
            <a:gdLst>
              <a:gd name="connsiteX0" fmla="*/ 1028065 w 1028065"/>
              <a:gd name="connsiteY0" fmla="*/ 0 h 1173480"/>
              <a:gd name="connsiteX1" fmla="*/ 1028065 w 1028065"/>
              <a:gd name="connsiteY1" fmla="*/ 1173480 h 1173480"/>
              <a:gd name="connsiteX2" fmla="*/ 0 w 1028065"/>
              <a:gd name="connsiteY2" fmla="*/ 1173480 h 1173480"/>
              <a:gd name="connsiteX3" fmla="*/ 3825 w 1028065"/>
              <a:gd name="connsiteY3" fmla="*/ 1097731 h 1173480"/>
              <a:gd name="connsiteX4" fmla="*/ 991311 w 1028065"/>
              <a:gd name="connsiteY4" fmla="*/ 5608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065" h="1173480">
                <a:moveTo>
                  <a:pt x="1028065" y="0"/>
                </a:moveTo>
                <a:lnTo>
                  <a:pt x="1028065" y="1173480"/>
                </a:lnTo>
                <a:lnTo>
                  <a:pt x="0" y="1173480"/>
                </a:lnTo>
                <a:lnTo>
                  <a:pt x="3825" y="1097731"/>
                </a:lnTo>
                <a:cubicBezTo>
                  <a:pt x="59071" y="553783"/>
                  <a:pt x="464603" y="113379"/>
                  <a:pt x="991311" y="5608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0"/>
                </a:schemeClr>
              </a:gs>
              <a:gs pos="85000">
                <a:schemeClr val="bg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/>
          </a:p>
        </p:txBody>
      </p:sp>
      <p:sp>
        <p:nvSpPr>
          <p:cNvPr id="9" name="椭圆 8"/>
          <p:cNvSpPr/>
          <p:nvPr userDrawn="1">
            <p:custDataLst>
              <p:tags r:id="rId4"/>
            </p:custDataLst>
          </p:nvPr>
        </p:nvSpPr>
        <p:spPr>
          <a:xfrm flipH="1">
            <a:off x="2021544" y="844230"/>
            <a:ext cx="2372178" cy="2372177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0" name="任意多边形: 形状 9"/>
          <p:cNvSpPr/>
          <p:nvPr userDrawn="1">
            <p:custDataLst>
              <p:tags r:id="rId5"/>
            </p:custDataLst>
          </p:nvPr>
        </p:nvSpPr>
        <p:spPr>
          <a:xfrm flipH="1">
            <a:off x="0" y="811099"/>
            <a:ext cx="3736943" cy="5206321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580">
              <a:sym typeface="+mn-ea"/>
            </a:endParaRPr>
          </a:p>
        </p:txBody>
      </p:sp>
      <p:sp>
        <p:nvSpPr>
          <p:cNvPr id="15" name="矩形 14"/>
          <p:cNvSpPr/>
          <p:nvPr userDrawn="1">
            <p:custDataLst>
              <p:tags r:id="rId6"/>
            </p:custDataLst>
          </p:nvPr>
        </p:nvSpPr>
        <p:spPr>
          <a:xfrm>
            <a:off x="0" y="5572965"/>
            <a:ext cx="10693400" cy="444454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455" b="1">
              <a:latin typeface="+mj-ea"/>
              <a:ea typeface="+mj-ea"/>
            </a:endParaRPr>
          </a:p>
        </p:txBody>
      </p:sp>
      <p:sp>
        <p:nvSpPr>
          <p:cNvPr id="12" name="椭圆 11"/>
          <p:cNvSpPr/>
          <p:nvPr userDrawn="1">
            <p:custDataLst>
              <p:tags r:id="rId7"/>
            </p:custDataLst>
          </p:nvPr>
        </p:nvSpPr>
        <p:spPr>
          <a:xfrm>
            <a:off x="1558619" y="3183276"/>
            <a:ext cx="925849" cy="925849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469829" y="592925"/>
            <a:ext cx="383260" cy="383260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6" name="椭圆 15"/>
          <p:cNvSpPr/>
          <p:nvPr userDrawn="1">
            <p:custDataLst>
              <p:tags r:id="rId9"/>
            </p:custDataLst>
          </p:nvPr>
        </p:nvSpPr>
        <p:spPr>
          <a:xfrm flipH="1">
            <a:off x="9376557" y="4515086"/>
            <a:ext cx="80750" cy="8075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7" name="椭圆 16"/>
          <p:cNvSpPr/>
          <p:nvPr userDrawn="1">
            <p:custDataLst>
              <p:tags r:id="rId10"/>
            </p:custDataLst>
          </p:nvPr>
        </p:nvSpPr>
        <p:spPr>
          <a:xfrm flipH="1">
            <a:off x="9101255" y="4515086"/>
            <a:ext cx="80750" cy="807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8" name="椭圆 17"/>
          <p:cNvSpPr/>
          <p:nvPr userDrawn="1">
            <p:custDataLst>
              <p:tags r:id="rId11"/>
            </p:custDataLst>
          </p:nvPr>
        </p:nvSpPr>
        <p:spPr>
          <a:xfrm flipH="1">
            <a:off x="8963606" y="4515086"/>
            <a:ext cx="80750" cy="8075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2"/>
            </p:custDataLst>
          </p:nvPr>
        </p:nvSpPr>
        <p:spPr>
          <a:xfrm flipH="1">
            <a:off x="9238906" y="4515086"/>
            <a:ext cx="80750" cy="807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4653724" y="2651069"/>
            <a:ext cx="4794548" cy="1802821"/>
          </a:xfrm>
        </p:spPr>
        <p:txBody>
          <a:bodyPr wrap="square" anchor="t" anchorCtr="0">
            <a:normAutofit/>
          </a:bodyPr>
          <a:lstStyle>
            <a:lvl1pPr algn="r"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7"/>
            </p:custDataLst>
          </p:nvPr>
        </p:nvSpPr>
        <p:spPr>
          <a:xfrm>
            <a:off x="4651619" y="976185"/>
            <a:ext cx="4794548" cy="1590909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7725" b="1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cxnSp>
        <p:nvCxnSpPr>
          <p:cNvPr id="3" name="直接连接符 2"/>
          <p:cNvCxnSpPr/>
          <p:nvPr userDrawn="1">
            <p:custDataLst>
              <p:tags r:id="rId18"/>
            </p:custDataLst>
          </p:nvPr>
        </p:nvCxnSpPr>
        <p:spPr>
          <a:xfrm>
            <a:off x="610415" y="5795605"/>
            <a:ext cx="8838763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9"/>
            </p:custDataLst>
          </p:nvPr>
        </p:nvCxnSpPr>
        <p:spPr>
          <a:xfrm flipH="1">
            <a:off x="9599694" y="5795605"/>
            <a:ext cx="50334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0415" y="1144124"/>
            <a:ext cx="4669451" cy="4276527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413534" y="1144124"/>
            <a:ext cx="4669451" cy="4276527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10415" y="1144124"/>
            <a:ext cx="4669451" cy="36074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640" indent="0">
              <a:buNone/>
              <a:defRPr sz="1580" b="1"/>
            </a:lvl3pPr>
            <a:lvl4pPr marL="1203960" indent="0">
              <a:buNone/>
              <a:defRPr sz="1405" b="1"/>
            </a:lvl4pPr>
            <a:lvl5pPr marL="1605280" indent="0">
              <a:buNone/>
              <a:defRPr sz="1405" b="1"/>
            </a:lvl5pPr>
            <a:lvl6pPr marL="2006600" indent="0">
              <a:buNone/>
              <a:defRPr sz="1405" b="1"/>
            </a:lvl6pPr>
            <a:lvl7pPr marL="2407920" indent="0">
              <a:buNone/>
              <a:defRPr sz="1405" b="1"/>
            </a:lvl7pPr>
            <a:lvl8pPr marL="2809240" indent="0">
              <a:buNone/>
              <a:defRPr sz="1405" b="1"/>
            </a:lvl8pPr>
            <a:lvl9pPr marL="3210560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0415" y="1646999"/>
            <a:ext cx="4669451" cy="3771700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5413534" y="1144124"/>
            <a:ext cx="4669451" cy="360747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640" indent="0">
              <a:buNone/>
              <a:defRPr sz="1580" b="1"/>
            </a:lvl3pPr>
            <a:lvl4pPr marL="1203960" indent="0">
              <a:buNone/>
              <a:defRPr sz="1405" b="1"/>
            </a:lvl4pPr>
            <a:lvl5pPr marL="1605280" indent="0">
              <a:buNone/>
              <a:defRPr sz="1405" b="1"/>
            </a:lvl5pPr>
            <a:lvl6pPr marL="2006600" indent="0">
              <a:buNone/>
              <a:defRPr sz="1405" b="1"/>
            </a:lvl6pPr>
            <a:lvl7pPr marL="2407920" indent="0">
              <a:buNone/>
              <a:defRPr sz="1405" b="1"/>
            </a:lvl7pPr>
            <a:lvl8pPr marL="2809240" indent="0">
              <a:buNone/>
              <a:defRPr sz="1405" b="1"/>
            </a:lvl8pPr>
            <a:lvl9pPr marL="3210560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13534" y="1646999"/>
            <a:ext cx="4669451" cy="3771700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2" Type="http://schemas.openxmlformats.org/officeDocument/2006/relationships/theme" Target="../theme/theme2.xml"/><Relationship Id="rId21" Type="http://schemas.openxmlformats.org/officeDocument/2006/relationships/tags" Target="../tags/tag132.xml"/><Relationship Id="rId20" Type="http://schemas.openxmlformats.org/officeDocument/2006/relationships/tags" Target="../tags/tag131.xml"/><Relationship Id="rId2" Type="http://schemas.openxmlformats.org/officeDocument/2006/relationships/slideLayout" Target="../slideLayouts/slideLayout5.xml"/><Relationship Id="rId19" Type="http://schemas.openxmlformats.org/officeDocument/2006/relationships/tags" Target="../tags/tag130.xml"/><Relationship Id="rId18" Type="http://schemas.openxmlformats.org/officeDocument/2006/relationships/tags" Target="../tags/tag129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2381"/>
            <a:ext cx="10693400" cy="59966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椭圆 8"/>
          <p:cNvSpPr/>
          <p:nvPr userDrawn="1">
            <p:custDataLst>
              <p:tags r:id="rId13"/>
            </p:custDataLst>
          </p:nvPr>
        </p:nvSpPr>
        <p:spPr>
          <a:xfrm>
            <a:off x="9443678" y="262437"/>
            <a:ext cx="651003" cy="651005"/>
          </a:xfrm>
          <a:prstGeom prst="ellipse">
            <a:avLst/>
          </a:prstGeom>
          <a:gradFill>
            <a:gsLst>
              <a:gs pos="100000">
                <a:schemeClr val="accent2">
                  <a:alpha val="5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14"/>
            </p:custDataLst>
          </p:nvPr>
        </p:nvSpPr>
        <p:spPr>
          <a:xfrm>
            <a:off x="9626719" y="231660"/>
            <a:ext cx="1066680" cy="821001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83000">
                <a:schemeClr val="bg1">
                  <a:alpha val="50000"/>
                </a:schemeClr>
              </a:gs>
              <a:gs pos="39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0" y="5777977"/>
            <a:ext cx="10693400" cy="23944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0415" y="5577430"/>
            <a:ext cx="2406015" cy="3202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3542189" y="5577430"/>
            <a:ext cx="3609023" cy="320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7677973" y="5577430"/>
            <a:ext cx="2406015" cy="3202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10415" y="318131"/>
            <a:ext cx="9472500" cy="6315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10415" y="1144124"/>
            <a:ext cx="9472500" cy="427457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2381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802640" rtl="0" eaLnBrk="1" latinLnBrk="0" hangingPunct="1">
        <a:lnSpc>
          <a:spcPct val="100000"/>
        </a:lnSpc>
        <a:spcBef>
          <a:spcPct val="0"/>
        </a:spcBef>
        <a:buNone/>
        <a:defRPr sz="281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640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64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64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875" indent="-130810" algn="l" defTabSz="80264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945" indent="-111760" algn="l" defTabSz="80264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7260" indent="-200660" algn="l" defTabSz="802640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8580" indent="-200660" algn="l" defTabSz="802640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9900" indent="-200660" algn="l" defTabSz="802640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11220" indent="-200660" algn="l" defTabSz="802640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64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96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528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660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792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924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10560" algn="l" defTabSz="80264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tags" Target="../tags/tag172.xml"/><Relationship Id="rId7" Type="http://schemas.microsoft.com/office/2007/relationships/media" Target="../media/media2.mp4"/><Relationship Id="rId6" Type="http://schemas.openxmlformats.org/officeDocument/2006/relationships/video" Target="../media/media2.mp4"/><Relationship Id="rId5" Type="http://schemas.openxmlformats.org/officeDocument/2006/relationships/image" Target="../media/image45.png"/><Relationship Id="rId4" Type="http://schemas.openxmlformats.org/officeDocument/2006/relationships/tags" Target="../tags/tag171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73.xml"/><Relationship Id="rId1" Type="http://schemas.openxmlformats.org/officeDocument/2006/relationships/tags" Target="../tags/tag170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186.xml"/><Relationship Id="rId6" Type="http://schemas.openxmlformats.org/officeDocument/2006/relationships/image" Target="../media/image49.png"/><Relationship Id="rId5" Type="http://schemas.openxmlformats.org/officeDocument/2006/relationships/tags" Target="../tags/tag185.xml"/><Relationship Id="rId4" Type="http://schemas.microsoft.com/office/2007/relationships/media" Target="../media/media3.mp4"/><Relationship Id="rId3" Type="http://schemas.openxmlformats.org/officeDocument/2006/relationships/video" Target="../media/media3.mp4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tags" Target="../tags/tag189.xml"/><Relationship Id="rId7" Type="http://schemas.microsoft.com/office/2007/relationships/media" Target="../media/media5.mp4"/><Relationship Id="rId6" Type="http://schemas.openxmlformats.org/officeDocument/2006/relationships/video" Target="../media/media5.mp4"/><Relationship Id="rId5" Type="http://schemas.openxmlformats.org/officeDocument/2006/relationships/image" Target="../media/image50.png"/><Relationship Id="rId4" Type="http://schemas.openxmlformats.org/officeDocument/2006/relationships/tags" Target="../tags/tag188.xml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90.xml"/><Relationship Id="rId1" Type="http://schemas.openxmlformats.org/officeDocument/2006/relationships/tags" Target="../tags/tag18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6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192.xml"/><Relationship Id="rId2" Type="http://schemas.openxmlformats.org/officeDocument/2006/relationships/image" Target="../media/image59.png"/><Relationship Id="rId1" Type="http://schemas.openxmlformats.org/officeDocument/2006/relationships/tags" Target="../tags/tag19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6" Type="http://schemas.openxmlformats.org/officeDocument/2006/relationships/notesSlide" Target="../notesSlides/notesSlide1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155.xml"/><Relationship Id="rId23" Type="http://schemas.openxmlformats.org/officeDocument/2006/relationships/image" Target="../media/image8.png"/><Relationship Id="rId22" Type="http://schemas.openxmlformats.org/officeDocument/2006/relationships/tags" Target="../tags/tag154.xml"/><Relationship Id="rId21" Type="http://schemas.openxmlformats.org/officeDocument/2006/relationships/tags" Target="../tags/tag153.xml"/><Relationship Id="rId20" Type="http://schemas.openxmlformats.org/officeDocument/2006/relationships/tags" Target="../tags/tag152.xml"/><Relationship Id="rId2" Type="http://schemas.openxmlformats.org/officeDocument/2006/relationships/tags" Target="../tags/tag134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tags" Target="../tags/tag13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56.xml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svg"/><Relationship Id="rId8" Type="http://schemas.openxmlformats.org/officeDocument/2006/relationships/image" Target="../media/image19.png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57.xml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63.xml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1" Type="http://schemas.openxmlformats.org/officeDocument/2006/relationships/tags" Target="../tags/tag15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image" Target="../media/image6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tags" Target="../tags/tag165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2.png"/><Relationship Id="rId10" Type="http://schemas.openxmlformats.org/officeDocument/2006/relationships/tags" Target="../tags/tag169.xml"/><Relationship Id="rId1" Type="http://schemas.openxmlformats.org/officeDocument/2006/relationships/tags" Target="../tags/tag1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2381"/>
            <a:ext cx="10693400" cy="6015037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320675" y="1571625"/>
            <a:ext cx="6764655" cy="2914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marL="12700" algn="l" rtl="0" eaLnBrk="0">
              <a:lnSpc>
                <a:spcPts val="2095"/>
              </a:lnSpc>
            </a:pPr>
            <a:r>
              <a:rPr lang="zh-CN" sz="28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苏州嘉嘉发新材料科技有限公司</a:t>
            </a:r>
            <a:endParaRPr lang="zh-CN" sz="2800" b="1" kern="0" spc="3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095"/>
              </a:lnSpc>
            </a:pPr>
            <a:endParaRPr lang="zh-CN" sz="2400" b="1" kern="0" spc="3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095"/>
              </a:lnSpc>
            </a:pPr>
            <a:endParaRPr lang="zh-CN" sz="2400" b="1" kern="0" spc="3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095"/>
              </a:lnSpc>
            </a:pPr>
            <a:endParaRPr lang="zh-CN" sz="2400" b="1" kern="0" spc="3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095"/>
              </a:lnSpc>
            </a:pPr>
            <a:endParaRPr lang="zh-CN" sz="2400" b="1" kern="0" spc="3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095"/>
              </a:lnSpc>
            </a:pPr>
            <a:r>
              <a:rPr lang="en-US" altLang="zh-CN" sz="24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</a:t>
            </a:r>
            <a:r>
              <a:rPr lang="zh-CN" sz="3200" b="1" kern="0" spc="30" dirty="0">
                <a:solidFill>
                  <a:schemeClr val="accent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沥青路面抗凝冰剂</a:t>
            </a:r>
            <a:endParaRPr lang="zh-CN" sz="3200" b="1" kern="0" spc="30" dirty="0">
              <a:solidFill>
                <a:schemeClr val="accent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textbox 4"/>
          <p:cNvSpPr/>
          <p:nvPr/>
        </p:nvSpPr>
        <p:spPr>
          <a:xfrm>
            <a:off x="587777" y="1920047"/>
            <a:ext cx="4460875" cy="2914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095"/>
              </a:lnSpc>
            </a:pP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Suzhou Jiajiafa New Material</a:t>
            </a:r>
            <a:r>
              <a:rPr sz="1500" kern="0" spc="-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Techno</a:t>
            </a:r>
            <a:r>
              <a:rPr sz="15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logy Co., Ltd.</a:t>
            </a:r>
            <a:endParaRPr lang="en-US" alt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4"/>
          <p:cNvSpPr/>
          <p:nvPr/>
        </p:nvSpPr>
        <p:spPr>
          <a:xfrm>
            <a:off x="251137" y="3635952"/>
            <a:ext cx="3183254" cy="19951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indent="311150" algn="l" rtl="0" eaLnBrk="0">
              <a:lnSpc>
                <a:spcPct val="123000"/>
              </a:lnSpc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相变吸附膨材料，</a:t>
            </a:r>
            <a:r>
              <a:rPr sz="15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通过毛细现象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原理，</a:t>
            </a:r>
            <a:r>
              <a:rPr sz="15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可将析出表面的有效成分连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同融水重新吸附回材料内部</a:t>
            </a:r>
            <a:r>
              <a:rPr sz="15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。减缓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了有效成分流失的同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保证了盐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分析出后多孔材料的体积保持不变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避免了混合料因有效成分析出造成</a:t>
            </a:r>
            <a:r>
              <a:rPr sz="15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空洞的危害。</a:t>
            </a:r>
            <a:endParaRPr lang="en-US" altLang="en-US" sz="1500" dirty="0"/>
          </a:p>
        </p:txBody>
      </p:sp>
      <p:sp>
        <p:nvSpPr>
          <p:cNvPr id="46" name="textbox 46"/>
          <p:cNvSpPr/>
          <p:nvPr/>
        </p:nvSpPr>
        <p:spPr>
          <a:xfrm>
            <a:off x="3707065" y="3635952"/>
            <a:ext cx="2873375" cy="1702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100" dirty="0"/>
          </a:p>
          <a:p>
            <a:pPr marL="12700" indent="313690" algn="l" rtl="0" eaLnBrk="0">
              <a:lnSpc>
                <a:spcPct val="122000"/>
              </a:lnSpc>
              <a:spcBef>
                <a:spcPts val="0"/>
              </a:spcBef>
            </a:pP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特有的覆膜技术的缓释型构  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型， 外层包裹着薄壳结构，</a:t>
            </a:r>
            <a:r>
              <a:rPr sz="15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控制内部有效成分缓慢释放，</a:t>
            </a:r>
            <a:r>
              <a:rPr sz="15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加在沥青混合</a:t>
            </a:r>
            <a:r>
              <a:rPr sz="15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料中的使用寿命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6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-8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抗凝冰功效与沥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青混合料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几乎同等寿命。</a:t>
            </a:r>
            <a:endParaRPr lang="en-US" altLang="en-US" sz="1500" dirty="0"/>
          </a:p>
        </p:txBody>
      </p:sp>
      <p:sp>
        <p:nvSpPr>
          <p:cNvPr id="48" name="textbox 48"/>
          <p:cNvSpPr/>
          <p:nvPr/>
        </p:nvSpPr>
        <p:spPr>
          <a:xfrm>
            <a:off x="6908648" y="3637355"/>
            <a:ext cx="3117214" cy="14084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326390" algn="l" rtl="0" eaLnBrk="0">
              <a:lnSpc>
                <a:spcPct val="95000"/>
              </a:lnSpc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经过憎水剂包膜技术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处理后，</a:t>
            </a:r>
            <a:endParaRPr lang="en-US" altLang="en-US" sz="1500" dirty="0"/>
          </a:p>
          <a:p>
            <a:pPr marL="13970" algn="l" rtl="0" eaLnBrk="0">
              <a:lnSpc>
                <a:spcPct val="117000"/>
              </a:lnSpc>
              <a:spcBef>
                <a:spcPts val="570"/>
              </a:spcBef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抗凝冰剂材料与外界形成隔离层</a:t>
            </a:r>
            <a:r>
              <a:rPr sz="15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既提升了材料存放时间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(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一年以上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)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又保证了不对周围环境及人体造</a:t>
            </a:r>
            <a:endParaRPr lang="en-US" altLang="en-US" sz="1500" dirty="0"/>
          </a:p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12700" algn="l" rtl="0" eaLnBrk="0">
              <a:lnSpc>
                <a:spcPct val="93000"/>
              </a:lnSpc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成化学杂质污染。</a:t>
            </a:r>
            <a:endParaRPr lang="en-US" altLang="en-US" sz="1500" dirty="0"/>
          </a:p>
        </p:txBody>
      </p:sp>
      <p:grpSp>
        <p:nvGrpSpPr>
          <p:cNvPr id="2" name="group 2"/>
          <p:cNvGrpSpPr/>
          <p:nvPr/>
        </p:nvGrpSpPr>
        <p:grpSpPr>
          <a:xfrm rot="21600000">
            <a:off x="7546088" y="1432623"/>
            <a:ext cx="1705374" cy="2040187"/>
            <a:chOff x="0" y="0"/>
            <a:chExt cx="1705374" cy="2040187"/>
          </a:xfrm>
        </p:grpSpPr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1705374" cy="2040187"/>
            </a:xfrm>
            <a:prstGeom prst="rect">
              <a:avLst/>
            </a:prstGeom>
          </p:spPr>
        </p:pic>
        <p:sp>
          <p:nvSpPr>
            <p:cNvPr id="52" name="textbox 52"/>
            <p:cNvSpPr/>
            <p:nvPr/>
          </p:nvSpPr>
          <p:spPr>
            <a:xfrm>
              <a:off x="-12700" y="-12700"/>
              <a:ext cx="1731010" cy="209296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8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9000"/>
                </a:lnSpc>
              </a:pPr>
              <a:endParaRPr lang="en-US" altLang="en-US" sz="100" dirty="0"/>
            </a:p>
            <a:p>
              <a:pPr marL="333375" indent="133985" algn="l" rtl="0" eaLnBrk="0">
                <a:lnSpc>
                  <a:spcPct val="93000"/>
                </a:lnSpc>
              </a:pPr>
              <a:r>
                <a:rPr sz="21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憎水剂</a:t>
              </a:r>
              <a:r>
                <a:rPr sz="21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</a:t>
              </a:r>
              <a:r>
                <a:rPr sz="21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包膜技术</a:t>
              </a:r>
              <a:endParaRPr lang="en-US" altLang="en-US" sz="2100" dirty="0"/>
            </a:p>
          </p:txBody>
        </p:sp>
      </p:grpSp>
      <p:pic>
        <p:nvPicPr>
          <p:cNvPr id="54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34705" y="2528846"/>
            <a:ext cx="1012019" cy="941686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08075" y="1441534"/>
            <a:ext cx="1665274" cy="1290996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647988" y="2528290"/>
            <a:ext cx="1012019" cy="941685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321359" y="1440977"/>
            <a:ext cx="1665274" cy="1290996"/>
          </a:xfrm>
          <a:prstGeom prst="rect">
            <a:avLst/>
          </a:prstGeom>
        </p:spPr>
      </p:pic>
      <p:graphicFrame>
        <p:nvGraphicFramePr>
          <p:cNvPr id="62" name="table 62"/>
          <p:cNvGraphicFramePr>
            <a:graphicFrameLocks noGrp="1"/>
          </p:cNvGraphicFramePr>
          <p:nvPr/>
        </p:nvGraphicFramePr>
        <p:xfrm>
          <a:off x="1002506" y="1435965"/>
          <a:ext cx="1676400" cy="1101725"/>
        </p:xfrm>
        <a:graphic>
          <a:graphicData uri="http://schemas.openxmlformats.org/drawingml/2006/table">
            <a:tbl>
              <a:tblPr/>
              <a:tblGrid>
                <a:gridCol w="1676400"/>
              </a:tblGrid>
              <a:tr h="1092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02895" indent="1270" algn="l" rtl="0" eaLnBrk="0">
                        <a:lnSpc>
                          <a:spcPct val="94000"/>
                        </a:lnSpc>
                      </a:pPr>
                      <a:r>
                        <a:rPr sz="2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相变吸附</a:t>
                      </a:r>
                      <a:r>
                        <a:rPr sz="2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2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膨胀材料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4" name="table 64"/>
          <p:cNvGraphicFramePr>
            <a:graphicFrameLocks noGrp="1"/>
          </p:cNvGraphicFramePr>
          <p:nvPr/>
        </p:nvGraphicFramePr>
        <p:xfrm>
          <a:off x="4315789" y="1435408"/>
          <a:ext cx="1676400" cy="1101725"/>
        </p:xfrm>
        <a:graphic>
          <a:graphicData uri="http://schemas.openxmlformats.org/drawingml/2006/table">
            <a:tbl>
              <a:tblPr/>
              <a:tblGrid>
                <a:gridCol w="1676400"/>
              </a:tblGrid>
              <a:tr h="1092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307340" indent="-635" algn="l" rtl="0" eaLnBrk="0">
                        <a:lnSpc>
                          <a:spcPct val="93000"/>
                        </a:lnSpc>
                      </a:pPr>
                      <a:r>
                        <a:rPr sz="2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缓释结构</a:t>
                      </a:r>
                      <a:r>
                        <a:rPr sz="2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2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覆膜技术</a:t>
                      </a:r>
                      <a:endParaRPr lang="en-US" altLang="en-US" sz="21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BC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C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C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C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6" name="picture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68" name="textbox 68"/>
          <p:cNvSpPr/>
          <p:nvPr/>
        </p:nvSpPr>
        <p:spPr>
          <a:xfrm>
            <a:off x="4521002" y="765490"/>
            <a:ext cx="1264285" cy="3568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24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特有技术</a:t>
            </a:r>
            <a:endParaRPr lang="en-US" altLang="en-US" sz="2400" dirty="0"/>
          </a:p>
        </p:txBody>
      </p:sp>
      <p:pic>
        <p:nvPicPr>
          <p:cNvPr id="70" name="picture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888610" y="708034"/>
            <a:ext cx="390977" cy="3909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ath"/>
          <p:cNvSpPr/>
          <p:nvPr/>
        </p:nvSpPr>
        <p:spPr>
          <a:xfrm>
            <a:off x="4907057" y="1383029"/>
            <a:ext cx="472176" cy="404757"/>
          </a:xfrm>
          <a:custGeom>
            <a:avLst/>
            <a:gdLst/>
            <a:ahLst/>
            <a:cxnLst/>
            <a:rect l="0" t="0" r="0" b="0"/>
            <a:pathLst>
              <a:path w="743" h="637">
                <a:moveTo>
                  <a:pt x="215" y="351"/>
                </a:moveTo>
                <a:cubicBezTo>
                  <a:pt x="57" y="351"/>
                  <a:pt x="57" y="351"/>
                  <a:pt x="57" y="351"/>
                </a:cubicBezTo>
                <a:cubicBezTo>
                  <a:pt x="39" y="351"/>
                  <a:pt x="20" y="369"/>
                  <a:pt x="20" y="388"/>
                </a:cubicBezTo>
                <a:cubicBezTo>
                  <a:pt x="20" y="579"/>
                  <a:pt x="20" y="579"/>
                  <a:pt x="20" y="579"/>
                </a:cubicBezTo>
                <a:cubicBezTo>
                  <a:pt x="20" y="597"/>
                  <a:pt x="39" y="616"/>
                  <a:pt x="57" y="616"/>
                </a:cubicBezTo>
                <a:cubicBezTo>
                  <a:pt x="596" y="616"/>
                  <a:pt x="596" y="616"/>
                  <a:pt x="596" y="616"/>
                </a:cubicBezTo>
                <a:moveTo>
                  <a:pt x="457" y="220"/>
                </a:moveTo>
                <a:cubicBezTo>
                  <a:pt x="290" y="48"/>
                  <a:pt x="290" y="48"/>
                  <a:pt x="290" y="48"/>
                </a:cubicBezTo>
                <a:cubicBezTo>
                  <a:pt x="276" y="34"/>
                  <a:pt x="248" y="34"/>
                  <a:pt x="234" y="48"/>
                </a:cubicBezTo>
                <a:cubicBezTo>
                  <a:pt x="99" y="183"/>
                  <a:pt x="99" y="183"/>
                  <a:pt x="99" y="183"/>
                </a:cubicBezTo>
                <a:cubicBezTo>
                  <a:pt x="85" y="197"/>
                  <a:pt x="85" y="225"/>
                  <a:pt x="99" y="239"/>
                </a:cubicBezTo>
                <a:cubicBezTo>
                  <a:pt x="467" y="606"/>
                  <a:pt x="467" y="606"/>
                  <a:pt x="467" y="606"/>
                </a:cubicBezTo>
                <a:moveTo>
                  <a:pt x="685" y="616"/>
                </a:moveTo>
                <a:cubicBezTo>
                  <a:pt x="708" y="616"/>
                  <a:pt x="722" y="597"/>
                  <a:pt x="722" y="579"/>
                </a:cubicBezTo>
                <a:cubicBezTo>
                  <a:pt x="722" y="58"/>
                  <a:pt x="722" y="58"/>
                  <a:pt x="722" y="58"/>
                </a:cubicBezTo>
                <a:cubicBezTo>
                  <a:pt x="722" y="39"/>
                  <a:pt x="708" y="20"/>
                  <a:pt x="685" y="20"/>
                </a:cubicBezTo>
                <a:cubicBezTo>
                  <a:pt x="494" y="20"/>
                  <a:pt x="494" y="20"/>
                  <a:pt x="494" y="20"/>
                </a:cubicBezTo>
                <a:cubicBezTo>
                  <a:pt x="475" y="20"/>
                  <a:pt x="457" y="39"/>
                  <a:pt x="457" y="58"/>
                </a:cubicBezTo>
                <a:cubicBezTo>
                  <a:pt x="457" y="579"/>
                  <a:pt x="457" y="579"/>
                  <a:pt x="457" y="579"/>
                </a:cubicBezTo>
                <a:cubicBezTo>
                  <a:pt x="457" y="597"/>
                  <a:pt x="475" y="616"/>
                  <a:pt x="494" y="616"/>
                </a:cubicBezTo>
                <a:lnTo>
                  <a:pt x="685" y="616"/>
                </a:lnTo>
                <a:close/>
              </a:path>
            </a:pathLst>
          </a:custGeom>
          <a:noFill/>
          <a:ln w="26455" cap="rnd">
            <a:solidFill>
              <a:srgbClr val="3498DB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74" name="table 74"/>
          <p:cNvGraphicFramePr>
            <a:graphicFrameLocks noGrp="1"/>
          </p:cNvGraphicFramePr>
          <p:nvPr/>
        </p:nvGraphicFramePr>
        <p:xfrm>
          <a:off x="967672" y="1710308"/>
          <a:ext cx="8524875" cy="4070985"/>
        </p:xfrm>
        <a:graphic>
          <a:graphicData uri="http://schemas.openxmlformats.org/drawingml/2006/table">
            <a:tbl>
              <a:tblPr/>
              <a:tblGrid>
                <a:gridCol w="2835910"/>
                <a:gridCol w="2853055"/>
                <a:gridCol w="2835910"/>
              </a:tblGrid>
              <a:tr h="17754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723265" algn="l" rtl="0" eaLnBrk="0">
                        <a:lnSpc>
                          <a:spcPct val="86000"/>
                        </a:lnSpc>
                      </a:pPr>
                      <a:r>
                        <a:rPr sz="1600" kern="0" spc="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低温效果优异</a:t>
                      </a:r>
                      <a:endParaRPr lang="en-US" altLang="en-US" sz="1600" dirty="0"/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600" dirty="0"/>
                    </a:p>
                    <a:p>
                      <a:pPr marL="256540" indent="233045" algn="l" rtl="0" eaLnBrk="0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基于降低冰点的机理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，材料的冰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点可在-5℃至 -35℃调控</a:t>
                      </a:r>
                      <a:r>
                        <a:rPr sz="1200" kern="0" spc="-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，满足不同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地区的项目需求。解决了市场上同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类型产品普遍存在的实际使用效果      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达不到设计标准的问题。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/>
                    </a:p>
                    <a:p>
                      <a:pPr marL="5016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600" kern="0" spc="2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有效使用寿命长</a:t>
                      </a:r>
                      <a:endParaRPr lang="en-US" altLang="en-US" sz="1600" dirty="0"/>
                    </a:p>
                    <a:p>
                      <a:pPr marL="161925" indent="189865" algn="l" rtl="0" eaLnBrk="0">
                        <a:lnSpc>
                          <a:spcPct val="107000"/>
                        </a:lnSpc>
                        <a:spcBef>
                          <a:spcPts val="875"/>
                        </a:spcBef>
                      </a:pP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基于高效的成分配方，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以及相变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吸附材料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、缓释覆膜等技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术工艺，</a:t>
                      </a:r>
                      <a:endParaRPr lang="en-US" altLang="en-US" sz="1200" dirty="0"/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300" dirty="0"/>
                    </a:p>
                    <a:p>
                      <a:pPr marL="150495" indent="1270" algn="l" rtl="0" eaLnBrk="0">
                        <a:lnSpc>
                          <a:spcPct val="111000"/>
                        </a:lnSpc>
                        <a:spcBef>
                          <a:spcPts val="5"/>
                        </a:spcBef>
                      </a:pP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产品一次使用可保证路面抗凝冰功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 8-10 年，</a:t>
                      </a:r>
                      <a:r>
                        <a:rPr sz="12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实现了与路面使用寿命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相匹配。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marL="4514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6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工艺成熟</a:t>
                      </a:r>
                      <a:r>
                        <a:rPr sz="1600" kern="0" spc="4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6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成本低</a:t>
                      </a:r>
                      <a:endParaRPr lang="en-US" altLang="en-US" sz="1600" dirty="0"/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600" dirty="0"/>
                    </a:p>
                    <a:p>
                      <a:pPr marL="150495" indent="203835" algn="l" rtl="0" eaLnBrk="0">
                        <a:lnSpc>
                          <a:spcPct val="113000"/>
                        </a:lnSpc>
                        <a:spcBef>
                          <a:spcPts val="5"/>
                        </a:spcBef>
                      </a:pP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多年的生产制造经验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加上不断        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改良的产品制造工艺，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实现了抗凝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冰产品的制造成本下降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普遍低于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市场同类型产品价格20%~3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0%。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55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marL="494030" algn="l" rtl="0" eaLnBrk="0">
                        <a:lnSpc>
                          <a:spcPct val="82000"/>
                        </a:lnSpc>
                        <a:spcBef>
                          <a:spcPts val="5"/>
                        </a:spcBef>
                      </a:pPr>
                      <a:r>
                        <a:rPr sz="17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降低道路养护成本</a:t>
                      </a:r>
                      <a:endParaRPr lang="en-US" altLang="en-US" sz="1700" dirty="0"/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/>
                    </a:p>
                    <a:p>
                      <a:pPr marL="255905" indent="200025" algn="l" rtl="0" eaLnBrk="0">
                        <a:lnSpc>
                          <a:spcPct val="11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道路施工成本 的增加</a:t>
                      </a:r>
                      <a:r>
                        <a:rPr sz="12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，远低于后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期使用融雪剂等养护成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本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，且可有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效减少盐害的发生；提升路面与冰    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的剥离性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，提高除雪效率</a:t>
                      </a:r>
                      <a:r>
                        <a:rPr sz="12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，有效保    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护路面。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>
                      <a:noFill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339090" algn="l" rtl="0" eaLnBrk="0">
                        <a:lnSpc>
                          <a:spcPct val="86000"/>
                        </a:lnSpc>
                      </a:pPr>
                      <a:r>
                        <a:rPr sz="16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节能环保</a:t>
                      </a:r>
                      <a:r>
                        <a:rPr sz="1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600" kern="0" spc="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改善土质</a:t>
                      </a:r>
                      <a:endParaRPr lang="en-US" altLang="en-US" sz="16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marL="150495" indent="234950" algn="l" rtl="0" eaLnBrk="0">
                        <a:lnSpc>
                          <a:spcPct val="112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化学成分稳定，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无毒无害无气味；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基于缓释技术</a:t>
                      </a:r>
                      <a:r>
                        <a:rPr sz="12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，对路面结构和周边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植物不会造成灾难性的腐蚀，</a:t>
                      </a:r>
                      <a:r>
                        <a:rPr sz="12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同时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氯化钾可以改善碱性土壤对植物种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子有益。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622300" algn="l" rtl="0" eaLnBrk="0">
                        <a:lnSpc>
                          <a:spcPct val="84000"/>
                        </a:lnSpc>
                      </a:pPr>
                      <a:r>
                        <a:rPr sz="1600" kern="0" spc="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利于运输保存</a:t>
                      </a:r>
                      <a:endParaRPr lang="en-US" altLang="en-US" sz="1600" dirty="0"/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1000" dirty="0"/>
                    </a:p>
                    <a:p>
                      <a:pPr marL="149860" indent="244475" algn="l" rtl="0" eaLnBrk="0">
                        <a:lnSpc>
                          <a:spcPct val="111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固体颗粒结构稳定</a:t>
                      </a:r>
                      <a:r>
                        <a:rPr sz="12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，加上独特包     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膜技术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，较市场同类型产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</a:t>
                      </a:r>
                      <a:r>
                        <a:rPr sz="12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，有效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保存时间更长</a:t>
                      </a:r>
                      <a:r>
                        <a:rPr sz="1200" kern="0" spc="-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，利于施工前的计划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运输及储存。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6" name="picture 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78" name="textbox 78"/>
          <p:cNvSpPr/>
          <p:nvPr/>
        </p:nvSpPr>
        <p:spPr>
          <a:xfrm>
            <a:off x="4522562" y="764242"/>
            <a:ext cx="1263014" cy="3606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2000"/>
              </a:lnSpc>
            </a:pPr>
            <a:r>
              <a:rPr sz="24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产品优势</a:t>
            </a:r>
            <a:endParaRPr lang="en-US" altLang="en-US" sz="2400" dirty="0"/>
          </a:p>
        </p:txBody>
      </p:sp>
      <p:sp>
        <p:nvSpPr>
          <p:cNvPr id="80" name="path"/>
          <p:cNvSpPr/>
          <p:nvPr/>
        </p:nvSpPr>
        <p:spPr>
          <a:xfrm>
            <a:off x="7754267" y="3734667"/>
            <a:ext cx="518872" cy="521115"/>
          </a:xfrm>
          <a:custGeom>
            <a:avLst/>
            <a:gdLst/>
            <a:ahLst/>
            <a:cxnLst/>
            <a:rect l="0" t="0" r="0" b="0"/>
            <a:pathLst>
              <a:path w="817" h="820">
                <a:moveTo>
                  <a:pt x="322" y="789"/>
                </a:moveTo>
                <a:cubicBezTo>
                  <a:pt x="306" y="804"/>
                  <a:pt x="279" y="804"/>
                  <a:pt x="263" y="789"/>
                </a:cubicBezTo>
                <a:cubicBezTo>
                  <a:pt x="31" y="555"/>
                  <a:pt x="31" y="555"/>
                  <a:pt x="31" y="555"/>
                </a:cubicBezTo>
                <a:cubicBezTo>
                  <a:pt x="15" y="540"/>
                  <a:pt x="15" y="513"/>
                  <a:pt x="31" y="492"/>
                </a:cubicBezTo>
                <a:cubicBezTo>
                  <a:pt x="491" y="31"/>
                  <a:pt x="491" y="31"/>
                  <a:pt x="491" y="31"/>
                </a:cubicBezTo>
                <a:cubicBezTo>
                  <a:pt x="506" y="15"/>
                  <a:pt x="533" y="15"/>
                  <a:pt x="549" y="31"/>
                </a:cubicBezTo>
                <a:cubicBezTo>
                  <a:pt x="781" y="264"/>
                  <a:pt x="781" y="264"/>
                  <a:pt x="781" y="264"/>
                </a:cubicBezTo>
                <a:cubicBezTo>
                  <a:pt x="802" y="285"/>
                  <a:pt x="802" y="312"/>
                  <a:pt x="781" y="328"/>
                </a:cubicBezTo>
                <a:lnTo>
                  <a:pt x="322" y="789"/>
                </a:lnTo>
                <a:close/>
                <a:moveTo>
                  <a:pt x="337" y="185"/>
                </a:moveTo>
                <a:lnTo>
                  <a:pt x="635" y="476"/>
                </a:lnTo>
                <a:moveTo>
                  <a:pt x="178" y="344"/>
                </a:moveTo>
                <a:lnTo>
                  <a:pt x="476" y="634"/>
                </a:lnTo>
                <a:moveTo>
                  <a:pt x="395" y="221"/>
                </a:moveTo>
                <a:lnTo>
                  <a:pt x="221" y="391"/>
                </a:lnTo>
                <a:moveTo>
                  <a:pt x="433" y="259"/>
                </a:moveTo>
                <a:lnTo>
                  <a:pt x="263" y="433"/>
                </a:lnTo>
                <a:moveTo>
                  <a:pt x="476" y="301"/>
                </a:moveTo>
                <a:lnTo>
                  <a:pt x="306" y="471"/>
                </a:lnTo>
                <a:moveTo>
                  <a:pt x="518" y="344"/>
                </a:moveTo>
                <a:lnTo>
                  <a:pt x="348" y="514"/>
                </a:lnTo>
                <a:moveTo>
                  <a:pt x="554" y="380"/>
                </a:moveTo>
                <a:lnTo>
                  <a:pt x="386" y="554"/>
                </a:lnTo>
                <a:moveTo>
                  <a:pt x="597" y="422"/>
                </a:moveTo>
                <a:lnTo>
                  <a:pt x="429" y="592"/>
                </a:lnTo>
              </a:path>
            </a:pathLst>
          </a:custGeom>
          <a:noFill/>
          <a:ln w="25062" cap="rnd">
            <a:solidFill>
              <a:srgbClr val="1AA3AA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2" name="path"/>
          <p:cNvSpPr/>
          <p:nvPr/>
        </p:nvSpPr>
        <p:spPr>
          <a:xfrm>
            <a:off x="2155088" y="1324481"/>
            <a:ext cx="486676" cy="521853"/>
          </a:xfrm>
          <a:custGeom>
            <a:avLst/>
            <a:gdLst/>
            <a:ahLst/>
            <a:cxnLst/>
            <a:rect l="0" t="0" r="0" b="0"/>
            <a:pathLst>
              <a:path w="766" h="821">
                <a:moveTo>
                  <a:pt x="581" y="517"/>
                </a:moveTo>
                <a:cubicBezTo>
                  <a:pt x="581" y="675"/>
                  <a:pt x="456" y="800"/>
                  <a:pt x="298" y="800"/>
                </a:cubicBezTo>
                <a:cubicBezTo>
                  <a:pt x="146" y="800"/>
                  <a:pt x="20" y="675"/>
                  <a:pt x="20" y="517"/>
                </a:cubicBezTo>
                <a:cubicBezTo>
                  <a:pt x="20" y="364"/>
                  <a:pt x="298" y="20"/>
                  <a:pt x="298" y="20"/>
                </a:cubicBezTo>
                <a:cubicBezTo>
                  <a:pt x="298" y="20"/>
                  <a:pt x="581" y="364"/>
                  <a:pt x="581" y="517"/>
                </a:cubicBezTo>
                <a:moveTo>
                  <a:pt x="560" y="271"/>
                </a:moveTo>
                <a:cubicBezTo>
                  <a:pt x="588" y="233"/>
                  <a:pt x="609" y="200"/>
                  <a:pt x="609" y="200"/>
                </a:cubicBezTo>
                <a:cubicBezTo>
                  <a:pt x="609" y="200"/>
                  <a:pt x="745" y="369"/>
                  <a:pt x="745" y="439"/>
                </a:cubicBezTo>
                <a:cubicBezTo>
                  <a:pt x="745" y="504"/>
                  <a:pt x="702" y="559"/>
                  <a:pt x="642" y="570"/>
                </a:cubicBezTo>
              </a:path>
            </a:pathLst>
          </a:custGeom>
          <a:noFill/>
          <a:ln w="26455" cap="rnd">
            <a:solidFill>
              <a:srgbClr val="1F74AD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" name="path"/>
          <p:cNvSpPr/>
          <p:nvPr/>
        </p:nvSpPr>
        <p:spPr>
          <a:xfrm>
            <a:off x="4916732" y="3748235"/>
            <a:ext cx="492678" cy="483213"/>
          </a:xfrm>
          <a:custGeom>
            <a:avLst/>
            <a:gdLst/>
            <a:ahLst/>
            <a:cxnLst/>
            <a:rect l="0" t="0" r="0" b="0"/>
            <a:pathLst>
              <a:path w="775" h="760">
                <a:moveTo>
                  <a:pt x="13" y="518"/>
                </a:moveTo>
                <a:cubicBezTo>
                  <a:pt x="13" y="392"/>
                  <a:pt x="115" y="289"/>
                  <a:pt x="242" y="289"/>
                </a:cubicBezTo>
                <a:cubicBezTo>
                  <a:pt x="368" y="289"/>
                  <a:pt x="470" y="392"/>
                  <a:pt x="470" y="518"/>
                </a:cubicBezTo>
                <a:cubicBezTo>
                  <a:pt x="470" y="645"/>
                  <a:pt x="368" y="747"/>
                  <a:pt x="242" y="747"/>
                </a:cubicBezTo>
                <a:cubicBezTo>
                  <a:pt x="115" y="747"/>
                  <a:pt x="13" y="645"/>
                  <a:pt x="13" y="518"/>
                </a:cubicBezTo>
                <a:lnTo>
                  <a:pt x="13" y="518"/>
                </a:lnTo>
                <a:close/>
                <a:moveTo>
                  <a:pt x="304" y="518"/>
                </a:moveTo>
                <a:cubicBezTo>
                  <a:pt x="304" y="392"/>
                  <a:pt x="407" y="289"/>
                  <a:pt x="533" y="289"/>
                </a:cubicBezTo>
                <a:cubicBezTo>
                  <a:pt x="660" y="289"/>
                  <a:pt x="762" y="392"/>
                  <a:pt x="762" y="518"/>
                </a:cubicBezTo>
                <a:cubicBezTo>
                  <a:pt x="762" y="645"/>
                  <a:pt x="660" y="747"/>
                  <a:pt x="533" y="747"/>
                </a:cubicBezTo>
                <a:cubicBezTo>
                  <a:pt x="407" y="747"/>
                  <a:pt x="304" y="645"/>
                  <a:pt x="304" y="518"/>
                </a:cubicBezTo>
                <a:lnTo>
                  <a:pt x="304" y="518"/>
                </a:lnTo>
                <a:close/>
                <a:moveTo>
                  <a:pt x="157" y="245"/>
                </a:moveTo>
                <a:cubicBezTo>
                  <a:pt x="157" y="117"/>
                  <a:pt x="260" y="13"/>
                  <a:pt x="386" y="13"/>
                </a:cubicBezTo>
                <a:cubicBezTo>
                  <a:pt x="513" y="13"/>
                  <a:pt x="615" y="117"/>
                  <a:pt x="615" y="245"/>
                </a:cubicBezTo>
                <a:cubicBezTo>
                  <a:pt x="615" y="373"/>
                  <a:pt x="513" y="477"/>
                  <a:pt x="386" y="477"/>
                </a:cubicBezTo>
                <a:cubicBezTo>
                  <a:pt x="260" y="477"/>
                  <a:pt x="157" y="373"/>
                  <a:pt x="157" y="245"/>
                </a:cubicBezTo>
                <a:lnTo>
                  <a:pt x="157" y="245"/>
                </a:lnTo>
                <a:close/>
              </a:path>
            </a:pathLst>
          </a:custGeom>
          <a:noFill/>
          <a:ln w="16708" cap="rnd">
            <a:solidFill>
              <a:srgbClr val="3498DB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172761" y="3807674"/>
            <a:ext cx="507073" cy="467407"/>
          </a:xfrm>
          <a:prstGeom prst="rect">
            <a:avLst/>
          </a:prstGeom>
        </p:spPr>
      </p:pic>
      <p:sp>
        <p:nvSpPr>
          <p:cNvPr id="88" name="path"/>
          <p:cNvSpPr/>
          <p:nvPr/>
        </p:nvSpPr>
        <p:spPr>
          <a:xfrm>
            <a:off x="7787251" y="1391885"/>
            <a:ext cx="423887" cy="453875"/>
          </a:xfrm>
          <a:custGeom>
            <a:avLst/>
            <a:gdLst/>
            <a:ahLst/>
            <a:cxnLst/>
            <a:rect l="0" t="0" r="0" b="0"/>
            <a:pathLst>
              <a:path w="667" h="714">
                <a:moveTo>
                  <a:pt x="510" y="542"/>
                </a:moveTo>
                <a:cubicBezTo>
                  <a:pt x="503" y="550"/>
                  <a:pt x="492" y="550"/>
                  <a:pt x="489" y="542"/>
                </a:cubicBezTo>
                <a:cubicBezTo>
                  <a:pt x="125" y="178"/>
                  <a:pt x="125" y="178"/>
                  <a:pt x="125" y="178"/>
                </a:cubicBezTo>
                <a:cubicBezTo>
                  <a:pt x="122" y="175"/>
                  <a:pt x="122" y="164"/>
                  <a:pt x="125" y="160"/>
                </a:cubicBezTo>
                <a:cubicBezTo>
                  <a:pt x="262" y="23"/>
                  <a:pt x="262" y="23"/>
                  <a:pt x="262" y="23"/>
                </a:cubicBezTo>
                <a:cubicBezTo>
                  <a:pt x="266" y="19"/>
                  <a:pt x="276" y="19"/>
                  <a:pt x="280" y="23"/>
                </a:cubicBezTo>
                <a:cubicBezTo>
                  <a:pt x="644" y="387"/>
                  <a:pt x="644" y="387"/>
                  <a:pt x="644" y="387"/>
                </a:cubicBezTo>
                <a:cubicBezTo>
                  <a:pt x="647" y="395"/>
                  <a:pt x="647" y="402"/>
                  <a:pt x="644" y="409"/>
                </a:cubicBezTo>
                <a:lnTo>
                  <a:pt x="510" y="542"/>
                </a:lnTo>
                <a:close/>
                <a:moveTo>
                  <a:pt x="571" y="482"/>
                </a:moveTo>
                <a:cubicBezTo>
                  <a:pt x="607" y="514"/>
                  <a:pt x="607" y="514"/>
                  <a:pt x="607" y="514"/>
                </a:cubicBezTo>
                <a:cubicBezTo>
                  <a:pt x="611" y="521"/>
                  <a:pt x="611" y="532"/>
                  <a:pt x="607" y="536"/>
                </a:cubicBezTo>
                <a:cubicBezTo>
                  <a:pt x="499" y="644"/>
                  <a:pt x="499" y="644"/>
                  <a:pt x="499" y="644"/>
                </a:cubicBezTo>
                <a:cubicBezTo>
                  <a:pt x="492" y="647"/>
                  <a:pt x="484" y="647"/>
                  <a:pt x="477" y="644"/>
                </a:cubicBezTo>
                <a:cubicBezTo>
                  <a:pt x="279" y="446"/>
                  <a:pt x="279" y="446"/>
                  <a:pt x="279" y="446"/>
                </a:cubicBezTo>
                <a:cubicBezTo>
                  <a:pt x="275" y="438"/>
                  <a:pt x="265" y="438"/>
                  <a:pt x="261" y="446"/>
                </a:cubicBezTo>
                <a:cubicBezTo>
                  <a:pt x="196" y="507"/>
                  <a:pt x="196" y="507"/>
                  <a:pt x="196" y="507"/>
                </a:cubicBezTo>
                <a:moveTo>
                  <a:pt x="106" y="691"/>
                </a:moveTo>
                <a:cubicBezTo>
                  <a:pt x="103" y="694"/>
                  <a:pt x="92" y="694"/>
                  <a:pt x="85" y="691"/>
                </a:cubicBezTo>
                <a:cubicBezTo>
                  <a:pt x="23" y="626"/>
                  <a:pt x="23" y="626"/>
                  <a:pt x="23" y="626"/>
                </a:cubicBezTo>
                <a:cubicBezTo>
                  <a:pt x="19" y="622"/>
                  <a:pt x="19" y="611"/>
                  <a:pt x="23" y="607"/>
                </a:cubicBezTo>
                <a:cubicBezTo>
                  <a:pt x="150" y="481"/>
                  <a:pt x="150" y="481"/>
                  <a:pt x="150" y="481"/>
                </a:cubicBezTo>
                <a:cubicBezTo>
                  <a:pt x="157" y="473"/>
                  <a:pt x="164" y="473"/>
                  <a:pt x="172" y="481"/>
                </a:cubicBezTo>
                <a:cubicBezTo>
                  <a:pt x="233" y="542"/>
                  <a:pt x="233" y="542"/>
                  <a:pt x="233" y="542"/>
                </a:cubicBezTo>
                <a:cubicBezTo>
                  <a:pt x="240" y="549"/>
                  <a:pt x="240" y="557"/>
                  <a:pt x="233" y="564"/>
                </a:cubicBezTo>
                <a:lnTo>
                  <a:pt x="106" y="691"/>
                </a:lnTo>
                <a:close/>
                <a:moveTo>
                  <a:pt x="626" y="441"/>
                </a:moveTo>
                <a:lnTo>
                  <a:pt x="542" y="525"/>
                </a:lnTo>
              </a:path>
            </a:pathLst>
          </a:custGeom>
          <a:noFill/>
          <a:ln w="26455" cap="rnd">
            <a:solidFill>
              <a:srgbClr val="1AA3AA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0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914508" y="704692"/>
            <a:ext cx="325814" cy="401002"/>
          </a:xfrm>
          <a:prstGeom prst="rect">
            <a:avLst/>
          </a:prstGeom>
        </p:spPr>
      </p:pic>
      <p:sp>
        <p:nvSpPr>
          <p:cNvPr id="92" name="path"/>
          <p:cNvSpPr/>
          <p:nvPr/>
        </p:nvSpPr>
        <p:spPr>
          <a:xfrm>
            <a:off x="2410746" y="3770912"/>
            <a:ext cx="60903" cy="59935"/>
          </a:xfrm>
          <a:custGeom>
            <a:avLst/>
            <a:gdLst/>
            <a:ahLst/>
            <a:cxnLst/>
            <a:rect l="0" t="0" r="0" b="0"/>
            <a:pathLst>
              <a:path w="95" h="94">
                <a:moveTo>
                  <a:pt x="86" y="49"/>
                </a:moveTo>
                <a:lnTo>
                  <a:pt x="46" y="84"/>
                </a:lnTo>
                <a:lnTo>
                  <a:pt x="9" y="49"/>
                </a:lnTo>
                <a:lnTo>
                  <a:pt x="46" y="9"/>
                </a:lnTo>
                <a:lnTo>
                  <a:pt x="86" y="49"/>
                </a:lnTo>
                <a:close/>
              </a:path>
            </a:pathLst>
          </a:custGeom>
          <a:noFill/>
          <a:ln w="12531" cap="rnd">
            <a:solidFill>
              <a:srgbClr val="1F74AD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96"/>
          <p:cNvSpPr/>
          <p:nvPr/>
        </p:nvSpPr>
        <p:spPr>
          <a:xfrm>
            <a:off x="1603061" y="5375300"/>
            <a:ext cx="7036434" cy="243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经过国家道路及质量监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督检测中心检测，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产品各项指标均显著优于国家标准要求</a:t>
            </a:r>
            <a:endParaRPr lang="en-US" altLang="en-US" sz="1500" dirty="0"/>
          </a:p>
        </p:txBody>
      </p:sp>
      <p:pic>
        <p:nvPicPr>
          <p:cNvPr id="98" name="picture 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100" name="textbox 100"/>
          <p:cNvSpPr/>
          <p:nvPr/>
        </p:nvSpPr>
        <p:spPr>
          <a:xfrm>
            <a:off x="3855303" y="612333"/>
            <a:ext cx="1930400" cy="4286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200" dirty="0"/>
          </a:p>
          <a:p>
            <a:pPr marL="382905" algn="l" rtl="0" eaLnBrk="0">
              <a:lnSpc>
                <a:spcPct val="92000"/>
              </a:lnSpc>
              <a:spcBef>
                <a:spcPts val="0"/>
              </a:spcBef>
              <a:tabLst>
                <a:tab pos="679450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产品指标</a:t>
            </a:r>
            <a:endParaRPr lang="en-US" altLang="en-US" sz="2400" dirty="0"/>
          </a:p>
        </p:txBody>
      </p:sp>
      <p:pic>
        <p:nvPicPr>
          <p:cNvPr id="102" name="picture 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868003" y="625033"/>
            <a:ext cx="370370" cy="37037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480" y="1056640"/>
            <a:ext cx="3978275" cy="431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19075" y="1221540"/>
            <a:ext cx="9601782" cy="4308549"/>
          </a:xfrm>
          <a:prstGeom prst="rect">
            <a:avLst/>
          </a:prstGeom>
        </p:spPr>
      </p:pic>
      <p:sp>
        <p:nvSpPr>
          <p:cNvPr id="114" name="textbox 114"/>
          <p:cNvSpPr/>
          <p:nvPr/>
        </p:nvSpPr>
        <p:spPr>
          <a:xfrm>
            <a:off x="3399032" y="764559"/>
            <a:ext cx="2854325" cy="3644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394970" algn="l" rtl="0" eaLnBrk="0">
              <a:lnSpc>
                <a:spcPct val="91000"/>
              </a:lnSpc>
              <a:tabLst>
                <a:tab pos="664210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使用方法及流程</a:t>
            </a:r>
            <a:endParaRPr lang="en-US" altLang="en-US" sz="2400" dirty="0"/>
          </a:p>
        </p:txBody>
      </p:sp>
      <p:pic>
        <p:nvPicPr>
          <p:cNvPr id="116" name="picture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11732" y="777259"/>
            <a:ext cx="382885" cy="308778"/>
          </a:xfrm>
          <a:prstGeom prst="rect">
            <a:avLst/>
          </a:prstGeom>
        </p:spPr>
      </p:pic>
      <p:pic>
        <p:nvPicPr>
          <p:cNvPr id="118" name="picture 1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投料方式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737956" y="1378043"/>
            <a:ext cx="3388471" cy="33007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 marR="0" indent="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       </a:t>
            </a:r>
            <a:r>
              <a:rPr kumimoji="0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抗</a:t>
            </a:r>
            <a:r>
              <a:rPr kumimoji="0" 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凝冰（低冰点）材料在路面施工前，由</a:t>
            </a:r>
            <a:r>
              <a:rPr kumimoji="0" lang="zh-CN" sz="1580" b="1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配套的专用投料机</a:t>
            </a:r>
            <a:r>
              <a:rPr kumimoji="0" 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进行自动化、精准化的投料作业，保证了投料过程的便利和投料比例。</a:t>
            </a:r>
            <a:endParaRPr kumimoji="0" lang="zh-CN" sz="1580" b="0" i="0" kern="1200" cap="none" spc="0" normalizeH="0" baseline="0" noProof="0" dirty="0">
              <a:solidFill>
                <a:prstClr val="black"/>
              </a:solidFill>
              <a:cs typeface="+mn-ea"/>
              <a:sym typeface="+mn-lt"/>
            </a:endParaRPr>
          </a:p>
          <a:p>
            <a:pPr marR="0" indent="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kumimoji="0" lang="en-US" alt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     </a:t>
            </a:r>
            <a:endParaRPr kumimoji="0" lang="en-US" altLang="zh-CN" sz="1580" b="0" i="0" kern="1200" cap="none" spc="0" normalizeH="0" baseline="0" noProof="0" dirty="0">
              <a:solidFill>
                <a:prstClr val="black"/>
              </a:solidFill>
              <a:cs typeface="+mn-ea"/>
              <a:sym typeface="+mn-lt"/>
            </a:endParaRPr>
          </a:p>
          <a:p>
            <a:pPr marR="0" indent="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       </a:t>
            </a:r>
            <a:r>
              <a:rPr kumimoji="0" lang="zh-CN" alt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投料比例为沥青混合料的</a:t>
            </a:r>
            <a:r>
              <a:rPr kumimoji="0" lang="en-US" alt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4.5%</a:t>
            </a:r>
            <a:r>
              <a:rPr kumimoji="0" lang="zh-CN" alt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，混合料无需改变级配比例，油石比适当增加</a:t>
            </a:r>
            <a:r>
              <a:rPr kumimoji="0" lang="en-US" alt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0.1%~0.3%</a:t>
            </a:r>
            <a:r>
              <a:rPr kumimoji="0" lang="zh-CN" alt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。</a:t>
            </a:r>
            <a:endParaRPr kumimoji="0" lang="zh-CN" sz="1580" b="0" i="0" kern="1200" cap="none" spc="0" normalizeH="0" baseline="0" noProof="0" dirty="0">
              <a:solidFill>
                <a:prstClr val="black"/>
              </a:solidFill>
              <a:cs typeface="+mn-ea"/>
              <a:sym typeface="+mn-lt"/>
            </a:endParaRPr>
          </a:p>
          <a:p>
            <a:pPr marR="0" indent="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sz="1580" b="0" i="0" kern="1200" cap="none" spc="0" normalizeH="0" baseline="0" noProof="0" dirty="0">
              <a:solidFill>
                <a:prstClr val="black"/>
              </a:solidFill>
              <a:cs typeface="+mn-ea"/>
              <a:sym typeface="+mn-lt"/>
            </a:endParaRPr>
          </a:p>
          <a:p>
            <a:pPr marR="0" indent="0" defTabSz="9144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       </a:t>
            </a:r>
            <a:r>
              <a:rPr kumimoji="0" lang="zh-CN" alt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施工过程中，原有的拌合和摊铺</a:t>
            </a:r>
            <a:r>
              <a:rPr kumimoji="0" lang="zh-CN" altLang="en-US" sz="1580" b="1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不受任何影响</a:t>
            </a:r>
            <a:r>
              <a:rPr kumimoji="0" lang="zh-CN" altLang="en-US" sz="1580" b="0" i="0" kern="1200" cap="none" spc="0" normalizeH="0" baseline="0" noProof="0" dirty="0">
                <a:solidFill>
                  <a:prstClr val="black"/>
                </a:solidFill>
                <a:cs typeface="+mn-ea"/>
                <a:sym typeface="+mn-lt"/>
              </a:rPr>
              <a:t>，正常作业即可。</a:t>
            </a:r>
            <a:endParaRPr kumimoji="0" lang="zh-CN" altLang="en-US" sz="1580" b="0" i="0" kern="1200" cap="none" spc="0" normalizeH="0" baseline="0" noProof="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4" name="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03731" y="1378043"/>
            <a:ext cx="2402673" cy="3821220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312169" y="1378043"/>
            <a:ext cx="2494570" cy="3781676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0">
              <p:cMediaNode>
                <p:cTn id="14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有效期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6" name="ïşļiḓé"/>
          <p:cNvSpPr/>
          <p:nvPr>
            <p:custDataLst>
              <p:tags r:id="rId1"/>
            </p:custDataLst>
          </p:nvPr>
        </p:nvSpPr>
        <p:spPr bwMode="auto">
          <a:xfrm>
            <a:off x="1234197" y="1216528"/>
            <a:ext cx="8265664" cy="8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937" tIns="41047" rIns="78937" bIns="41047" anchor="t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9pPr>
          </a:lstStyle>
          <a:p>
            <a:pPr algn="l">
              <a:lnSpc>
                <a:spcPts val="1980"/>
              </a:lnSpc>
              <a:buClrTx/>
              <a:buSzTx/>
              <a:buFontTx/>
            </a:pPr>
            <a:r>
              <a:rPr lang="en-US" altLang="zh-CN" sz="1755">
                <a:sym typeface="+mn-ea"/>
              </a:rPr>
              <a:t>      </a:t>
            </a:r>
            <a:r>
              <a:rPr lang="zh-CN" altLang="en-US" sz="1755">
                <a:sym typeface="+mn-ea"/>
              </a:rPr>
              <a:t>基于高效的成分配方，以及缓释覆膜等技术工艺，使用于路面铺设可保证路面抗凝冰功能</a:t>
            </a:r>
            <a:r>
              <a:rPr lang="en-US" altLang="zh-CN" sz="1755">
                <a:sym typeface="+mn-ea"/>
              </a:rPr>
              <a:t>5~8</a:t>
            </a:r>
            <a:r>
              <a:rPr lang="zh-CN" altLang="en-US" sz="1755" b="1">
                <a:sym typeface="+mn-ea"/>
              </a:rPr>
              <a:t>年以上</a:t>
            </a:r>
            <a:r>
              <a:rPr lang="zh-CN" altLang="en-US" sz="1755">
                <a:sym typeface="+mn-ea"/>
              </a:rPr>
              <a:t>，实现了与路面使用寿命相匹配。 </a:t>
            </a:r>
            <a:endParaRPr lang="zh-CN" altLang="en-US" sz="1755">
              <a:sym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897522" y="1857018"/>
          <a:ext cx="6831330" cy="3572510"/>
        </p:xfrm>
        <a:graphic>
          <a:graphicData uri="http://schemas.openxmlformats.org/drawingml/2006/table">
            <a:tbl>
              <a:tblPr/>
              <a:tblGrid>
                <a:gridCol w="1188085"/>
                <a:gridCol w="993140"/>
                <a:gridCol w="993775"/>
                <a:gridCol w="993140"/>
                <a:gridCol w="887095"/>
                <a:gridCol w="888365"/>
                <a:gridCol w="887730"/>
              </a:tblGrid>
              <a:tr h="24193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温度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-10</a:t>
                      </a: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</a:t>
                      </a:r>
                      <a:r>
                        <a:rPr lang="zh-CN" sz="1055" b="0" kern="10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</a:t>
                      </a: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15</a:t>
                      </a:r>
                      <a:r>
                        <a:rPr lang="zh-CN" sz="1055" b="0" kern="10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25</a:t>
                      </a:r>
                      <a:r>
                        <a:rPr lang="zh-CN" sz="1055" b="0" kern="10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5" b="0" kern="10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35</a:t>
                      </a:r>
                      <a:r>
                        <a:rPr lang="zh-CN" sz="1055" b="0" kern="100">
                          <a:latin typeface="Times New Roman" panose="02020603050405020304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21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自融冰改性剂流失总量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mol/L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0.013591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R="69850"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0.009401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R="69850"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0.010315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0.010788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0.009761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0.009683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自融冰改性剂流失质量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g/L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0.482481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0.333736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0.366183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0.382974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0.346516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0.343747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83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冲淋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72L</a:t>
                      </a: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水后流失的自融冰改性剂质量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g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34.7386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24.02896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26.36514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27.57413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24.94912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24.74975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自融冰改性剂残余量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g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516.5114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527.221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524.8849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523.6759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526.3009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526.5003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84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残余量所占试件总重百分比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4.92%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5.02%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5.00%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4.99%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5.01%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5.01%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57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流失量所占试件总重百分比</a:t>
                      </a:r>
                      <a:r>
                        <a:rPr lang="en-US" sz="1055" b="0" kern="100" dirty="0"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0.33%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0.23%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0.25%</a:t>
                      </a:r>
                      <a:endParaRPr lang="zh-CN" sz="1055" b="0" kern="10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0.26%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0.24%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0" kern="100" dirty="0">
                          <a:solidFill>
                            <a:srgbClr val="00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0.24%</a:t>
                      </a:r>
                      <a:endParaRPr lang="zh-CN" sz="1055" b="0" kern="100" dirty="0"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93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持续年限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14.9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21.8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20.1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19.2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20.9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5" b="1" kern="100" dirty="0">
                          <a:solidFill>
                            <a:srgbClr val="3333FF"/>
                          </a:solidFill>
                          <a:latin typeface="Times New Roman" panose="02020603050405020304"/>
                          <a:ea typeface="宋体" panose="02010600030101010101" pitchFamily="2" charset="-122"/>
                          <a:cs typeface="Times New Roman" panose="02020603050405020304"/>
                        </a:rPr>
                        <a:t>20.9</a:t>
                      </a:r>
                      <a:endParaRPr lang="zh-CN" sz="1055" b="1" kern="100" dirty="0">
                        <a:solidFill>
                          <a:srgbClr val="3333FF"/>
                        </a:solidFill>
                        <a:latin typeface="Times New Roman" panose="020206030504050203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44555" marR="445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对路面性能和寿命的影响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6" name="ïşļiḓé"/>
          <p:cNvSpPr/>
          <p:nvPr>
            <p:custDataLst>
              <p:tags r:id="rId1"/>
            </p:custDataLst>
          </p:nvPr>
        </p:nvSpPr>
        <p:spPr bwMode="auto">
          <a:xfrm>
            <a:off x="1234197" y="1216528"/>
            <a:ext cx="8265664" cy="8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937" tIns="41047" rIns="78937" bIns="41047" anchor="t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9pPr>
          </a:lstStyle>
          <a:p>
            <a:pPr algn="l">
              <a:lnSpc>
                <a:spcPts val="1980"/>
              </a:lnSpc>
              <a:buClrTx/>
              <a:buSzTx/>
              <a:buFontTx/>
            </a:pPr>
            <a:r>
              <a:rPr lang="en-US" altLang="zh-CN" sz="1755">
                <a:sym typeface="+mn-ea"/>
              </a:rPr>
              <a:t>       </a:t>
            </a:r>
            <a:r>
              <a:rPr lang="zh-CN" altLang="en-US" sz="1755">
                <a:sym typeface="+mn-ea"/>
              </a:rPr>
              <a:t>经实验验证和长期应用的观测，使用抗凝冰技术的路面，对路面性能、强度及耐久度均</a:t>
            </a:r>
            <a:r>
              <a:rPr lang="zh-CN" altLang="en-US" sz="1755" b="1">
                <a:sym typeface="+mn-ea"/>
              </a:rPr>
              <a:t>不会带来负面影响</a:t>
            </a:r>
            <a:r>
              <a:rPr lang="zh-CN" altLang="en-US" sz="1755">
                <a:sym typeface="+mn-ea"/>
              </a:rPr>
              <a:t>，即不会对路面使用寿命造成影响。</a:t>
            </a:r>
            <a:endParaRPr lang="zh-CN" altLang="en-US" sz="1755">
              <a:sym typeface="+mn-ea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071846" y="2161111"/>
          <a:ext cx="6482715" cy="264477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22855"/>
                <a:gridCol w="967740"/>
                <a:gridCol w="1156335"/>
                <a:gridCol w="1835785"/>
              </a:tblGrid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 dirty="0"/>
                        <a:t>试验项目</a:t>
                      </a:r>
                      <a:endParaRPr lang="zh-CN" sz="1405" b="1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单位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 dirty="0"/>
                        <a:t>实测值</a:t>
                      </a:r>
                      <a:endParaRPr lang="zh-CN" sz="1405" b="1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规定值（不小于）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马歇尔稳定度（</a:t>
                      </a:r>
                      <a:r>
                        <a:rPr lang="en-US" sz="1405" b="1" kern="100"/>
                        <a:t>30min</a:t>
                      </a:r>
                      <a:r>
                        <a:rPr lang="zh-CN" sz="1405" b="1" kern="100"/>
                        <a:t>）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kN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13.4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8.0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浸水残留稳定度（</a:t>
                      </a:r>
                      <a:r>
                        <a:rPr lang="en-US" sz="1405" b="1" kern="100"/>
                        <a:t>48h</a:t>
                      </a:r>
                      <a:r>
                        <a:rPr lang="zh-CN" sz="1405" b="1" kern="100"/>
                        <a:t>）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%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88.4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85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动稳定度（</a:t>
                      </a:r>
                      <a:r>
                        <a:rPr lang="en-US" sz="1405" b="1" kern="100"/>
                        <a:t>0.7MPa</a:t>
                      </a:r>
                      <a:r>
                        <a:rPr lang="zh-CN" sz="1405" b="1" kern="100"/>
                        <a:t>）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次</a:t>
                      </a:r>
                      <a:r>
                        <a:rPr lang="en-US" sz="1405" b="1" kern="100"/>
                        <a:t>/mm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5258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2800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冻融劈裂</a:t>
                      </a:r>
                      <a:r>
                        <a:rPr lang="en-US" sz="1405" b="1" kern="100"/>
                        <a:t>TSR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%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85.7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80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低温弯曲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µ</a:t>
                      </a:r>
                      <a:r>
                        <a:rPr lang="zh-CN" sz="1405" b="1" kern="100"/>
                        <a:t>ε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3562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2500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/>
                </a:tc>
              </a:tr>
              <a:tr h="377825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5" b="1" kern="100"/>
                        <a:t>抗滑性</a:t>
                      </a:r>
                      <a:r>
                        <a:rPr lang="en-US" sz="1405" b="1" kern="100"/>
                        <a:t>(</a:t>
                      </a:r>
                      <a:r>
                        <a:rPr lang="zh-CN" sz="1405" b="1" kern="100"/>
                        <a:t>高防滑型</a:t>
                      </a:r>
                      <a:r>
                        <a:rPr lang="en-US" sz="1405" b="1" kern="100"/>
                        <a:t>)</a:t>
                      </a:r>
                      <a:r>
                        <a:rPr lang="zh-CN" sz="1405" b="1" kern="100"/>
                        <a:t>，</a:t>
                      </a:r>
                      <a:r>
                        <a:rPr lang="en-US" sz="1405" b="1" kern="100"/>
                        <a:t>BPN</a:t>
                      </a:r>
                      <a:r>
                        <a:rPr lang="zh-CN" sz="1405" b="1" kern="100"/>
                        <a:t>值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--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/>
                        <a:t>85</a:t>
                      </a:r>
                      <a:r>
                        <a:rPr lang="zh-CN" sz="1405" b="1" kern="100"/>
                        <a:t>～</a:t>
                      </a:r>
                      <a:r>
                        <a:rPr lang="en-US" sz="1405" b="1" kern="100"/>
                        <a:t>95</a:t>
                      </a:r>
                      <a:endParaRPr lang="zh-CN" sz="1405" b="1" kern="10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5" b="1" kern="100" dirty="0"/>
                        <a:t>70</a:t>
                      </a:r>
                      <a:endParaRPr lang="zh-CN" sz="1405" b="1" kern="100" dirty="0">
                        <a:latin typeface="Calibri" panose="020F0502020204030204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0150" marR="60150" marT="0" marB="0" anchor="ctr"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对路面摩擦系数的影响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6" name="ïşļiḓé"/>
          <p:cNvSpPr/>
          <p:nvPr>
            <p:custDataLst>
              <p:tags r:id="rId2"/>
            </p:custDataLst>
          </p:nvPr>
        </p:nvSpPr>
        <p:spPr bwMode="auto">
          <a:xfrm>
            <a:off x="1234197" y="1216528"/>
            <a:ext cx="8265664" cy="8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937" tIns="41047" rIns="78937" bIns="41047" anchor="t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rgbClr val="000000"/>
                </a:solidFill>
              </a:defRPr>
            </a:lvl9pPr>
          </a:lstStyle>
          <a:p>
            <a:pPr algn="l">
              <a:lnSpc>
                <a:spcPts val="1980"/>
              </a:lnSpc>
              <a:buClrTx/>
              <a:buSzTx/>
              <a:buFontTx/>
            </a:pPr>
            <a:r>
              <a:rPr lang="en-US" altLang="zh-CN" sz="1755">
                <a:sym typeface="+mn-ea"/>
              </a:rPr>
              <a:t>       </a:t>
            </a:r>
            <a:r>
              <a:rPr lang="zh-CN" altLang="en-US" sz="1755">
                <a:sym typeface="+mn-ea"/>
              </a:rPr>
              <a:t>使用抗凝冰技术的自融雪路面，可使冬季结冰、结霜路面，及压实积雪路面，在小雪情况下，变为冬季潮湿路面；大雪情况下，变为疏松积雪路面或半融雪</a:t>
            </a:r>
            <a:r>
              <a:rPr lang="en-US" altLang="zh-CN" sz="1755">
                <a:sym typeface="+mn-ea"/>
              </a:rPr>
              <a:t>/</a:t>
            </a:r>
            <a:r>
              <a:rPr lang="zh-CN" altLang="en-US" sz="1755">
                <a:sym typeface="+mn-ea"/>
              </a:rPr>
              <a:t>冰路面，大大提高了路面摩擦系数，降低了事故发生率。</a:t>
            </a:r>
            <a:endParaRPr lang="zh-CN" altLang="en-US" sz="1755">
              <a:sym typeface="+mn-ea"/>
            </a:endParaRPr>
          </a:p>
        </p:txBody>
      </p:sp>
      <p:graphicFrame>
        <p:nvGraphicFramePr>
          <p:cNvPr id="8" name="图表 7"/>
          <p:cNvGraphicFramePr/>
          <p:nvPr>
            <p:custDataLst>
              <p:tags r:id="rId3"/>
            </p:custDataLst>
          </p:nvPr>
        </p:nvGraphicFramePr>
        <p:xfrm>
          <a:off x="1758285" y="2115999"/>
          <a:ext cx="7084378" cy="3274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  <p:bldLst>
      <p:bldGraphic spid="8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450849" y="1599151"/>
            <a:ext cx="3847396" cy="2836535"/>
          </a:xfrm>
          <a:prstGeom prst="rect">
            <a:avLst/>
          </a:prstGeom>
        </p:spPr>
      </p:pic>
      <p:sp>
        <p:nvSpPr>
          <p:cNvPr id="122" name="textbox 122"/>
          <p:cNvSpPr/>
          <p:nvPr/>
        </p:nvSpPr>
        <p:spPr>
          <a:xfrm>
            <a:off x="886464" y="1707419"/>
            <a:ext cx="3707129" cy="2914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3335" algn="l" rtl="0" eaLnBrk="0">
              <a:lnSpc>
                <a:spcPct val="94000"/>
              </a:lnSpc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道路长度：</a:t>
            </a:r>
            <a:r>
              <a:rPr sz="1700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1000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</a:t>
            </a:r>
            <a:endParaRPr lang="en-US" altLang="en-US" sz="1700" dirty="0"/>
          </a:p>
          <a:p>
            <a:pPr marL="13335" algn="l" rtl="0" eaLnBrk="0">
              <a:lnSpc>
                <a:spcPct val="94000"/>
              </a:lnSpc>
              <a:spcBef>
                <a:spcPts val="715"/>
              </a:spcBef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道路宽度：</a:t>
            </a:r>
            <a:r>
              <a:rPr sz="17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3.5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</a:t>
            </a:r>
            <a:endParaRPr lang="en-US" altLang="en-US" sz="1700" dirty="0"/>
          </a:p>
          <a:p>
            <a:pPr marL="13335" algn="l" rtl="0" eaLnBrk="0">
              <a:lnSpc>
                <a:spcPct val="94000"/>
              </a:lnSpc>
              <a:spcBef>
                <a:spcPts val="710"/>
              </a:spcBef>
            </a:pP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道路铺设厚度：</a:t>
            </a:r>
            <a:r>
              <a:rPr sz="1700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r>
              <a:rPr sz="17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公分</a:t>
            </a:r>
            <a:endParaRPr lang="en-US" altLang="en-US" sz="1700" dirty="0"/>
          </a:p>
          <a:p>
            <a:pPr marL="15875" algn="l" rtl="0" eaLnBrk="0">
              <a:lnSpc>
                <a:spcPct val="93000"/>
              </a:lnSpc>
              <a:spcBef>
                <a:spcPts val="735"/>
              </a:spcBef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沥青油石比例：</a:t>
            </a:r>
            <a:r>
              <a:rPr sz="17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5.8%</a:t>
            </a:r>
            <a:endParaRPr lang="en-US" altLang="en-US" sz="1700" dirty="0"/>
          </a:p>
          <a:p>
            <a:pPr marL="13970" algn="l" rtl="0" eaLnBrk="0">
              <a:lnSpc>
                <a:spcPct val="93000"/>
              </a:lnSpc>
              <a:spcBef>
                <a:spcPts val="730"/>
              </a:spcBef>
            </a:pP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抗凝冰添加剂比例：</a:t>
            </a:r>
            <a:r>
              <a:rPr sz="17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5.5%</a:t>
            </a:r>
            <a:endParaRPr lang="en-US" altLang="en-US" sz="17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9000"/>
              </a:lnSpc>
            </a:pPr>
            <a:endParaRPr lang="en-US" altLang="en-US" sz="1000" dirty="0"/>
          </a:p>
          <a:p>
            <a:pPr marL="13970" algn="l" rtl="0" eaLnBrk="0">
              <a:lnSpc>
                <a:spcPct val="93000"/>
              </a:lnSpc>
              <a:spcBef>
                <a:spcPts val="515"/>
              </a:spcBef>
            </a:pP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抗凝冰剂平均用量：</a:t>
            </a:r>
            <a:r>
              <a:rPr sz="17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5.47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公斤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/m²</a:t>
            </a:r>
            <a:r>
              <a:rPr sz="17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路面</a:t>
            </a:r>
            <a:endParaRPr lang="en-US" altLang="en-US" sz="17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01000"/>
              </a:lnSpc>
            </a:pPr>
            <a:endParaRPr lang="en-US" altLang="en-US" sz="400" dirty="0"/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16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总计需要抗凝冰剂量：</a:t>
            </a:r>
            <a:r>
              <a:rPr sz="1600" kern="0" spc="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6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16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9.</a:t>
            </a:r>
            <a:r>
              <a:rPr sz="1600" kern="0" spc="-2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6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15吨</a:t>
            </a:r>
            <a:endParaRPr lang="en-US" altLang="en-US" sz="1600" dirty="0"/>
          </a:p>
        </p:txBody>
      </p:sp>
      <p:pic>
        <p:nvPicPr>
          <p:cNvPr id="124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126" name="textbox 126"/>
          <p:cNvSpPr/>
          <p:nvPr/>
        </p:nvSpPr>
        <p:spPr>
          <a:xfrm>
            <a:off x="1225011" y="744346"/>
            <a:ext cx="1858010" cy="4057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lang="en-US" altLang="en-US" sz="200" dirty="0"/>
          </a:p>
          <a:p>
            <a:pPr marL="313690" algn="l" rtl="0" eaLnBrk="0">
              <a:lnSpc>
                <a:spcPct val="91000"/>
              </a:lnSpc>
              <a:spcBef>
                <a:spcPts val="0"/>
              </a:spcBef>
              <a:tabLst>
                <a:tab pos="609600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用量测算</a:t>
            </a:r>
            <a:endParaRPr lang="en-US" altLang="en-US" sz="2400" dirty="0"/>
          </a:p>
        </p:txBody>
      </p:sp>
      <p:pic>
        <p:nvPicPr>
          <p:cNvPr id="128" name="picture 1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237711" y="757046"/>
            <a:ext cx="301520" cy="3497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视频</a:t>
            </a:r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演示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3120579" y="1200933"/>
            <a:ext cx="4452799" cy="52575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zh-TW" sz="1580">
                <a:sym typeface="+mn-ea"/>
              </a:rPr>
              <a:t>2023</a:t>
            </a:r>
            <a:r>
              <a:rPr lang="zh-TW" altLang="en-US" sz="1580">
                <a:sym typeface="+mn-ea"/>
              </a:rPr>
              <a:t>年</a:t>
            </a:r>
            <a:r>
              <a:rPr lang="en-US" altLang="zh-TW" sz="1580">
                <a:sym typeface="+mn-ea"/>
              </a:rPr>
              <a:t>2</a:t>
            </a:r>
            <a:r>
              <a:rPr lang="zh-TW" altLang="en-US" sz="1580">
                <a:sym typeface="+mn-ea"/>
              </a:rPr>
              <a:t>月</a:t>
            </a:r>
            <a:endParaRPr lang="zh-TW" altLang="en-US" sz="1580">
              <a:sym typeface="+mn-ea"/>
            </a:endParaRPr>
          </a:p>
          <a:p>
            <a:pPr algn="ctr"/>
            <a:r>
              <a:rPr sz="1580">
                <a:sym typeface="+mn-ea"/>
              </a:rPr>
              <a:t>河南宜阳前进大桥项目</a:t>
            </a:r>
            <a:endParaRPr sz="1580">
              <a:sym typeface="+mn-ea"/>
            </a:endParaRPr>
          </a:p>
        </p:txBody>
      </p:sp>
      <p:pic>
        <p:nvPicPr>
          <p:cNvPr id="3" name="3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73907" y="2015191"/>
            <a:ext cx="5346700" cy="3007519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951324" y="2381"/>
            <a:ext cx="2883472" cy="60150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2" name="textbox 6"/>
          <p:cNvSpPr/>
          <p:nvPr/>
        </p:nvSpPr>
        <p:spPr>
          <a:xfrm>
            <a:off x="590830" y="1540803"/>
            <a:ext cx="5603875" cy="332740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65000"/>
              </a:lnSpc>
            </a:pPr>
            <a:endParaRPr lang="en-US" altLang="en-US" sz="100" dirty="0"/>
          </a:p>
          <a:p>
            <a:pPr marL="12700" indent="316865" algn="l" rtl="0" eaLnBrk="0">
              <a:lnSpc>
                <a:spcPct val="114000"/>
              </a:lnSpc>
            </a:pP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苏州嘉嘉发新材料科技有限公司位于苏州市张家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港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。公司秉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承科技兴国</a:t>
            </a:r>
            <a:r>
              <a:rPr sz="1400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、创新发展的理念，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历经多年的生产实践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、技术研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、工艺改良，</a:t>
            </a:r>
            <a:r>
              <a:rPr sz="14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目前拥有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年产八万吨产品线。</a:t>
            </a:r>
            <a:endParaRPr lang="en-US" altLang="en-US" sz="1400" dirty="0"/>
          </a:p>
          <a:p>
            <a:pPr algn="l" rtl="0" eaLnBrk="0">
              <a:lnSpc>
                <a:spcPct val="182000"/>
              </a:lnSpc>
            </a:pPr>
            <a:endParaRPr lang="en-US" altLang="en-US" sz="900" dirty="0"/>
          </a:p>
          <a:p>
            <a:pPr marL="13335" indent="312420" algn="l" rtl="0" eaLnBrk="0">
              <a:lnSpc>
                <a:spcPct val="115000"/>
              </a:lnSpc>
              <a:spcBef>
                <a:spcPts val="470"/>
              </a:spcBef>
            </a:pP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公司拥有包括抗凝冰添加剂</a:t>
            </a:r>
            <a:r>
              <a:rPr sz="1400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50" baseline="-22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抗凝冰道路微表面处理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50" baseline="-22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抗凝冰涂层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、环保型融雪剂等多种产品服务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。拥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有完全自主生产技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术，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打破了欧洲和日本长期对此类产品技术的垄断，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具有环保、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长效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、安全的特点。</a:t>
            </a:r>
            <a:endParaRPr lang="en-US" altLang="en-US" sz="1400" dirty="0"/>
          </a:p>
          <a:p>
            <a:pPr algn="l" rtl="0" eaLnBrk="0">
              <a:lnSpc>
                <a:spcPct val="191000"/>
              </a:lnSpc>
            </a:pPr>
            <a:endParaRPr lang="en-US" altLang="en-US" sz="900" dirty="0"/>
          </a:p>
          <a:p>
            <a:pPr marL="12700" indent="316865" algn="l" rtl="0" eaLnBrk="0">
              <a:lnSpc>
                <a:spcPct val="108000"/>
              </a:lnSpc>
              <a:spcBef>
                <a:spcPts val="455"/>
              </a:spcBef>
            </a:pP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苏州嘉嘉发在道路冬季抗凝冰类产品的技术领域，</a:t>
            </a:r>
            <a:r>
              <a:rPr sz="14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拥有国内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材料工艺及成本控制的领先优势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400" kern="0" spc="-3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同类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型产品在日本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、韩国、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欧洲等发达国家地区应用广泛。</a:t>
            </a:r>
            <a:endParaRPr lang="en-US" altLang="en-US" sz="1400" kern="0" spc="6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58800" y="619760"/>
            <a:ext cx="3641725" cy="8312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视频</a:t>
            </a:r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演示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3120579" y="1158048"/>
            <a:ext cx="4452799" cy="52575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zh-TW" sz="1580">
                <a:sym typeface="+mn-ea"/>
              </a:rPr>
              <a:t>2023</a:t>
            </a:r>
            <a:r>
              <a:rPr lang="zh-TW" altLang="en-US" sz="1580">
                <a:sym typeface="+mn-ea"/>
              </a:rPr>
              <a:t>年</a:t>
            </a:r>
            <a:r>
              <a:rPr lang="en-US" altLang="zh-TW" sz="1580">
                <a:sym typeface="+mn-ea"/>
              </a:rPr>
              <a:t>8</a:t>
            </a:r>
            <a:r>
              <a:rPr lang="zh-TW" altLang="en-US" sz="1580">
                <a:sym typeface="+mn-ea"/>
              </a:rPr>
              <a:t>月</a:t>
            </a:r>
            <a:endParaRPr lang="zh-TW" altLang="en-US" sz="1580">
              <a:sym typeface="+mn-ea"/>
            </a:endParaRPr>
          </a:p>
          <a:p>
            <a:pPr algn="ctr"/>
            <a:r>
              <a:rPr lang="zh-CN" sz="1580">
                <a:sym typeface="+mn-ea"/>
              </a:rPr>
              <a:t>克拉玛依市克拉玛依区城市道路项目</a:t>
            </a:r>
            <a:endParaRPr lang="zh-CN" sz="1580">
              <a:sym typeface="+mn-ea"/>
            </a:endParaRPr>
          </a:p>
        </p:txBody>
      </p:sp>
      <p:pic>
        <p:nvPicPr>
          <p:cNvPr id="4" name="4_20240121_0422443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24227" y="1905472"/>
            <a:ext cx="1778335" cy="3529936"/>
          </a:xfrm>
          <a:prstGeom prst="rect">
            <a:avLst/>
          </a:prstGeom>
        </p:spPr>
      </p:pic>
      <p:pic>
        <p:nvPicPr>
          <p:cNvPr id="5" name="5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33361" y="1896004"/>
            <a:ext cx="1825675" cy="3529379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156"/>
          <p:cNvSpPr/>
          <p:nvPr/>
        </p:nvSpPr>
        <p:spPr>
          <a:xfrm>
            <a:off x="3175270" y="741003"/>
            <a:ext cx="3331209" cy="412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lang="en-US" altLang="en-US" sz="200" dirty="0"/>
          </a:p>
          <a:p>
            <a:pPr marL="378460" algn="l" rtl="0" eaLnBrk="0">
              <a:lnSpc>
                <a:spcPct val="90000"/>
              </a:lnSpc>
              <a:tabLst>
                <a:tab pos="583565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lang="en-US"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sz="2400" kern="0" spc="-20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应用案例</a:t>
            </a:r>
            <a:r>
              <a:rPr sz="2400" kern="0" spc="-52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en-US" sz="2400" dirty="0"/>
          </a:p>
        </p:txBody>
      </p:sp>
      <p:pic>
        <p:nvPicPr>
          <p:cNvPr id="158" name="picture 1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187970" y="753703"/>
            <a:ext cx="365914" cy="365914"/>
          </a:xfrm>
          <a:prstGeom prst="rect">
            <a:avLst/>
          </a:prstGeom>
        </p:spPr>
      </p:pic>
      <p:pic>
        <p:nvPicPr>
          <p:cNvPr id="160" name="picture 1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55" y="1376045"/>
            <a:ext cx="9177655" cy="41675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206349" y="3360777"/>
            <a:ext cx="3801726" cy="2057923"/>
          </a:xfrm>
          <a:prstGeom prst="rect">
            <a:avLst/>
          </a:prstGeom>
        </p:spPr>
      </p:pic>
      <p:pic>
        <p:nvPicPr>
          <p:cNvPr id="164" name="picture 1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467557" y="3360777"/>
            <a:ext cx="3612920" cy="2066833"/>
          </a:xfrm>
          <a:prstGeom prst="rect">
            <a:avLst/>
          </a:prstGeom>
        </p:spPr>
      </p:pic>
      <p:pic>
        <p:nvPicPr>
          <p:cNvPr id="166" name="picture 1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206349" y="1321234"/>
            <a:ext cx="3801727" cy="1932052"/>
          </a:xfrm>
          <a:prstGeom prst="rect">
            <a:avLst/>
          </a:prstGeom>
        </p:spPr>
      </p:pic>
      <p:pic>
        <p:nvPicPr>
          <p:cNvPr id="168" name="picture 1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467557" y="1321234"/>
            <a:ext cx="3612920" cy="1932052"/>
          </a:xfrm>
          <a:prstGeom prst="rect">
            <a:avLst/>
          </a:prstGeom>
        </p:spPr>
      </p:pic>
      <p:pic>
        <p:nvPicPr>
          <p:cNvPr id="170" name="picture 1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172" name="textbox 172"/>
          <p:cNvSpPr/>
          <p:nvPr/>
        </p:nvSpPr>
        <p:spPr>
          <a:xfrm>
            <a:off x="3514451" y="764554"/>
            <a:ext cx="2583179" cy="3575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292100" algn="l" rtl="0" eaLnBrk="0">
              <a:lnSpc>
                <a:spcPct val="91000"/>
              </a:lnSpc>
              <a:tabLst>
                <a:tab pos="713105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3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融雪效果展示</a:t>
            </a:r>
            <a:endParaRPr lang="en-US" altLang="en-US" sz="2400" dirty="0"/>
          </a:p>
        </p:txBody>
      </p:sp>
      <p:pic>
        <p:nvPicPr>
          <p:cNvPr id="174" name="picture 1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527151" y="797145"/>
            <a:ext cx="279587" cy="279587"/>
          </a:xfrm>
          <a:prstGeom prst="rect">
            <a:avLst/>
          </a:prstGeom>
        </p:spPr>
      </p:pic>
      <p:sp>
        <p:nvSpPr>
          <p:cNvPr id="176" name="textbox 176"/>
          <p:cNvSpPr/>
          <p:nvPr/>
        </p:nvSpPr>
        <p:spPr>
          <a:xfrm>
            <a:off x="3710730" y="5542775"/>
            <a:ext cx="2804160" cy="2413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4000"/>
              </a:lnSpc>
            </a:pP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上图均为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左侧未使用</a:t>
            </a:r>
            <a:r>
              <a:rPr sz="1500" kern="0" spc="-1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、右侧使用</a:t>
            </a:r>
            <a:endParaRPr lang="en-US" alt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1"/>
            </p:custDataLst>
          </p:nvPr>
        </p:nvSpPr>
        <p:spPr>
          <a:xfrm>
            <a:off x="346075" y="356235"/>
            <a:ext cx="6092190" cy="5102225"/>
          </a:xfrm>
          <a:prstGeom prst="roundRect">
            <a:avLst>
              <a:gd name="adj" fmla="val 24436"/>
            </a:avLst>
          </a:prstGeom>
        </p:spPr>
        <p:txBody>
          <a:bodyPr>
            <a:normAutofit fontScale="80000"/>
          </a:bodyPr>
          <a:lstStyle/>
          <a:p>
            <a:pPr algn="l">
              <a:lnSpc>
                <a:spcPct val="150000"/>
              </a:lnSpc>
            </a:pP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      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新疆交通科学研究院</a:t>
            </a: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针对添加我公司抗凝冰剂沥青混凝土开展了室内及室外试验，选用 AC-13 沥青混凝土进行配合比设计，确定了最佳油石比及各项材料的配比。分别采用 0%、4%、5%、6%四组抗凝冰颗粒掺量进行冰点、融冰率、盐分释出量、pH 值等相关指标检测，结果表明掺加抗凝冰颗粒的沥青混凝土相关指标数据均符合《公路沥青混合料用融冰雪材料第 2 部分：盐化物材料》（JT/T 1210.2-2018）规范要求。</a:t>
            </a:r>
            <a:endParaRPr lang="en-US" altLang="zh-CN" b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方正仿宋_GB2312" panose="02000000000000000000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      其次对三条铺筑的抗凝冰试验路段进行了多次观测，并检测了摩擦系数指标。试验路段最低气温数据分别为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乌鲁木齐：-25℃、石河子：-25℃、克拉玛依：-24℃</a:t>
            </a: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，观测结果表明我公司抗凝冰颗粒</a:t>
            </a:r>
            <a:r>
              <a:rPr lang="en-US" altLang="zh-CN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在气温 0℃到-25℃之间的适用性良好</a:t>
            </a: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，能保证在该气温环境下路面与雪层剥离，使路面不附着冰面。</a:t>
            </a:r>
            <a:endParaRPr lang="en-US" altLang="zh-CN" b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方正仿宋_GB2312" panose="02000000000000000000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b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方正仿宋_GB2312" panose="02000000000000000000" charset="-122"/>
              </a:rPr>
              <a:t>      另通过观测对比，乌鲁木齐及石河子 5%抗凝冰颗粒掺量的试验路融雪化冰效果明显优于克拉玛依 3%抗凝冰颗粒掺量的试验路，此外，通过检测数据得出，乌鲁木齐市抗凝冰路段的摩擦系数值比普通路段的摩擦系数值提升 10 左右，石河子 147 团抗凝冰路段轮迹带的摩擦系数值比普通路段的摩擦系数值提升 5 左右，非轮迹带摩擦系数值比非轮迹带的摩擦系数值提升 6 左右，符合预期目标。结合室内及室外结果，同时在考虑经济效益的情况下，推荐含 5%抗凝冰颗粒掺量的沥青混凝土为最佳掺量。</a:t>
            </a:r>
            <a:endParaRPr lang="en-US" altLang="zh-CN" b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方正仿宋_GB2312" panose="02000000000000000000" charset="-122"/>
            </a:endParaRPr>
          </a:p>
        </p:txBody>
      </p:sp>
      <p:sp>
        <p:nvSpPr>
          <p:cNvPr id="172" name="textbox 172"/>
          <p:cNvSpPr/>
          <p:nvPr/>
        </p:nvSpPr>
        <p:spPr>
          <a:xfrm>
            <a:off x="1181100" y="479425"/>
            <a:ext cx="4316095" cy="35750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292100" algn="l" rtl="0" eaLnBrk="0">
              <a:lnSpc>
                <a:spcPct val="91000"/>
              </a:lnSpc>
              <a:tabLst>
                <a:tab pos="713105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lang="zh-CN" sz="2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高寒地区权威</a:t>
            </a:r>
            <a:r>
              <a:rPr lang="zh-CN" sz="20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路用性能报告</a:t>
            </a:r>
            <a:endParaRPr lang="zh-CN" sz="2000" kern="0" spc="0" dirty="0">
              <a:solidFill>
                <a:srgbClr val="26262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5083" b="18883"/>
          <a:stretch>
            <a:fillRect/>
          </a:stretch>
        </p:blipFill>
        <p:spPr>
          <a:xfrm>
            <a:off x="6704330" y="758825"/>
            <a:ext cx="2722245" cy="36683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>
            <p:custDataLst>
              <p:tags r:id="rId1"/>
            </p:custDataLst>
          </p:nvPr>
        </p:nvSpPr>
        <p:spPr>
          <a:xfrm>
            <a:off x="292100" y="2160270"/>
            <a:ext cx="3226435" cy="1140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3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rPr>
              <a:t>作为主动型道路抗凝冰技术，替代撒盐融雪和部分使用人工、机械铲雪的被动养护措施，更简便、安全，在冰雪天气中时刻保障道路的畅通，降低交通事故率和减少交通事故损失。</a:t>
            </a:r>
            <a:endParaRPr lang="zh-CN" altLang="en-US" sz="123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70" name="矩形 69"/>
          <p:cNvSpPr/>
          <p:nvPr>
            <p:custDataLst>
              <p:tags r:id="rId2"/>
            </p:custDataLst>
          </p:nvPr>
        </p:nvSpPr>
        <p:spPr>
          <a:xfrm>
            <a:off x="2024331" y="1781734"/>
            <a:ext cx="1114160" cy="378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en-US" altLang="zh-CN" sz="1755" b="1" kern="0" dirty="0">
                <a:solidFill>
                  <a:schemeClr val="accent1"/>
                </a:solidFill>
                <a:cs typeface="+mn-lt"/>
              </a:rPr>
              <a:t>除冰效果显著</a:t>
            </a:r>
            <a:endParaRPr lang="en-US" altLang="zh-CN" sz="1755" b="1" kern="0" dirty="0">
              <a:solidFill>
                <a:schemeClr val="accent1"/>
              </a:solidFill>
              <a:cs typeface="+mn-lt"/>
            </a:endParaRPr>
          </a:p>
        </p:txBody>
      </p:sp>
      <p:sp>
        <p:nvSpPr>
          <p:cNvPr id="63" name="矩形 62"/>
          <p:cNvSpPr/>
          <p:nvPr>
            <p:custDataLst>
              <p:tags r:id="rId3"/>
            </p:custDataLst>
          </p:nvPr>
        </p:nvSpPr>
        <p:spPr>
          <a:xfrm>
            <a:off x="389890" y="3806190"/>
            <a:ext cx="3061970" cy="1140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123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rPr>
              <a:t>适合各类沥青路面，不会影响沥青混合料的原有集配及各项性能指标。适应现有的沥青面层机械化施工要求。</a:t>
            </a:r>
            <a:endParaRPr lang="zh-CN" altLang="en-US" sz="123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71" name="矩形 70"/>
          <p:cNvSpPr/>
          <p:nvPr>
            <p:custDataLst>
              <p:tags r:id="rId4"/>
            </p:custDataLst>
          </p:nvPr>
        </p:nvSpPr>
        <p:spPr>
          <a:xfrm>
            <a:off x="2024331" y="3428537"/>
            <a:ext cx="1114160" cy="378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r>
              <a:rPr lang="en-US" altLang="zh-CN" sz="1755" b="1" kern="0" dirty="0">
                <a:solidFill>
                  <a:schemeClr val="accent1"/>
                </a:solidFill>
                <a:cs typeface="+mn-lt"/>
              </a:rPr>
              <a:t>适用性强</a:t>
            </a:r>
            <a:endParaRPr lang="en-US" altLang="zh-CN" sz="1755" b="1" kern="0" dirty="0">
              <a:solidFill>
                <a:schemeClr val="accent1"/>
              </a:solidFill>
              <a:cs typeface="+mn-lt"/>
            </a:endParaRPr>
          </a:p>
        </p:txBody>
      </p:sp>
      <p:sp>
        <p:nvSpPr>
          <p:cNvPr id="60" name="矩形 59"/>
          <p:cNvSpPr/>
          <p:nvPr>
            <p:custDataLst>
              <p:tags r:id="rId5"/>
            </p:custDataLst>
          </p:nvPr>
        </p:nvSpPr>
        <p:spPr>
          <a:xfrm>
            <a:off x="7274560" y="2160270"/>
            <a:ext cx="3027045" cy="1140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3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rPr>
              <a:t>可有效降低路面冰点至-25℃。阻止冬季低温降水后路面结冰。一次施工，即可长期保持抗凝冰功效，达到小雪自融、大雪易清，能够大幅降低冬季路面管理养护成本。</a:t>
            </a:r>
            <a:endParaRPr lang="zh-CN" altLang="en-US" sz="123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72" name="矩形 71"/>
          <p:cNvSpPr/>
          <p:nvPr>
            <p:custDataLst>
              <p:tags r:id="rId6"/>
            </p:custDataLst>
          </p:nvPr>
        </p:nvSpPr>
        <p:spPr>
          <a:xfrm>
            <a:off x="7567992" y="1781734"/>
            <a:ext cx="1114160" cy="378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l"/>
            <a:r>
              <a:rPr lang="en-US" altLang="zh-CN" sz="1755" b="1" kern="0" dirty="0">
                <a:solidFill>
                  <a:schemeClr val="accent1"/>
                </a:solidFill>
                <a:cs typeface="+mn-lt"/>
              </a:rPr>
              <a:t>高效持久</a:t>
            </a:r>
            <a:endParaRPr lang="en-US" altLang="zh-CN" sz="1755" b="1" kern="0" dirty="0">
              <a:solidFill>
                <a:schemeClr val="accent1"/>
              </a:solidFill>
              <a:cs typeface="+mn-lt"/>
            </a:endParaRPr>
          </a:p>
        </p:txBody>
      </p:sp>
      <p:sp>
        <p:nvSpPr>
          <p:cNvPr id="61" name="矩形 60"/>
          <p:cNvSpPr/>
          <p:nvPr>
            <p:custDataLst>
              <p:tags r:id="rId7"/>
            </p:custDataLst>
          </p:nvPr>
        </p:nvSpPr>
        <p:spPr>
          <a:xfrm>
            <a:off x="7274560" y="3806190"/>
            <a:ext cx="2969895" cy="1140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3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sym typeface="+mn-ea"/>
              </a:rPr>
              <a:t>属环境友好型材料，通过对盐化物离子的缓释控制，有效防止对道路周边的植被、土壤、水源造成破坏。</a:t>
            </a:r>
            <a:endParaRPr lang="zh-CN" altLang="en-US" sz="123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73" name="矩形 72"/>
          <p:cNvSpPr/>
          <p:nvPr>
            <p:custDataLst>
              <p:tags r:id="rId8"/>
            </p:custDataLst>
          </p:nvPr>
        </p:nvSpPr>
        <p:spPr>
          <a:xfrm>
            <a:off x="7567992" y="3428537"/>
            <a:ext cx="1114160" cy="378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l"/>
            <a:r>
              <a:rPr lang="en-US" altLang="zh-CN" sz="1755" b="1" kern="0" dirty="0">
                <a:solidFill>
                  <a:schemeClr val="accent1"/>
                </a:solidFill>
                <a:cs typeface="+mn-lt"/>
              </a:rPr>
              <a:t>绿色环保</a:t>
            </a:r>
            <a:endParaRPr lang="en-US" altLang="zh-CN" sz="1755" b="1" kern="0" dirty="0">
              <a:solidFill>
                <a:schemeClr val="accent1"/>
              </a:solidFill>
              <a:cs typeface="+mn-lt"/>
            </a:endParaRPr>
          </a:p>
        </p:txBody>
      </p:sp>
      <p:sp>
        <p:nvSpPr>
          <p:cNvPr id="79" name="任意多边形: 形状 78"/>
          <p:cNvSpPr/>
          <p:nvPr>
            <p:custDataLst>
              <p:tags r:id="rId9"/>
            </p:custDataLst>
          </p:nvPr>
        </p:nvSpPr>
        <p:spPr>
          <a:xfrm>
            <a:off x="3843138" y="1935192"/>
            <a:ext cx="2155771" cy="2027625"/>
          </a:xfrm>
          <a:custGeom>
            <a:avLst/>
            <a:gdLst>
              <a:gd name="connsiteX0" fmla="*/ 173571 w 2643290"/>
              <a:gd name="connsiteY0" fmla="*/ 0 h 2486164"/>
              <a:gd name="connsiteX1" fmla="*/ 867831 w 2643290"/>
              <a:gd name="connsiteY1" fmla="*/ 0 h 2486164"/>
              <a:gd name="connsiteX2" fmla="*/ 1041401 w 2643290"/>
              <a:gd name="connsiteY2" fmla="*/ 173570 h 2486164"/>
              <a:gd name="connsiteX3" fmla="*/ 1041401 w 2643290"/>
              <a:gd name="connsiteY3" fmla="*/ 1718730 h 2486164"/>
              <a:gd name="connsiteX4" fmla="*/ 1041200 w 2643290"/>
              <a:gd name="connsiteY4" fmla="*/ 1719728 h 2486164"/>
              <a:gd name="connsiteX5" fmla="*/ 1043260 w 2643290"/>
              <a:gd name="connsiteY5" fmla="*/ 1719728 h 2486164"/>
              <a:gd name="connsiteX6" fmla="*/ 1043260 w 2643290"/>
              <a:gd name="connsiteY6" fmla="*/ 1719729 h 2486164"/>
              <a:gd name="connsiteX7" fmla="*/ 2642450 w 2643290"/>
              <a:gd name="connsiteY7" fmla="*/ 1719730 h 2486164"/>
              <a:gd name="connsiteX8" fmla="*/ 2643290 w 2643290"/>
              <a:gd name="connsiteY8" fmla="*/ 1728064 h 2486164"/>
              <a:gd name="connsiteX9" fmla="*/ 2641424 w 2643290"/>
              <a:gd name="connsiteY9" fmla="*/ 1765019 h 2486164"/>
              <a:gd name="connsiteX10" fmla="*/ 1924425 w 2643290"/>
              <a:gd name="connsiteY10" fmla="*/ 2482018 h 2486164"/>
              <a:gd name="connsiteX11" fmla="*/ 1842316 w 2643290"/>
              <a:gd name="connsiteY11" fmla="*/ 2486164 h 2486164"/>
              <a:gd name="connsiteX12" fmla="*/ 1842274 w 2643290"/>
              <a:gd name="connsiteY12" fmla="*/ 2486164 h 2486164"/>
              <a:gd name="connsiteX13" fmla="*/ 1795099 w 2643290"/>
              <a:gd name="connsiteY13" fmla="*/ 2483782 h 2486164"/>
              <a:gd name="connsiteX14" fmla="*/ 843745 w 2643290"/>
              <a:gd name="connsiteY14" fmla="*/ 2483781 h 2486164"/>
              <a:gd name="connsiteX15" fmla="*/ 796590 w 2643290"/>
              <a:gd name="connsiteY15" fmla="*/ 2486162 h 2486164"/>
              <a:gd name="connsiteX16" fmla="*/ 796513 w 2643290"/>
              <a:gd name="connsiteY16" fmla="*/ 2486162 h 2486164"/>
              <a:gd name="connsiteX17" fmla="*/ 714421 w 2643290"/>
              <a:gd name="connsiteY17" fmla="*/ 2482017 h 2486164"/>
              <a:gd name="connsiteX18" fmla="*/ 9595 w 2643290"/>
              <a:gd name="connsiteY18" fmla="*/ 1844776 h 2486164"/>
              <a:gd name="connsiteX19" fmla="*/ 9273 w 2643290"/>
              <a:gd name="connsiteY19" fmla="*/ 1842667 h 2486164"/>
              <a:gd name="connsiteX20" fmla="*/ 0 w 2643290"/>
              <a:gd name="connsiteY20" fmla="*/ 1750685 h 2486164"/>
              <a:gd name="connsiteX21" fmla="*/ 2149 w 2643290"/>
              <a:gd name="connsiteY21" fmla="*/ 1729369 h 2486164"/>
              <a:gd name="connsiteX22" fmla="*/ 1 w 2643290"/>
              <a:gd name="connsiteY22" fmla="*/ 1718730 h 2486164"/>
              <a:gd name="connsiteX23" fmla="*/ 1 w 2643290"/>
              <a:gd name="connsiteY23" fmla="*/ 173570 h 2486164"/>
              <a:gd name="connsiteX24" fmla="*/ 173571 w 2643290"/>
              <a:gd name="connsiteY24" fmla="*/ 0 h 248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43290" h="2486164">
                <a:moveTo>
                  <a:pt x="173571" y="0"/>
                </a:moveTo>
                <a:lnTo>
                  <a:pt x="867831" y="0"/>
                </a:lnTo>
                <a:cubicBezTo>
                  <a:pt x="963691" y="0"/>
                  <a:pt x="1041401" y="77710"/>
                  <a:pt x="1041401" y="173570"/>
                </a:cubicBezTo>
                <a:lnTo>
                  <a:pt x="1041401" y="1718730"/>
                </a:lnTo>
                <a:lnTo>
                  <a:pt x="1041200" y="1719728"/>
                </a:lnTo>
                <a:lnTo>
                  <a:pt x="1043260" y="1719728"/>
                </a:lnTo>
                <a:lnTo>
                  <a:pt x="1043260" y="1719729"/>
                </a:lnTo>
                <a:lnTo>
                  <a:pt x="2642450" y="1719730"/>
                </a:lnTo>
                <a:lnTo>
                  <a:pt x="2643290" y="1728064"/>
                </a:lnTo>
                <a:lnTo>
                  <a:pt x="2641424" y="1765019"/>
                </a:lnTo>
                <a:cubicBezTo>
                  <a:pt x="2603031" y="2143072"/>
                  <a:pt x="2302479" y="2443624"/>
                  <a:pt x="1924425" y="2482018"/>
                </a:cubicBezTo>
                <a:lnTo>
                  <a:pt x="1842316" y="2486164"/>
                </a:lnTo>
                <a:lnTo>
                  <a:pt x="1842274" y="2486164"/>
                </a:lnTo>
                <a:lnTo>
                  <a:pt x="1795099" y="2483782"/>
                </a:lnTo>
                <a:lnTo>
                  <a:pt x="843745" y="2483781"/>
                </a:lnTo>
                <a:lnTo>
                  <a:pt x="796590" y="2486162"/>
                </a:lnTo>
                <a:lnTo>
                  <a:pt x="796513" y="2486162"/>
                </a:lnTo>
                <a:lnTo>
                  <a:pt x="714421" y="2482017"/>
                </a:lnTo>
                <a:cubicBezTo>
                  <a:pt x="363372" y="2446366"/>
                  <a:pt x="79147" y="2184670"/>
                  <a:pt x="9595" y="1844776"/>
                </a:cubicBezTo>
                <a:lnTo>
                  <a:pt x="9273" y="1842667"/>
                </a:lnTo>
                <a:lnTo>
                  <a:pt x="0" y="1750685"/>
                </a:lnTo>
                <a:lnTo>
                  <a:pt x="2149" y="1729369"/>
                </a:lnTo>
                <a:lnTo>
                  <a:pt x="1" y="1718730"/>
                </a:lnTo>
                <a:lnTo>
                  <a:pt x="1" y="173570"/>
                </a:lnTo>
                <a:cubicBezTo>
                  <a:pt x="1" y="77710"/>
                  <a:pt x="77711" y="0"/>
                  <a:pt x="1735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80" name="任意多边形: 形状 79"/>
          <p:cNvSpPr/>
          <p:nvPr>
            <p:custDataLst>
              <p:tags r:id="rId10"/>
            </p:custDataLst>
          </p:nvPr>
        </p:nvSpPr>
        <p:spPr>
          <a:xfrm rot="16200000">
            <a:off x="3846375" y="2781351"/>
            <a:ext cx="2155771" cy="2027625"/>
          </a:xfrm>
          <a:custGeom>
            <a:avLst/>
            <a:gdLst>
              <a:gd name="connsiteX0" fmla="*/ 173571 w 2643290"/>
              <a:gd name="connsiteY0" fmla="*/ 0 h 2486164"/>
              <a:gd name="connsiteX1" fmla="*/ 867831 w 2643290"/>
              <a:gd name="connsiteY1" fmla="*/ 0 h 2486164"/>
              <a:gd name="connsiteX2" fmla="*/ 1041401 w 2643290"/>
              <a:gd name="connsiteY2" fmla="*/ 173570 h 2486164"/>
              <a:gd name="connsiteX3" fmla="*/ 1041401 w 2643290"/>
              <a:gd name="connsiteY3" fmla="*/ 1718730 h 2486164"/>
              <a:gd name="connsiteX4" fmla="*/ 1041200 w 2643290"/>
              <a:gd name="connsiteY4" fmla="*/ 1719728 h 2486164"/>
              <a:gd name="connsiteX5" fmla="*/ 1043260 w 2643290"/>
              <a:gd name="connsiteY5" fmla="*/ 1719728 h 2486164"/>
              <a:gd name="connsiteX6" fmla="*/ 1043260 w 2643290"/>
              <a:gd name="connsiteY6" fmla="*/ 1719729 h 2486164"/>
              <a:gd name="connsiteX7" fmla="*/ 2642450 w 2643290"/>
              <a:gd name="connsiteY7" fmla="*/ 1719730 h 2486164"/>
              <a:gd name="connsiteX8" fmla="*/ 2643290 w 2643290"/>
              <a:gd name="connsiteY8" fmla="*/ 1728064 h 2486164"/>
              <a:gd name="connsiteX9" fmla="*/ 2641424 w 2643290"/>
              <a:gd name="connsiteY9" fmla="*/ 1765019 h 2486164"/>
              <a:gd name="connsiteX10" fmla="*/ 1924425 w 2643290"/>
              <a:gd name="connsiteY10" fmla="*/ 2482018 h 2486164"/>
              <a:gd name="connsiteX11" fmla="*/ 1842316 w 2643290"/>
              <a:gd name="connsiteY11" fmla="*/ 2486164 h 2486164"/>
              <a:gd name="connsiteX12" fmla="*/ 1842274 w 2643290"/>
              <a:gd name="connsiteY12" fmla="*/ 2486164 h 2486164"/>
              <a:gd name="connsiteX13" fmla="*/ 1795099 w 2643290"/>
              <a:gd name="connsiteY13" fmla="*/ 2483782 h 2486164"/>
              <a:gd name="connsiteX14" fmla="*/ 843745 w 2643290"/>
              <a:gd name="connsiteY14" fmla="*/ 2483781 h 2486164"/>
              <a:gd name="connsiteX15" fmla="*/ 796590 w 2643290"/>
              <a:gd name="connsiteY15" fmla="*/ 2486162 h 2486164"/>
              <a:gd name="connsiteX16" fmla="*/ 796513 w 2643290"/>
              <a:gd name="connsiteY16" fmla="*/ 2486162 h 2486164"/>
              <a:gd name="connsiteX17" fmla="*/ 714421 w 2643290"/>
              <a:gd name="connsiteY17" fmla="*/ 2482017 h 2486164"/>
              <a:gd name="connsiteX18" fmla="*/ 9595 w 2643290"/>
              <a:gd name="connsiteY18" fmla="*/ 1844776 h 2486164"/>
              <a:gd name="connsiteX19" fmla="*/ 9273 w 2643290"/>
              <a:gd name="connsiteY19" fmla="*/ 1842667 h 2486164"/>
              <a:gd name="connsiteX20" fmla="*/ 0 w 2643290"/>
              <a:gd name="connsiteY20" fmla="*/ 1750685 h 2486164"/>
              <a:gd name="connsiteX21" fmla="*/ 2149 w 2643290"/>
              <a:gd name="connsiteY21" fmla="*/ 1729369 h 2486164"/>
              <a:gd name="connsiteX22" fmla="*/ 1 w 2643290"/>
              <a:gd name="connsiteY22" fmla="*/ 1718730 h 2486164"/>
              <a:gd name="connsiteX23" fmla="*/ 1 w 2643290"/>
              <a:gd name="connsiteY23" fmla="*/ 173570 h 2486164"/>
              <a:gd name="connsiteX24" fmla="*/ 173571 w 2643290"/>
              <a:gd name="connsiteY24" fmla="*/ 0 h 248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43290" h="2486164">
                <a:moveTo>
                  <a:pt x="173571" y="0"/>
                </a:moveTo>
                <a:lnTo>
                  <a:pt x="867831" y="0"/>
                </a:lnTo>
                <a:cubicBezTo>
                  <a:pt x="963691" y="0"/>
                  <a:pt x="1041401" y="77710"/>
                  <a:pt x="1041401" y="173570"/>
                </a:cubicBezTo>
                <a:lnTo>
                  <a:pt x="1041401" y="1718730"/>
                </a:lnTo>
                <a:lnTo>
                  <a:pt x="1041200" y="1719728"/>
                </a:lnTo>
                <a:lnTo>
                  <a:pt x="1043260" y="1719728"/>
                </a:lnTo>
                <a:lnTo>
                  <a:pt x="1043260" y="1719729"/>
                </a:lnTo>
                <a:lnTo>
                  <a:pt x="2642450" y="1719730"/>
                </a:lnTo>
                <a:lnTo>
                  <a:pt x="2643290" y="1728064"/>
                </a:lnTo>
                <a:lnTo>
                  <a:pt x="2641424" y="1765019"/>
                </a:lnTo>
                <a:cubicBezTo>
                  <a:pt x="2603031" y="2143072"/>
                  <a:pt x="2302479" y="2443624"/>
                  <a:pt x="1924425" y="2482018"/>
                </a:cubicBezTo>
                <a:lnTo>
                  <a:pt x="1842316" y="2486164"/>
                </a:lnTo>
                <a:lnTo>
                  <a:pt x="1842274" y="2486164"/>
                </a:lnTo>
                <a:lnTo>
                  <a:pt x="1795099" y="2483782"/>
                </a:lnTo>
                <a:lnTo>
                  <a:pt x="843745" y="2483781"/>
                </a:lnTo>
                <a:lnTo>
                  <a:pt x="796590" y="2486162"/>
                </a:lnTo>
                <a:lnTo>
                  <a:pt x="796513" y="2486162"/>
                </a:lnTo>
                <a:lnTo>
                  <a:pt x="714421" y="2482017"/>
                </a:lnTo>
                <a:cubicBezTo>
                  <a:pt x="363372" y="2446366"/>
                  <a:pt x="79147" y="2184670"/>
                  <a:pt x="9595" y="1844776"/>
                </a:cubicBezTo>
                <a:lnTo>
                  <a:pt x="9273" y="1842667"/>
                </a:lnTo>
                <a:lnTo>
                  <a:pt x="0" y="1750685"/>
                </a:lnTo>
                <a:lnTo>
                  <a:pt x="2149" y="1729369"/>
                </a:lnTo>
                <a:lnTo>
                  <a:pt x="1" y="1718730"/>
                </a:lnTo>
                <a:lnTo>
                  <a:pt x="1" y="173570"/>
                </a:lnTo>
                <a:cubicBezTo>
                  <a:pt x="1" y="77710"/>
                  <a:pt x="77711" y="0"/>
                  <a:pt x="173571" y="0"/>
                </a:cubicBez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81" name="任意多边形: 形状 80"/>
          <p:cNvSpPr/>
          <p:nvPr>
            <p:custDataLst>
              <p:tags r:id="rId11"/>
            </p:custDataLst>
          </p:nvPr>
        </p:nvSpPr>
        <p:spPr>
          <a:xfrm rot="10800000">
            <a:off x="4694490" y="2780719"/>
            <a:ext cx="2155771" cy="2027625"/>
          </a:xfrm>
          <a:custGeom>
            <a:avLst/>
            <a:gdLst>
              <a:gd name="connsiteX0" fmla="*/ 173571 w 2643290"/>
              <a:gd name="connsiteY0" fmla="*/ 0 h 2486164"/>
              <a:gd name="connsiteX1" fmla="*/ 867831 w 2643290"/>
              <a:gd name="connsiteY1" fmla="*/ 0 h 2486164"/>
              <a:gd name="connsiteX2" fmla="*/ 1041401 w 2643290"/>
              <a:gd name="connsiteY2" fmla="*/ 173570 h 2486164"/>
              <a:gd name="connsiteX3" fmla="*/ 1041401 w 2643290"/>
              <a:gd name="connsiteY3" fmla="*/ 1718730 h 2486164"/>
              <a:gd name="connsiteX4" fmla="*/ 1041200 w 2643290"/>
              <a:gd name="connsiteY4" fmla="*/ 1719728 h 2486164"/>
              <a:gd name="connsiteX5" fmla="*/ 1043260 w 2643290"/>
              <a:gd name="connsiteY5" fmla="*/ 1719728 h 2486164"/>
              <a:gd name="connsiteX6" fmla="*/ 1043260 w 2643290"/>
              <a:gd name="connsiteY6" fmla="*/ 1719729 h 2486164"/>
              <a:gd name="connsiteX7" fmla="*/ 2642450 w 2643290"/>
              <a:gd name="connsiteY7" fmla="*/ 1719730 h 2486164"/>
              <a:gd name="connsiteX8" fmla="*/ 2643290 w 2643290"/>
              <a:gd name="connsiteY8" fmla="*/ 1728064 h 2486164"/>
              <a:gd name="connsiteX9" fmla="*/ 2641424 w 2643290"/>
              <a:gd name="connsiteY9" fmla="*/ 1765019 h 2486164"/>
              <a:gd name="connsiteX10" fmla="*/ 1924425 w 2643290"/>
              <a:gd name="connsiteY10" fmla="*/ 2482018 h 2486164"/>
              <a:gd name="connsiteX11" fmla="*/ 1842316 w 2643290"/>
              <a:gd name="connsiteY11" fmla="*/ 2486164 h 2486164"/>
              <a:gd name="connsiteX12" fmla="*/ 1842274 w 2643290"/>
              <a:gd name="connsiteY12" fmla="*/ 2486164 h 2486164"/>
              <a:gd name="connsiteX13" fmla="*/ 1795099 w 2643290"/>
              <a:gd name="connsiteY13" fmla="*/ 2483782 h 2486164"/>
              <a:gd name="connsiteX14" fmla="*/ 843745 w 2643290"/>
              <a:gd name="connsiteY14" fmla="*/ 2483781 h 2486164"/>
              <a:gd name="connsiteX15" fmla="*/ 796590 w 2643290"/>
              <a:gd name="connsiteY15" fmla="*/ 2486162 h 2486164"/>
              <a:gd name="connsiteX16" fmla="*/ 796513 w 2643290"/>
              <a:gd name="connsiteY16" fmla="*/ 2486162 h 2486164"/>
              <a:gd name="connsiteX17" fmla="*/ 714421 w 2643290"/>
              <a:gd name="connsiteY17" fmla="*/ 2482017 h 2486164"/>
              <a:gd name="connsiteX18" fmla="*/ 9595 w 2643290"/>
              <a:gd name="connsiteY18" fmla="*/ 1844776 h 2486164"/>
              <a:gd name="connsiteX19" fmla="*/ 9273 w 2643290"/>
              <a:gd name="connsiteY19" fmla="*/ 1842667 h 2486164"/>
              <a:gd name="connsiteX20" fmla="*/ 0 w 2643290"/>
              <a:gd name="connsiteY20" fmla="*/ 1750685 h 2486164"/>
              <a:gd name="connsiteX21" fmla="*/ 2149 w 2643290"/>
              <a:gd name="connsiteY21" fmla="*/ 1729369 h 2486164"/>
              <a:gd name="connsiteX22" fmla="*/ 1 w 2643290"/>
              <a:gd name="connsiteY22" fmla="*/ 1718730 h 2486164"/>
              <a:gd name="connsiteX23" fmla="*/ 1 w 2643290"/>
              <a:gd name="connsiteY23" fmla="*/ 173570 h 2486164"/>
              <a:gd name="connsiteX24" fmla="*/ 173571 w 2643290"/>
              <a:gd name="connsiteY24" fmla="*/ 0 h 248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43290" h="2486164">
                <a:moveTo>
                  <a:pt x="173571" y="0"/>
                </a:moveTo>
                <a:lnTo>
                  <a:pt x="867831" y="0"/>
                </a:lnTo>
                <a:cubicBezTo>
                  <a:pt x="963691" y="0"/>
                  <a:pt x="1041401" y="77710"/>
                  <a:pt x="1041401" y="173570"/>
                </a:cubicBezTo>
                <a:lnTo>
                  <a:pt x="1041401" y="1718730"/>
                </a:lnTo>
                <a:lnTo>
                  <a:pt x="1041200" y="1719728"/>
                </a:lnTo>
                <a:lnTo>
                  <a:pt x="1043260" y="1719728"/>
                </a:lnTo>
                <a:lnTo>
                  <a:pt x="1043260" y="1719729"/>
                </a:lnTo>
                <a:lnTo>
                  <a:pt x="2642450" y="1719730"/>
                </a:lnTo>
                <a:lnTo>
                  <a:pt x="2643290" y="1728064"/>
                </a:lnTo>
                <a:lnTo>
                  <a:pt x="2641424" y="1765019"/>
                </a:lnTo>
                <a:cubicBezTo>
                  <a:pt x="2603031" y="2143072"/>
                  <a:pt x="2302479" y="2443624"/>
                  <a:pt x="1924425" y="2482018"/>
                </a:cubicBezTo>
                <a:lnTo>
                  <a:pt x="1842316" y="2486164"/>
                </a:lnTo>
                <a:lnTo>
                  <a:pt x="1842274" y="2486164"/>
                </a:lnTo>
                <a:lnTo>
                  <a:pt x="1795099" y="2483782"/>
                </a:lnTo>
                <a:lnTo>
                  <a:pt x="843745" y="2483781"/>
                </a:lnTo>
                <a:lnTo>
                  <a:pt x="796590" y="2486162"/>
                </a:lnTo>
                <a:lnTo>
                  <a:pt x="796513" y="2486162"/>
                </a:lnTo>
                <a:lnTo>
                  <a:pt x="714421" y="2482017"/>
                </a:lnTo>
                <a:cubicBezTo>
                  <a:pt x="363372" y="2446366"/>
                  <a:pt x="79147" y="2184670"/>
                  <a:pt x="9595" y="1844776"/>
                </a:cubicBezTo>
                <a:lnTo>
                  <a:pt x="9273" y="1842667"/>
                </a:lnTo>
                <a:lnTo>
                  <a:pt x="0" y="1750685"/>
                </a:lnTo>
                <a:lnTo>
                  <a:pt x="2149" y="1729369"/>
                </a:lnTo>
                <a:lnTo>
                  <a:pt x="1" y="1718730"/>
                </a:lnTo>
                <a:lnTo>
                  <a:pt x="1" y="173570"/>
                </a:lnTo>
                <a:cubicBezTo>
                  <a:pt x="1" y="77710"/>
                  <a:pt x="77711" y="0"/>
                  <a:pt x="173571" y="0"/>
                </a:cubicBezTo>
                <a:close/>
              </a:path>
            </a:pathLst>
          </a:custGeom>
          <a:solidFill>
            <a:schemeClr val="accent1">
              <a:lumMod val="70000"/>
              <a:lumOff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82" name="任意多边形: 形状 81"/>
          <p:cNvSpPr/>
          <p:nvPr>
            <p:custDataLst>
              <p:tags r:id="rId12"/>
            </p:custDataLst>
          </p:nvPr>
        </p:nvSpPr>
        <p:spPr>
          <a:xfrm rot="5400000">
            <a:off x="4691901" y="1937119"/>
            <a:ext cx="2155771" cy="2027625"/>
          </a:xfrm>
          <a:custGeom>
            <a:avLst/>
            <a:gdLst>
              <a:gd name="connsiteX0" fmla="*/ 173571 w 2643290"/>
              <a:gd name="connsiteY0" fmla="*/ 0 h 2486164"/>
              <a:gd name="connsiteX1" fmla="*/ 867831 w 2643290"/>
              <a:gd name="connsiteY1" fmla="*/ 0 h 2486164"/>
              <a:gd name="connsiteX2" fmla="*/ 1041401 w 2643290"/>
              <a:gd name="connsiteY2" fmla="*/ 173570 h 2486164"/>
              <a:gd name="connsiteX3" fmla="*/ 1041401 w 2643290"/>
              <a:gd name="connsiteY3" fmla="*/ 1718730 h 2486164"/>
              <a:gd name="connsiteX4" fmla="*/ 1041200 w 2643290"/>
              <a:gd name="connsiteY4" fmla="*/ 1719728 h 2486164"/>
              <a:gd name="connsiteX5" fmla="*/ 1043260 w 2643290"/>
              <a:gd name="connsiteY5" fmla="*/ 1719728 h 2486164"/>
              <a:gd name="connsiteX6" fmla="*/ 1043260 w 2643290"/>
              <a:gd name="connsiteY6" fmla="*/ 1719729 h 2486164"/>
              <a:gd name="connsiteX7" fmla="*/ 2642450 w 2643290"/>
              <a:gd name="connsiteY7" fmla="*/ 1719730 h 2486164"/>
              <a:gd name="connsiteX8" fmla="*/ 2643290 w 2643290"/>
              <a:gd name="connsiteY8" fmla="*/ 1728064 h 2486164"/>
              <a:gd name="connsiteX9" fmla="*/ 2641424 w 2643290"/>
              <a:gd name="connsiteY9" fmla="*/ 1765019 h 2486164"/>
              <a:gd name="connsiteX10" fmla="*/ 1924425 w 2643290"/>
              <a:gd name="connsiteY10" fmla="*/ 2482018 h 2486164"/>
              <a:gd name="connsiteX11" fmla="*/ 1842316 w 2643290"/>
              <a:gd name="connsiteY11" fmla="*/ 2486164 h 2486164"/>
              <a:gd name="connsiteX12" fmla="*/ 1842274 w 2643290"/>
              <a:gd name="connsiteY12" fmla="*/ 2486164 h 2486164"/>
              <a:gd name="connsiteX13" fmla="*/ 1795099 w 2643290"/>
              <a:gd name="connsiteY13" fmla="*/ 2483782 h 2486164"/>
              <a:gd name="connsiteX14" fmla="*/ 843745 w 2643290"/>
              <a:gd name="connsiteY14" fmla="*/ 2483781 h 2486164"/>
              <a:gd name="connsiteX15" fmla="*/ 796590 w 2643290"/>
              <a:gd name="connsiteY15" fmla="*/ 2486162 h 2486164"/>
              <a:gd name="connsiteX16" fmla="*/ 796513 w 2643290"/>
              <a:gd name="connsiteY16" fmla="*/ 2486162 h 2486164"/>
              <a:gd name="connsiteX17" fmla="*/ 714421 w 2643290"/>
              <a:gd name="connsiteY17" fmla="*/ 2482017 h 2486164"/>
              <a:gd name="connsiteX18" fmla="*/ 9595 w 2643290"/>
              <a:gd name="connsiteY18" fmla="*/ 1844776 h 2486164"/>
              <a:gd name="connsiteX19" fmla="*/ 9273 w 2643290"/>
              <a:gd name="connsiteY19" fmla="*/ 1842667 h 2486164"/>
              <a:gd name="connsiteX20" fmla="*/ 0 w 2643290"/>
              <a:gd name="connsiteY20" fmla="*/ 1750685 h 2486164"/>
              <a:gd name="connsiteX21" fmla="*/ 2149 w 2643290"/>
              <a:gd name="connsiteY21" fmla="*/ 1729369 h 2486164"/>
              <a:gd name="connsiteX22" fmla="*/ 1 w 2643290"/>
              <a:gd name="connsiteY22" fmla="*/ 1718730 h 2486164"/>
              <a:gd name="connsiteX23" fmla="*/ 1 w 2643290"/>
              <a:gd name="connsiteY23" fmla="*/ 173570 h 2486164"/>
              <a:gd name="connsiteX24" fmla="*/ 173571 w 2643290"/>
              <a:gd name="connsiteY24" fmla="*/ 0 h 2486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43290" h="2486164">
                <a:moveTo>
                  <a:pt x="173571" y="0"/>
                </a:moveTo>
                <a:lnTo>
                  <a:pt x="867831" y="0"/>
                </a:lnTo>
                <a:cubicBezTo>
                  <a:pt x="963691" y="0"/>
                  <a:pt x="1041401" y="77710"/>
                  <a:pt x="1041401" y="173570"/>
                </a:cubicBezTo>
                <a:lnTo>
                  <a:pt x="1041401" y="1718730"/>
                </a:lnTo>
                <a:lnTo>
                  <a:pt x="1041200" y="1719728"/>
                </a:lnTo>
                <a:lnTo>
                  <a:pt x="1043260" y="1719728"/>
                </a:lnTo>
                <a:lnTo>
                  <a:pt x="1043260" y="1719729"/>
                </a:lnTo>
                <a:lnTo>
                  <a:pt x="2642450" y="1719730"/>
                </a:lnTo>
                <a:lnTo>
                  <a:pt x="2643290" y="1728064"/>
                </a:lnTo>
                <a:lnTo>
                  <a:pt x="2641424" y="1765019"/>
                </a:lnTo>
                <a:cubicBezTo>
                  <a:pt x="2603031" y="2143072"/>
                  <a:pt x="2302479" y="2443624"/>
                  <a:pt x="1924425" y="2482018"/>
                </a:cubicBezTo>
                <a:lnTo>
                  <a:pt x="1842316" y="2486164"/>
                </a:lnTo>
                <a:lnTo>
                  <a:pt x="1842274" y="2486164"/>
                </a:lnTo>
                <a:lnTo>
                  <a:pt x="1795099" y="2483782"/>
                </a:lnTo>
                <a:lnTo>
                  <a:pt x="843745" y="2483781"/>
                </a:lnTo>
                <a:lnTo>
                  <a:pt x="796590" y="2486162"/>
                </a:lnTo>
                <a:lnTo>
                  <a:pt x="796513" y="2486162"/>
                </a:lnTo>
                <a:lnTo>
                  <a:pt x="714421" y="2482017"/>
                </a:lnTo>
                <a:cubicBezTo>
                  <a:pt x="363372" y="2446366"/>
                  <a:pt x="79147" y="2184670"/>
                  <a:pt x="9595" y="1844776"/>
                </a:cubicBezTo>
                <a:lnTo>
                  <a:pt x="9273" y="1842667"/>
                </a:lnTo>
                <a:lnTo>
                  <a:pt x="0" y="1750685"/>
                </a:lnTo>
                <a:lnTo>
                  <a:pt x="2149" y="1729369"/>
                </a:lnTo>
                <a:lnTo>
                  <a:pt x="1" y="1718730"/>
                </a:lnTo>
                <a:lnTo>
                  <a:pt x="1" y="173570"/>
                </a:lnTo>
                <a:cubicBezTo>
                  <a:pt x="1" y="77710"/>
                  <a:pt x="77711" y="0"/>
                  <a:pt x="173571" y="0"/>
                </a:cubicBezTo>
                <a:close/>
              </a:path>
            </a:pathLst>
          </a:custGeom>
          <a:solidFill>
            <a:schemeClr val="accent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83" name="椭圆 82"/>
          <p:cNvSpPr/>
          <p:nvPr>
            <p:custDataLst>
              <p:tags r:id="rId13"/>
            </p:custDataLst>
          </p:nvPr>
        </p:nvSpPr>
        <p:spPr>
          <a:xfrm>
            <a:off x="4691900" y="2718573"/>
            <a:ext cx="1310244" cy="1310244"/>
          </a:xfrm>
          <a:prstGeom prst="ellipse">
            <a:avLst/>
          </a:prstGeom>
          <a:solidFill>
            <a:schemeClr val="l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80" dirty="0">
                <a:solidFill>
                  <a:schemeClr val="bg2"/>
                </a:solidFill>
              </a:rPr>
              <a:t> </a:t>
            </a:r>
            <a:endParaRPr lang="zh-CN" altLang="en-US" sz="1580" dirty="0">
              <a:solidFill>
                <a:schemeClr val="bg2"/>
              </a:solidFill>
            </a:endParaRPr>
          </a:p>
        </p:txBody>
      </p:sp>
      <p:sp>
        <p:nvSpPr>
          <p:cNvPr id="84" name="任意多边形: 形状 83"/>
          <p:cNvSpPr/>
          <p:nvPr>
            <p:custDataLst>
              <p:tags r:id="rId14"/>
            </p:custDataLst>
          </p:nvPr>
        </p:nvSpPr>
        <p:spPr>
          <a:xfrm>
            <a:off x="4070893" y="2139450"/>
            <a:ext cx="410475" cy="410475"/>
          </a:xfrm>
          <a:custGeom>
            <a:avLst/>
            <a:gdLst>
              <a:gd name="connsiteX0" fmla="*/ 269616 w 539999"/>
              <a:gd name="connsiteY0" fmla="*/ 539615 h 539999"/>
              <a:gd name="connsiteX1" fmla="*/ -384 w 539999"/>
              <a:gd name="connsiteY1" fmla="*/ 269616 h 539999"/>
              <a:gd name="connsiteX2" fmla="*/ 269616 w 539999"/>
              <a:gd name="connsiteY2" fmla="*/ -384 h 539999"/>
              <a:gd name="connsiteX3" fmla="*/ 539615 w 539999"/>
              <a:gd name="connsiteY3" fmla="*/ 269616 h 539999"/>
              <a:gd name="connsiteX4" fmla="*/ 269616 w 539999"/>
              <a:gd name="connsiteY4" fmla="*/ 539615 h 539999"/>
              <a:gd name="connsiteX5" fmla="*/ 149062 w 539999"/>
              <a:gd name="connsiteY5" fmla="*/ 244487 h 539999"/>
              <a:gd name="connsiteX6" fmla="*/ 176509 w 539999"/>
              <a:gd name="connsiteY6" fmla="*/ 380995 h 539999"/>
              <a:gd name="connsiteX7" fmla="*/ 281532 w 539999"/>
              <a:gd name="connsiteY7" fmla="*/ 319616 h 539999"/>
              <a:gd name="connsiteX8" fmla="*/ 301297 w 539999"/>
              <a:gd name="connsiteY8" fmla="*/ 334360 h 539999"/>
              <a:gd name="connsiteX9" fmla="*/ 296926 w 539999"/>
              <a:gd name="connsiteY9" fmla="*/ 374633 h 539999"/>
              <a:gd name="connsiteX10" fmla="*/ 286273 w 539999"/>
              <a:gd name="connsiteY10" fmla="*/ 393292 h 539999"/>
              <a:gd name="connsiteX11" fmla="*/ 297009 w 539999"/>
              <a:gd name="connsiteY11" fmla="*/ 407195 h 539999"/>
              <a:gd name="connsiteX12" fmla="*/ 331586 w 539999"/>
              <a:gd name="connsiteY12" fmla="*/ 412105 h 539999"/>
              <a:gd name="connsiteX13" fmla="*/ 344117 w 539999"/>
              <a:gd name="connsiteY13" fmla="*/ 393760 h 539999"/>
              <a:gd name="connsiteX14" fmla="*/ 349553 w 539999"/>
              <a:gd name="connsiteY14" fmla="*/ 344077 h 539999"/>
              <a:gd name="connsiteX15" fmla="*/ 369698 w 539999"/>
              <a:gd name="connsiteY15" fmla="*/ 321898 h 539999"/>
              <a:gd name="connsiteX16" fmla="*/ 382246 w 539999"/>
              <a:gd name="connsiteY16" fmla="*/ 323097 h 539999"/>
              <a:gd name="connsiteX17" fmla="*/ 415059 w 539999"/>
              <a:gd name="connsiteY17" fmla="*/ 288564 h 539999"/>
              <a:gd name="connsiteX18" fmla="*/ 390720 w 539999"/>
              <a:gd name="connsiteY18" fmla="*/ 244579 h 539999"/>
              <a:gd name="connsiteX19" fmla="*/ 204205 w 539999"/>
              <a:gd name="connsiteY19" fmla="*/ 121694 h 539999"/>
              <a:gd name="connsiteX20" fmla="*/ 149062 w 539999"/>
              <a:gd name="connsiteY20" fmla="*/ 244487 h 539999"/>
              <a:gd name="connsiteX21" fmla="*/ 184475 w 539999"/>
              <a:gd name="connsiteY21" fmla="*/ 343180 h 539999"/>
              <a:gd name="connsiteX22" fmla="*/ 173192 w 539999"/>
              <a:gd name="connsiteY22" fmla="*/ 250566 h 539999"/>
              <a:gd name="connsiteX23" fmla="*/ 203877 w 539999"/>
              <a:gd name="connsiteY23" fmla="*/ 159416 h 539999"/>
              <a:gd name="connsiteX24" fmla="*/ 217194 w 539999"/>
              <a:gd name="connsiteY24" fmla="*/ 257187 h 539999"/>
              <a:gd name="connsiteX25" fmla="*/ 184475 w 539999"/>
              <a:gd name="connsiteY25" fmla="*/ 343180 h 5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9999" h="539999">
                <a:moveTo>
                  <a:pt x="269616" y="539615"/>
                </a:moveTo>
                <a:cubicBezTo>
                  <a:pt x="120499" y="539615"/>
                  <a:pt x="-384" y="418732"/>
                  <a:pt x="-384" y="269616"/>
                </a:cubicBezTo>
                <a:cubicBezTo>
                  <a:pt x="-384" y="120499"/>
                  <a:pt x="120499" y="-384"/>
                  <a:pt x="269616" y="-384"/>
                </a:cubicBezTo>
                <a:cubicBezTo>
                  <a:pt x="418732" y="-384"/>
                  <a:pt x="539615" y="120499"/>
                  <a:pt x="539615" y="269616"/>
                </a:cubicBezTo>
                <a:cubicBezTo>
                  <a:pt x="539615" y="418732"/>
                  <a:pt x="418732" y="539615"/>
                  <a:pt x="269616" y="539615"/>
                </a:cubicBezTo>
                <a:moveTo>
                  <a:pt x="149062" y="244487"/>
                </a:moveTo>
                <a:cubicBezTo>
                  <a:pt x="141687" y="313098"/>
                  <a:pt x="154635" y="377242"/>
                  <a:pt x="176509" y="380995"/>
                </a:cubicBezTo>
                <a:cubicBezTo>
                  <a:pt x="204817" y="385628"/>
                  <a:pt x="204973" y="330843"/>
                  <a:pt x="281532" y="319616"/>
                </a:cubicBezTo>
                <a:cubicBezTo>
                  <a:pt x="292658" y="317939"/>
                  <a:pt x="302230" y="323847"/>
                  <a:pt x="301297" y="334360"/>
                </a:cubicBezTo>
                <a:cubicBezTo>
                  <a:pt x="300585" y="342046"/>
                  <a:pt x="297638" y="366949"/>
                  <a:pt x="296926" y="374633"/>
                </a:cubicBezTo>
                <a:cubicBezTo>
                  <a:pt x="296062" y="382360"/>
                  <a:pt x="286966" y="386752"/>
                  <a:pt x="286273" y="393292"/>
                </a:cubicBezTo>
                <a:cubicBezTo>
                  <a:pt x="285610" y="399335"/>
                  <a:pt x="289196" y="406031"/>
                  <a:pt x="297009" y="407195"/>
                </a:cubicBezTo>
                <a:cubicBezTo>
                  <a:pt x="304974" y="408320"/>
                  <a:pt x="325457" y="411141"/>
                  <a:pt x="331586" y="412105"/>
                </a:cubicBezTo>
                <a:cubicBezTo>
                  <a:pt x="337673" y="412918"/>
                  <a:pt x="343051" y="403169"/>
                  <a:pt x="344117" y="393760"/>
                </a:cubicBezTo>
                <a:cubicBezTo>
                  <a:pt x="345180" y="384349"/>
                  <a:pt x="348238" y="356812"/>
                  <a:pt x="349553" y="344077"/>
                </a:cubicBezTo>
                <a:cubicBezTo>
                  <a:pt x="350790" y="333482"/>
                  <a:pt x="363690" y="339636"/>
                  <a:pt x="369698" y="321898"/>
                </a:cubicBezTo>
                <a:cubicBezTo>
                  <a:pt x="369698" y="321898"/>
                  <a:pt x="379528" y="322685"/>
                  <a:pt x="382246" y="323097"/>
                </a:cubicBezTo>
                <a:cubicBezTo>
                  <a:pt x="398105" y="325691"/>
                  <a:pt x="413199" y="305354"/>
                  <a:pt x="415059" y="288564"/>
                </a:cubicBezTo>
                <a:cubicBezTo>
                  <a:pt x="416919" y="271774"/>
                  <a:pt x="406426" y="247213"/>
                  <a:pt x="390720" y="244579"/>
                </a:cubicBezTo>
                <a:cubicBezTo>
                  <a:pt x="207959" y="214205"/>
                  <a:pt x="241553" y="127815"/>
                  <a:pt x="204205" y="121694"/>
                </a:cubicBezTo>
                <a:cubicBezTo>
                  <a:pt x="182371" y="118095"/>
                  <a:pt x="156398" y="175723"/>
                  <a:pt x="149062" y="244487"/>
                </a:cubicBezTo>
                <a:moveTo>
                  <a:pt x="184475" y="343180"/>
                </a:moveTo>
                <a:cubicBezTo>
                  <a:pt x="179685" y="342345"/>
                  <a:pt x="167586" y="303878"/>
                  <a:pt x="173192" y="250566"/>
                </a:cubicBezTo>
                <a:cubicBezTo>
                  <a:pt x="178951" y="197214"/>
                  <a:pt x="199089" y="158582"/>
                  <a:pt x="203877" y="159416"/>
                </a:cubicBezTo>
                <a:cubicBezTo>
                  <a:pt x="208667" y="160251"/>
                  <a:pt x="222952" y="203834"/>
                  <a:pt x="217194" y="257187"/>
                </a:cubicBezTo>
                <a:cubicBezTo>
                  <a:pt x="211739" y="310457"/>
                  <a:pt x="189416" y="343974"/>
                  <a:pt x="184475" y="343180"/>
                </a:cubicBezTo>
              </a:path>
            </a:pathLst>
          </a:custGeom>
          <a:solidFill>
            <a:srgbClr val="FFFFFF"/>
          </a:solidFill>
          <a:ln w="69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580"/>
          </a:p>
        </p:txBody>
      </p:sp>
      <p:sp>
        <p:nvSpPr>
          <p:cNvPr id="85" name="椭圆 84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4023530" y="2092088"/>
            <a:ext cx="505200" cy="505200"/>
          </a:xfrm>
          <a:prstGeom prst="ellipse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86" name="任意多边形: 形状 85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6169462" y="2092088"/>
            <a:ext cx="410475" cy="410475"/>
          </a:xfrm>
          <a:custGeom>
            <a:avLst/>
            <a:gdLst>
              <a:gd name="connsiteX0" fmla="*/ 269616 w 539999"/>
              <a:gd name="connsiteY0" fmla="*/ 539615 h 539999"/>
              <a:gd name="connsiteX1" fmla="*/ -384 w 539999"/>
              <a:gd name="connsiteY1" fmla="*/ 269616 h 539999"/>
              <a:gd name="connsiteX2" fmla="*/ 269616 w 539999"/>
              <a:gd name="connsiteY2" fmla="*/ -384 h 539999"/>
              <a:gd name="connsiteX3" fmla="*/ 539615 w 539999"/>
              <a:gd name="connsiteY3" fmla="*/ 269616 h 539999"/>
              <a:gd name="connsiteX4" fmla="*/ 269616 w 539999"/>
              <a:gd name="connsiteY4" fmla="*/ 539615 h 539999"/>
              <a:gd name="connsiteX5" fmla="*/ 376782 w 539999"/>
              <a:gd name="connsiteY5" fmla="*/ 136218 h 539999"/>
              <a:gd name="connsiteX6" fmla="*/ 364533 w 539999"/>
              <a:gd name="connsiteY6" fmla="*/ 136218 h 539999"/>
              <a:gd name="connsiteX7" fmla="*/ 119462 w 539999"/>
              <a:gd name="connsiteY7" fmla="*/ 258132 h 539999"/>
              <a:gd name="connsiteX8" fmla="*/ 112116 w 539999"/>
              <a:gd name="connsiteY8" fmla="*/ 267895 h 539999"/>
              <a:gd name="connsiteX9" fmla="*/ 117019 w 539999"/>
              <a:gd name="connsiteY9" fmla="*/ 277658 h 539999"/>
              <a:gd name="connsiteX10" fmla="*/ 175849 w 539999"/>
              <a:gd name="connsiteY10" fmla="*/ 314251 h 539999"/>
              <a:gd name="connsiteX11" fmla="*/ 190557 w 539999"/>
              <a:gd name="connsiteY11" fmla="*/ 311807 h 539999"/>
              <a:gd name="connsiteX12" fmla="*/ 318989 w 539999"/>
              <a:gd name="connsiteY12" fmla="*/ 196074 h 539999"/>
              <a:gd name="connsiteX13" fmla="*/ 321903 w 539999"/>
              <a:gd name="connsiteY13" fmla="*/ 196032 h 539999"/>
              <a:gd name="connsiteX14" fmla="*/ 322560 w 539999"/>
              <a:gd name="connsiteY14" fmla="*/ 197341 h 539999"/>
              <a:gd name="connsiteX15" fmla="*/ 322058 w 539999"/>
              <a:gd name="connsiteY15" fmla="*/ 198717 h 539999"/>
              <a:gd name="connsiteX16" fmla="*/ 207694 w 539999"/>
              <a:gd name="connsiteY16" fmla="*/ 321498 h 539999"/>
              <a:gd name="connsiteX17" fmla="*/ 205264 w 539999"/>
              <a:gd name="connsiteY17" fmla="*/ 328831 h 539999"/>
              <a:gd name="connsiteX18" fmla="*/ 205264 w 539999"/>
              <a:gd name="connsiteY18" fmla="*/ 382477 h 539999"/>
              <a:gd name="connsiteX19" fmla="*/ 212597 w 539999"/>
              <a:gd name="connsiteY19" fmla="*/ 394698 h 539999"/>
              <a:gd name="connsiteX20" fmla="*/ 224846 w 539999"/>
              <a:gd name="connsiteY20" fmla="*/ 392241 h 539999"/>
              <a:gd name="connsiteX21" fmla="*/ 254262 w 539999"/>
              <a:gd name="connsiteY21" fmla="*/ 362965 h 539999"/>
              <a:gd name="connsiteX22" fmla="*/ 313091 w 539999"/>
              <a:gd name="connsiteY22" fmla="*/ 401974 h 539999"/>
              <a:gd name="connsiteX23" fmla="*/ 325341 w 539999"/>
              <a:gd name="connsiteY23" fmla="*/ 404419 h 539999"/>
              <a:gd name="connsiteX24" fmla="*/ 332673 w 539999"/>
              <a:gd name="connsiteY24" fmla="*/ 394656 h 539999"/>
              <a:gd name="connsiteX25" fmla="*/ 381699 w 539999"/>
              <a:gd name="connsiteY25" fmla="*/ 150826 h 539999"/>
              <a:gd name="connsiteX26" fmla="*/ 376782 w 539999"/>
              <a:gd name="connsiteY26" fmla="*/ 136218 h 5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39999" h="539999">
                <a:moveTo>
                  <a:pt x="269616" y="539615"/>
                </a:moveTo>
                <a:cubicBezTo>
                  <a:pt x="120499" y="539615"/>
                  <a:pt x="-384" y="418732"/>
                  <a:pt x="-384" y="269616"/>
                </a:cubicBezTo>
                <a:cubicBezTo>
                  <a:pt x="-384" y="120499"/>
                  <a:pt x="120499" y="-384"/>
                  <a:pt x="269616" y="-384"/>
                </a:cubicBezTo>
                <a:cubicBezTo>
                  <a:pt x="418732" y="-384"/>
                  <a:pt x="539615" y="120499"/>
                  <a:pt x="539615" y="269616"/>
                </a:cubicBezTo>
                <a:cubicBezTo>
                  <a:pt x="539615" y="418732"/>
                  <a:pt x="418732" y="539615"/>
                  <a:pt x="269616" y="539615"/>
                </a:cubicBezTo>
                <a:moveTo>
                  <a:pt x="376782" y="136218"/>
                </a:moveTo>
                <a:cubicBezTo>
                  <a:pt x="371880" y="133774"/>
                  <a:pt x="368469" y="134413"/>
                  <a:pt x="364533" y="136218"/>
                </a:cubicBezTo>
                <a:lnTo>
                  <a:pt x="119462" y="258132"/>
                </a:lnTo>
                <a:cubicBezTo>
                  <a:pt x="115157" y="260591"/>
                  <a:pt x="112116" y="263874"/>
                  <a:pt x="112116" y="267895"/>
                </a:cubicBezTo>
                <a:cubicBezTo>
                  <a:pt x="112116" y="271903"/>
                  <a:pt x="113921" y="275810"/>
                  <a:pt x="117019" y="277658"/>
                </a:cubicBezTo>
                <a:lnTo>
                  <a:pt x="175849" y="314251"/>
                </a:lnTo>
                <a:cubicBezTo>
                  <a:pt x="180737" y="316681"/>
                  <a:pt x="185654" y="316681"/>
                  <a:pt x="190557" y="311807"/>
                </a:cubicBezTo>
                <a:lnTo>
                  <a:pt x="318989" y="196074"/>
                </a:lnTo>
                <a:cubicBezTo>
                  <a:pt x="319813" y="195333"/>
                  <a:pt x="321056" y="195316"/>
                  <a:pt x="321903" y="196032"/>
                </a:cubicBezTo>
                <a:cubicBezTo>
                  <a:pt x="322292" y="196359"/>
                  <a:pt x="322531" y="196832"/>
                  <a:pt x="322560" y="197341"/>
                </a:cubicBezTo>
                <a:cubicBezTo>
                  <a:pt x="322590" y="197849"/>
                  <a:pt x="322408" y="198348"/>
                  <a:pt x="322058" y="198717"/>
                </a:cubicBezTo>
                <a:lnTo>
                  <a:pt x="207694" y="321498"/>
                </a:lnTo>
                <a:cubicBezTo>
                  <a:pt x="205264" y="323943"/>
                  <a:pt x="205264" y="326387"/>
                  <a:pt x="205264" y="328831"/>
                </a:cubicBezTo>
                <a:lnTo>
                  <a:pt x="205264" y="382477"/>
                </a:lnTo>
                <a:cubicBezTo>
                  <a:pt x="205264" y="387366"/>
                  <a:pt x="207694" y="392241"/>
                  <a:pt x="212597" y="394698"/>
                </a:cubicBezTo>
                <a:cubicBezTo>
                  <a:pt x="217514" y="397115"/>
                  <a:pt x="222402" y="394698"/>
                  <a:pt x="224846" y="392241"/>
                </a:cubicBezTo>
                <a:lnTo>
                  <a:pt x="254262" y="362965"/>
                </a:lnTo>
                <a:lnTo>
                  <a:pt x="313091" y="401974"/>
                </a:lnTo>
                <a:cubicBezTo>
                  <a:pt x="316190" y="404419"/>
                  <a:pt x="323223" y="404972"/>
                  <a:pt x="325341" y="404419"/>
                </a:cubicBezTo>
                <a:cubicBezTo>
                  <a:pt x="327458" y="403864"/>
                  <a:pt x="331721" y="399587"/>
                  <a:pt x="332673" y="394656"/>
                </a:cubicBezTo>
                <a:lnTo>
                  <a:pt x="381699" y="150826"/>
                </a:lnTo>
                <a:cubicBezTo>
                  <a:pt x="382864" y="145455"/>
                  <a:pt x="381699" y="138662"/>
                  <a:pt x="376782" y="136218"/>
                </a:cubicBezTo>
              </a:path>
            </a:pathLst>
          </a:custGeom>
          <a:solidFill>
            <a:srgbClr val="FFFFFF"/>
          </a:solidFill>
          <a:ln w="69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580"/>
          </a:p>
        </p:txBody>
      </p:sp>
      <p:sp>
        <p:nvSpPr>
          <p:cNvPr id="87" name="椭圆 86"/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6122100" y="2041159"/>
            <a:ext cx="505200" cy="505200"/>
          </a:xfrm>
          <a:prstGeom prst="ellipse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88" name="任意多边形: 形状 87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6238158" y="4193297"/>
            <a:ext cx="410475" cy="410475"/>
          </a:xfrm>
          <a:custGeom>
            <a:avLst/>
            <a:gdLst>
              <a:gd name="connsiteX0" fmla="*/ 269616 w 539999"/>
              <a:gd name="connsiteY0" fmla="*/ 539615 h 539999"/>
              <a:gd name="connsiteX1" fmla="*/ -384 w 539999"/>
              <a:gd name="connsiteY1" fmla="*/ 269616 h 539999"/>
              <a:gd name="connsiteX2" fmla="*/ 269616 w 539999"/>
              <a:gd name="connsiteY2" fmla="*/ -384 h 539999"/>
              <a:gd name="connsiteX3" fmla="*/ 539615 w 539999"/>
              <a:gd name="connsiteY3" fmla="*/ 269616 h 539999"/>
              <a:gd name="connsiteX4" fmla="*/ 269616 w 539999"/>
              <a:gd name="connsiteY4" fmla="*/ 539615 h 539999"/>
              <a:gd name="connsiteX5" fmla="*/ 288119 w 539999"/>
              <a:gd name="connsiteY5" fmla="*/ 144573 h 539999"/>
              <a:gd name="connsiteX6" fmla="*/ 288119 w 539999"/>
              <a:gd name="connsiteY6" fmla="*/ 204390 h 539999"/>
              <a:gd name="connsiteX7" fmla="*/ 278138 w 539999"/>
              <a:gd name="connsiteY7" fmla="*/ 214371 h 539999"/>
              <a:gd name="connsiteX8" fmla="*/ 199119 w 539999"/>
              <a:gd name="connsiteY8" fmla="*/ 214371 h 539999"/>
              <a:gd name="connsiteX9" fmla="*/ 189139 w 539999"/>
              <a:gd name="connsiteY9" fmla="*/ 224351 h 539999"/>
              <a:gd name="connsiteX10" fmla="*/ 189139 w 539999"/>
              <a:gd name="connsiteY10" fmla="*/ 314879 h 539999"/>
              <a:gd name="connsiteX11" fmla="*/ 199119 w 539999"/>
              <a:gd name="connsiteY11" fmla="*/ 324859 h 539999"/>
              <a:gd name="connsiteX12" fmla="*/ 278116 w 539999"/>
              <a:gd name="connsiteY12" fmla="*/ 324859 h 539999"/>
              <a:gd name="connsiteX13" fmla="*/ 288096 w 539999"/>
              <a:gd name="connsiteY13" fmla="*/ 334839 h 539999"/>
              <a:gd name="connsiteX14" fmla="*/ 288096 w 539999"/>
              <a:gd name="connsiteY14" fmla="*/ 394659 h 539999"/>
              <a:gd name="connsiteX15" fmla="*/ 298076 w 539999"/>
              <a:gd name="connsiteY15" fmla="*/ 404639 h 539999"/>
              <a:gd name="connsiteX16" fmla="*/ 304988 w 539999"/>
              <a:gd name="connsiteY16" fmla="*/ 401858 h 539999"/>
              <a:gd name="connsiteX17" fmla="*/ 435235 w 539999"/>
              <a:gd name="connsiteY17" fmla="*/ 276813 h 539999"/>
              <a:gd name="connsiteX18" fmla="*/ 435523 w 539999"/>
              <a:gd name="connsiteY18" fmla="*/ 262702 h 539999"/>
              <a:gd name="connsiteX19" fmla="*/ 435235 w 539999"/>
              <a:gd name="connsiteY19" fmla="*/ 262415 h 539999"/>
              <a:gd name="connsiteX20" fmla="*/ 305012 w 539999"/>
              <a:gd name="connsiteY20" fmla="*/ 137374 h 539999"/>
              <a:gd name="connsiteX21" fmla="*/ 290900 w 539999"/>
              <a:gd name="connsiteY21" fmla="*/ 137660 h 539999"/>
              <a:gd name="connsiteX22" fmla="*/ 288119 w 539999"/>
              <a:gd name="connsiteY22" fmla="*/ 144573 h 539999"/>
              <a:gd name="connsiteX23" fmla="*/ 165387 w 539999"/>
              <a:gd name="connsiteY23" fmla="*/ 324881 h 539999"/>
              <a:gd name="connsiteX24" fmla="*/ 174522 w 539999"/>
              <a:gd name="connsiteY24" fmla="*/ 315747 h 539999"/>
              <a:gd name="connsiteX25" fmla="*/ 174522 w 539999"/>
              <a:gd name="connsiteY25" fmla="*/ 223527 h 539999"/>
              <a:gd name="connsiteX26" fmla="*/ 165387 w 539999"/>
              <a:gd name="connsiteY26" fmla="*/ 214393 h 539999"/>
              <a:gd name="connsiteX27" fmla="*/ 156253 w 539999"/>
              <a:gd name="connsiteY27" fmla="*/ 223527 h 539999"/>
              <a:gd name="connsiteX28" fmla="*/ 156253 w 539999"/>
              <a:gd name="connsiteY28" fmla="*/ 315747 h 539999"/>
              <a:gd name="connsiteX29" fmla="*/ 165387 w 539999"/>
              <a:gd name="connsiteY29" fmla="*/ 324881 h 539999"/>
              <a:gd name="connsiteX30" fmla="*/ 132501 w 539999"/>
              <a:gd name="connsiteY30" fmla="*/ 324881 h 539999"/>
              <a:gd name="connsiteX31" fmla="*/ 141637 w 539999"/>
              <a:gd name="connsiteY31" fmla="*/ 315746 h 539999"/>
              <a:gd name="connsiteX32" fmla="*/ 141637 w 539999"/>
              <a:gd name="connsiteY32" fmla="*/ 223529 h 539999"/>
              <a:gd name="connsiteX33" fmla="*/ 132501 w 539999"/>
              <a:gd name="connsiteY33" fmla="*/ 214393 h 539999"/>
              <a:gd name="connsiteX34" fmla="*/ 123366 w 539999"/>
              <a:gd name="connsiteY34" fmla="*/ 223529 h 539999"/>
              <a:gd name="connsiteX35" fmla="*/ 123366 w 539999"/>
              <a:gd name="connsiteY35" fmla="*/ 315746 h 539999"/>
              <a:gd name="connsiteX36" fmla="*/ 132501 w 539999"/>
              <a:gd name="connsiteY36" fmla="*/ 324881 h 5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39999" h="539999">
                <a:moveTo>
                  <a:pt x="269616" y="539615"/>
                </a:moveTo>
                <a:cubicBezTo>
                  <a:pt x="120499" y="539615"/>
                  <a:pt x="-384" y="418732"/>
                  <a:pt x="-384" y="269616"/>
                </a:cubicBezTo>
                <a:cubicBezTo>
                  <a:pt x="-384" y="120499"/>
                  <a:pt x="120499" y="-384"/>
                  <a:pt x="269616" y="-384"/>
                </a:cubicBezTo>
                <a:cubicBezTo>
                  <a:pt x="418732" y="-384"/>
                  <a:pt x="539615" y="120499"/>
                  <a:pt x="539615" y="269616"/>
                </a:cubicBezTo>
                <a:cubicBezTo>
                  <a:pt x="539615" y="418732"/>
                  <a:pt x="418732" y="539615"/>
                  <a:pt x="269616" y="539615"/>
                </a:cubicBezTo>
                <a:moveTo>
                  <a:pt x="288119" y="144573"/>
                </a:moveTo>
                <a:lnTo>
                  <a:pt x="288119" y="204390"/>
                </a:lnTo>
                <a:cubicBezTo>
                  <a:pt x="288119" y="209902"/>
                  <a:pt x="283651" y="214371"/>
                  <a:pt x="278138" y="214371"/>
                </a:cubicBezTo>
                <a:lnTo>
                  <a:pt x="199119" y="214371"/>
                </a:lnTo>
                <a:cubicBezTo>
                  <a:pt x="193607" y="214371"/>
                  <a:pt x="189139" y="218839"/>
                  <a:pt x="189139" y="224351"/>
                </a:cubicBezTo>
                <a:lnTo>
                  <a:pt x="189139" y="314879"/>
                </a:lnTo>
                <a:cubicBezTo>
                  <a:pt x="189139" y="320390"/>
                  <a:pt x="193607" y="324859"/>
                  <a:pt x="199119" y="324859"/>
                </a:cubicBezTo>
                <a:lnTo>
                  <a:pt x="278116" y="324859"/>
                </a:lnTo>
                <a:cubicBezTo>
                  <a:pt x="283628" y="324859"/>
                  <a:pt x="288096" y="329327"/>
                  <a:pt x="288096" y="334839"/>
                </a:cubicBezTo>
                <a:lnTo>
                  <a:pt x="288096" y="394659"/>
                </a:lnTo>
                <a:cubicBezTo>
                  <a:pt x="288096" y="400170"/>
                  <a:pt x="292564" y="404639"/>
                  <a:pt x="298076" y="404639"/>
                </a:cubicBezTo>
                <a:cubicBezTo>
                  <a:pt x="300652" y="404639"/>
                  <a:pt x="303129" y="403643"/>
                  <a:pt x="304988" y="401858"/>
                </a:cubicBezTo>
                <a:lnTo>
                  <a:pt x="435235" y="276813"/>
                </a:lnTo>
                <a:cubicBezTo>
                  <a:pt x="439211" y="272996"/>
                  <a:pt x="439340" y="266678"/>
                  <a:pt x="435523" y="262702"/>
                </a:cubicBezTo>
                <a:cubicBezTo>
                  <a:pt x="435429" y="262604"/>
                  <a:pt x="435333" y="262509"/>
                  <a:pt x="435235" y="262415"/>
                </a:cubicBezTo>
                <a:lnTo>
                  <a:pt x="305012" y="137374"/>
                </a:lnTo>
                <a:cubicBezTo>
                  <a:pt x="301036" y="133556"/>
                  <a:pt x="294718" y="133685"/>
                  <a:pt x="290900" y="137660"/>
                </a:cubicBezTo>
                <a:cubicBezTo>
                  <a:pt x="289115" y="139519"/>
                  <a:pt x="288119" y="141996"/>
                  <a:pt x="288119" y="144573"/>
                </a:cubicBezTo>
                <a:moveTo>
                  <a:pt x="165387" y="324881"/>
                </a:moveTo>
                <a:cubicBezTo>
                  <a:pt x="170432" y="324881"/>
                  <a:pt x="174522" y="320792"/>
                  <a:pt x="174522" y="315747"/>
                </a:cubicBezTo>
                <a:lnTo>
                  <a:pt x="174522" y="223527"/>
                </a:lnTo>
                <a:cubicBezTo>
                  <a:pt x="174522" y="218483"/>
                  <a:pt x="170432" y="214393"/>
                  <a:pt x="165387" y="214393"/>
                </a:cubicBezTo>
                <a:cubicBezTo>
                  <a:pt x="160343" y="214393"/>
                  <a:pt x="156253" y="218483"/>
                  <a:pt x="156253" y="223527"/>
                </a:cubicBezTo>
                <a:lnTo>
                  <a:pt x="156253" y="315747"/>
                </a:lnTo>
                <a:cubicBezTo>
                  <a:pt x="156253" y="320792"/>
                  <a:pt x="160343" y="324881"/>
                  <a:pt x="165387" y="324881"/>
                </a:cubicBezTo>
                <a:moveTo>
                  <a:pt x="132501" y="324881"/>
                </a:moveTo>
                <a:cubicBezTo>
                  <a:pt x="137546" y="324881"/>
                  <a:pt x="141637" y="320791"/>
                  <a:pt x="141637" y="315746"/>
                </a:cubicBezTo>
                <a:lnTo>
                  <a:pt x="141637" y="223529"/>
                </a:lnTo>
                <a:cubicBezTo>
                  <a:pt x="141637" y="218483"/>
                  <a:pt x="137546" y="214393"/>
                  <a:pt x="132501" y="214393"/>
                </a:cubicBezTo>
                <a:cubicBezTo>
                  <a:pt x="127456" y="214393"/>
                  <a:pt x="123366" y="218483"/>
                  <a:pt x="123366" y="223529"/>
                </a:cubicBezTo>
                <a:lnTo>
                  <a:pt x="123366" y="315746"/>
                </a:lnTo>
                <a:cubicBezTo>
                  <a:pt x="123366" y="320791"/>
                  <a:pt x="127456" y="324881"/>
                  <a:pt x="132501" y="324881"/>
                </a:cubicBezTo>
              </a:path>
            </a:pathLst>
          </a:custGeom>
          <a:solidFill>
            <a:srgbClr val="FFFFFF"/>
          </a:solidFill>
          <a:ln w="69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580"/>
          </a:p>
        </p:txBody>
      </p:sp>
      <p:sp>
        <p:nvSpPr>
          <p:cNvPr id="89" name="椭圆 88"/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6188261" y="4145934"/>
            <a:ext cx="505200" cy="505200"/>
          </a:xfrm>
          <a:prstGeom prst="ellipse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0" name="任意多边形: 形状 89"/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4113020" y="4256482"/>
            <a:ext cx="410475" cy="410475"/>
          </a:xfrm>
          <a:custGeom>
            <a:avLst/>
            <a:gdLst>
              <a:gd name="connsiteX0" fmla="*/ 269616 w 539999"/>
              <a:gd name="connsiteY0" fmla="*/ 539615 h 539999"/>
              <a:gd name="connsiteX1" fmla="*/ -384 w 539999"/>
              <a:gd name="connsiteY1" fmla="*/ 269616 h 539999"/>
              <a:gd name="connsiteX2" fmla="*/ 269616 w 539999"/>
              <a:gd name="connsiteY2" fmla="*/ -384 h 539999"/>
              <a:gd name="connsiteX3" fmla="*/ 539615 w 539999"/>
              <a:gd name="connsiteY3" fmla="*/ 269616 h 539999"/>
              <a:gd name="connsiteX4" fmla="*/ 269616 w 539999"/>
              <a:gd name="connsiteY4" fmla="*/ 539615 h 539999"/>
              <a:gd name="connsiteX5" fmla="*/ 292116 w 539999"/>
              <a:gd name="connsiteY5" fmla="*/ 399382 h 539999"/>
              <a:gd name="connsiteX6" fmla="*/ 382618 w 539999"/>
              <a:gd name="connsiteY6" fmla="*/ 322491 h 539999"/>
              <a:gd name="connsiteX7" fmla="*/ 353323 w 539999"/>
              <a:gd name="connsiteY7" fmla="*/ 271461 h 539999"/>
              <a:gd name="connsiteX8" fmla="*/ 291425 w 539999"/>
              <a:gd name="connsiteY8" fmla="*/ 248308 h 539999"/>
              <a:gd name="connsiteX9" fmla="*/ 242285 w 539999"/>
              <a:gd name="connsiteY9" fmla="*/ 233661 h 539999"/>
              <a:gd name="connsiteX10" fmla="*/ 222440 w 539999"/>
              <a:gd name="connsiteY10" fmla="*/ 211926 h 539999"/>
              <a:gd name="connsiteX11" fmla="*/ 235670 w 539999"/>
              <a:gd name="connsiteY11" fmla="*/ 190191 h 539999"/>
              <a:gd name="connsiteX12" fmla="*/ 269690 w 539999"/>
              <a:gd name="connsiteY12" fmla="*/ 183576 h 539999"/>
              <a:gd name="connsiteX13" fmla="*/ 308435 w 539999"/>
              <a:gd name="connsiteY13" fmla="*/ 192081 h 539999"/>
              <a:gd name="connsiteX14" fmla="*/ 325918 w 539999"/>
              <a:gd name="connsiteY14" fmla="*/ 219486 h 539999"/>
              <a:gd name="connsiteX15" fmla="*/ 374585 w 539999"/>
              <a:gd name="connsiteY15" fmla="*/ 219486 h 539999"/>
              <a:gd name="connsiteX16" fmla="*/ 292116 w 539999"/>
              <a:gd name="connsiteY16" fmla="*/ 143562 h 539999"/>
              <a:gd name="connsiteX17" fmla="*/ 292116 w 539999"/>
              <a:gd name="connsiteY17" fmla="*/ 112116 h 539999"/>
              <a:gd name="connsiteX18" fmla="*/ 280866 w 539999"/>
              <a:gd name="connsiteY18" fmla="*/ 100866 h 539999"/>
              <a:gd name="connsiteX19" fmla="*/ 269616 w 539999"/>
              <a:gd name="connsiteY19" fmla="*/ 100866 h 539999"/>
              <a:gd name="connsiteX20" fmla="*/ 258366 w 539999"/>
              <a:gd name="connsiteY20" fmla="*/ 112116 h 539999"/>
              <a:gd name="connsiteX21" fmla="*/ 258366 w 539999"/>
              <a:gd name="connsiteY21" fmla="*/ 142848 h 539999"/>
              <a:gd name="connsiteX22" fmla="*/ 198815 w 539999"/>
              <a:gd name="connsiteY22" fmla="*/ 161368 h 539999"/>
              <a:gd name="connsiteX23" fmla="*/ 171410 w 539999"/>
              <a:gd name="connsiteY23" fmla="*/ 213343 h 539999"/>
              <a:gd name="connsiteX24" fmla="*/ 199760 w 539999"/>
              <a:gd name="connsiteY24" fmla="*/ 262483 h 539999"/>
              <a:gd name="connsiteX25" fmla="*/ 260240 w 539999"/>
              <a:gd name="connsiteY25" fmla="*/ 283746 h 539999"/>
              <a:gd name="connsiteX26" fmla="*/ 309380 w 539999"/>
              <a:gd name="connsiteY26" fmla="*/ 297921 h 539999"/>
              <a:gd name="connsiteX27" fmla="*/ 331115 w 539999"/>
              <a:gd name="connsiteY27" fmla="*/ 325798 h 539999"/>
              <a:gd name="connsiteX28" fmla="*/ 272525 w 539999"/>
              <a:gd name="connsiteY28" fmla="*/ 358873 h 539999"/>
              <a:gd name="connsiteX29" fmla="*/ 231890 w 539999"/>
              <a:gd name="connsiteY29" fmla="*/ 349423 h 539999"/>
              <a:gd name="connsiteX30" fmla="*/ 214408 w 539999"/>
              <a:gd name="connsiteY30" fmla="*/ 314458 h 539999"/>
              <a:gd name="connsiteX31" fmla="*/ 165268 w 539999"/>
              <a:gd name="connsiteY31" fmla="*/ 314458 h 539999"/>
              <a:gd name="connsiteX32" fmla="*/ 258366 w 539999"/>
              <a:gd name="connsiteY32" fmla="*/ 399422 h 539999"/>
              <a:gd name="connsiteX33" fmla="*/ 258366 w 539999"/>
              <a:gd name="connsiteY33" fmla="*/ 427116 h 539999"/>
              <a:gd name="connsiteX34" fmla="*/ 269616 w 539999"/>
              <a:gd name="connsiteY34" fmla="*/ 438366 h 539999"/>
              <a:gd name="connsiteX35" fmla="*/ 280866 w 539999"/>
              <a:gd name="connsiteY35" fmla="*/ 438366 h 539999"/>
              <a:gd name="connsiteX36" fmla="*/ 292116 w 539999"/>
              <a:gd name="connsiteY36" fmla="*/ 427116 h 539999"/>
              <a:gd name="connsiteX37" fmla="*/ 292116 w 539999"/>
              <a:gd name="connsiteY37" fmla="*/ 399382 h 53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39999" h="539999">
                <a:moveTo>
                  <a:pt x="269616" y="539615"/>
                </a:moveTo>
                <a:cubicBezTo>
                  <a:pt x="120499" y="539615"/>
                  <a:pt x="-384" y="418732"/>
                  <a:pt x="-384" y="269616"/>
                </a:cubicBezTo>
                <a:cubicBezTo>
                  <a:pt x="-384" y="120499"/>
                  <a:pt x="120499" y="-384"/>
                  <a:pt x="269616" y="-384"/>
                </a:cubicBezTo>
                <a:cubicBezTo>
                  <a:pt x="418732" y="-384"/>
                  <a:pt x="539615" y="120499"/>
                  <a:pt x="539615" y="269616"/>
                </a:cubicBezTo>
                <a:cubicBezTo>
                  <a:pt x="539615" y="418732"/>
                  <a:pt x="418732" y="539615"/>
                  <a:pt x="269616" y="539615"/>
                </a:cubicBezTo>
                <a:moveTo>
                  <a:pt x="292116" y="399382"/>
                </a:moveTo>
                <a:cubicBezTo>
                  <a:pt x="352331" y="395231"/>
                  <a:pt x="382618" y="369481"/>
                  <a:pt x="382618" y="322491"/>
                </a:cubicBezTo>
                <a:cubicBezTo>
                  <a:pt x="382618" y="300756"/>
                  <a:pt x="372695" y="283746"/>
                  <a:pt x="353323" y="271461"/>
                </a:cubicBezTo>
                <a:cubicBezTo>
                  <a:pt x="340093" y="262956"/>
                  <a:pt x="319303" y="254923"/>
                  <a:pt x="291425" y="248308"/>
                </a:cubicBezTo>
                <a:cubicBezTo>
                  <a:pt x="266855" y="242166"/>
                  <a:pt x="250790" y="237441"/>
                  <a:pt x="242285" y="233661"/>
                </a:cubicBezTo>
                <a:cubicBezTo>
                  <a:pt x="229055" y="227518"/>
                  <a:pt x="222440" y="220431"/>
                  <a:pt x="222440" y="211926"/>
                </a:cubicBezTo>
                <a:cubicBezTo>
                  <a:pt x="222440" y="202476"/>
                  <a:pt x="226693" y="194916"/>
                  <a:pt x="235670" y="190191"/>
                </a:cubicBezTo>
                <a:cubicBezTo>
                  <a:pt x="243230" y="185466"/>
                  <a:pt x="254570" y="183576"/>
                  <a:pt x="269690" y="183576"/>
                </a:cubicBezTo>
                <a:cubicBezTo>
                  <a:pt x="286700" y="183576"/>
                  <a:pt x="299930" y="186411"/>
                  <a:pt x="308435" y="192081"/>
                </a:cubicBezTo>
                <a:cubicBezTo>
                  <a:pt x="316468" y="197278"/>
                  <a:pt x="322138" y="206256"/>
                  <a:pt x="325918" y="219486"/>
                </a:cubicBezTo>
                <a:lnTo>
                  <a:pt x="374585" y="219486"/>
                </a:lnTo>
                <a:cubicBezTo>
                  <a:pt x="369592" y="174137"/>
                  <a:pt x="341888" y="148937"/>
                  <a:pt x="292116" y="143562"/>
                </a:cubicBezTo>
                <a:lnTo>
                  <a:pt x="292116" y="112116"/>
                </a:lnTo>
                <a:cubicBezTo>
                  <a:pt x="292116" y="105902"/>
                  <a:pt x="287079" y="100866"/>
                  <a:pt x="280866" y="100866"/>
                </a:cubicBezTo>
                <a:lnTo>
                  <a:pt x="269616" y="100866"/>
                </a:lnTo>
                <a:cubicBezTo>
                  <a:pt x="263402" y="100866"/>
                  <a:pt x="258366" y="105902"/>
                  <a:pt x="258366" y="112116"/>
                </a:cubicBezTo>
                <a:lnTo>
                  <a:pt x="258366" y="142848"/>
                </a:lnTo>
                <a:cubicBezTo>
                  <a:pt x="234552" y="144364"/>
                  <a:pt x="214603" y="150438"/>
                  <a:pt x="198815" y="161368"/>
                </a:cubicBezTo>
                <a:cubicBezTo>
                  <a:pt x="180388" y="173653"/>
                  <a:pt x="171410" y="191136"/>
                  <a:pt x="171410" y="213343"/>
                </a:cubicBezTo>
                <a:cubicBezTo>
                  <a:pt x="171410" y="234133"/>
                  <a:pt x="180860" y="250671"/>
                  <a:pt x="199760" y="262483"/>
                </a:cubicBezTo>
                <a:cubicBezTo>
                  <a:pt x="211100" y="270043"/>
                  <a:pt x="231418" y="277131"/>
                  <a:pt x="260240" y="283746"/>
                </a:cubicBezTo>
                <a:cubicBezTo>
                  <a:pt x="285283" y="289416"/>
                  <a:pt x="301820" y="294141"/>
                  <a:pt x="309380" y="297921"/>
                </a:cubicBezTo>
                <a:cubicBezTo>
                  <a:pt x="323555" y="304536"/>
                  <a:pt x="331115" y="313986"/>
                  <a:pt x="331115" y="325798"/>
                </a:cubicBezTo>
                <a:cubicBezTo>
                  <a:pt x="331115" y="347533"/>
                  <a:pt x="311270" y="358873"/>
                  <a:pt x="272525" y="358873"/>
                </a:cubicBezTo>
                <a:cubicBezTo>
                  <a:pt x="253625" y="358873"/>
                  <a:pt x="240395" y="355566"/>
                  <a:pt x="231890" y="349423"/>
                </a:cubicBezTo>
                <a:cubicBezTo>
                  <a:pt x="223385" y="342808"/>
                  <a:pt x="217243" y="330996"/>
                  <a:pt x="214408" y="314458"/>
                </a:cubicBezTo>
                <a:lnTo>
                  <a:pt x="165268" y="314458"/>
                </a:lnTo>
                <a:cubicBezTo>
                  <a:pt x="170482" y="366600"/>
                  <a:pt x="201270" y="395166"/>
                  <a:pt x="258366" y="399422"/>
                </a:cubicBezTo>
                <a:lnTo>
                  <a:pt x="258366" y="427116"/>
                </a:lnTo>
                <a:cubicBezTo>
                  <a:pt x="258366" y="433329"/>
                  <a:pt x="263402" y="438366"/>
                  <a:pt x="269616" y="438366"/>
                </a:cubicBezTo>
                <a:lnTo>
                  <a:pt x="280866" y="438366"/>
                </a:lnTo>
                <a:cubicBezTo>
                  <a:pt x="287079" y="438366"/>
                  <a:pt x="292116" y="433329"/>
                  <a:pt x="292116" y="427116"/>
                </a:cubicBezTo>
                <a:lnTo>
                  <a:pt x="292116" y="399382"/>
                </a:lnTo>
              </a:path>
            </a:pathLst>
          </a:custGeom>
          <a:solidFill>
            <a:srgbClr val="FFFFFF"/>
          </a:solidFill>
          <a:ln w="69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580"/>
          </a:p>
        </p:txBody>
      </p:sp>
      <p:sp>
        <p:nvSpPr>
          <p:cNvPr id="91" name="椭圆 90"/>
          <p:cNvSpPr>
            <a:spLocks noChangeAspect="1"/>
          </p:cNvSpPr>
          <p:nvPr>
            <p:custDataLst>
              <p:tags r:id="rId21"/>
            </p:custDataLst>
          </p:nvPr>
        </p:nvSpPr>
        <p:spPr>
          <a:xfrm>
            <a:off x="4065658" y="4209119"/>
            <a:ext cx="505200" cy="505200"/>
          </a:xfrm>
          <a:prstGeom prst="ellipse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" name="任意多边形: 形状 2"/>
          <p:cNvSpPr/>
          <p:nvPr>
            <p:custDataLst>
              <p:tags r:id="rId22"/>
            </p:custDataLst>
          </p:nvPr>
        </p:nvSpPr>
        <p:spPr>
          <a:xfrm>
            <a:off x="5126819" y="3168506"/>
            <a:ext cx="440404" cy="410376"/>
          </a:xfrm>
          <a:custGeom>
            <a:avLst/>
            <a:gdLst>
              <a:gd name="connsiteX0" fmla="*/ 452186 w 539999"/>
              <a:gd name="connsiteY0" fmla="*/ 461290 h 503181"/>
              <a:gd name="connsiteX1" fmla="*/ 475328 w 539999"/>
              <a:gd name="connsiteY1" fmla="*/ 482038 h 503181"/>
              <a:gd name="connsiteX2" fmla="*/ 454758 w 539999"/>
              <a:gd name="connsiteY2" fmla="*/ 502789 h 503181"/>
              <a:gd name="connsiteX3" fmla="*/ 87045 w 539999"/>
              <a:gd name="connsiteY3" fmla="*/ 502789 h 503181"/>
              <a:gd name="connsiteX4" fmla="*/ 66472 w 539999"/>
              <a:gd name="connsiteY4" fmla="*/ 482038 h 503181"/>
              <a:gd name="connsiteX5" fmla="*/ 87045 w 539999"/>
              <a:gd name="connsiteY5" fmla="*/ 461290 h 503181"/>
              <a:gd name="connsiteX6" fmla="*/ 189901 w 539999"/>
              <a:gd name="connsiteY6" fmla="*/ 461290 h 503181"/>
              <a:gd name="connsiteX7" fmla="*/ 189901 w 539999"/>
              <a:gd name="connsiteY7" fmla="*/ 430165 h 503181"/>
              <a:gd name="connsiteX8" fmla="*/ 200185 w 539999"/>
              <a:gd name="connsiteY8" fmla="*/ 419790 h 503181"/>
              <a:gd name="connsiteX9" fmla="*/ 336474 w 539999"/>
              <a:gd name="connsiteY9" fmla="*/ 419790 h 503181"/>
              <a:gd name="connsiteX10" fmla="*/ 346759 w 539999"/>
              <a:gd name="connsiteY10" fmla="*/ 430165 h 503181"/>
              <a:gd name="connsiteX11" fmla="*/ 346759 w 539999"/>
              <a:gd name="connsiteY11" fmla="*/ 461290 h 503181"/>
              <a:gd name="connsiteX12" fmla="*/ 452186 w 539999"/>
              <a:gd name="connsiteY12" fmla="*/ 461290 h 503181"/>
              <a:gd name="connsiteX13" fmla="*/ 495900 w 539999"/>
              <a:gd name="connsiteY13" fmla="*/ -392 h 503181"/>
              <a:gd name="connsiteX14" fmla="*/ 539615 w 539999"/>
              <a:gd name="connsiteY14" fmla="*/ 43702 h 503181"/>
              <a:gd name="connsiteX15" fmla="*/ 539615 w 539999"/>
              <a:gd name="connsiteY15" fmla="*/ 347166 h 503181"/>
              <a:gd name="connsiteX16" fmla="*/ 495900 w 539999"/>
              <a:gd name="connsiteY16" fmla="*/ 391260 h 503181"/>
              <a:gd name="connsiteX17" fmla="*/ 43331 w 539999"/>
              <a:gd name="connsiteY17" fmla="*/ 391260 h 503181"/>
              <a:gd name="connsiteX18" fmla="*/ -384 w 539999"/>
              <a:gd name="connsiteY18" fmla="*/ 347166 h 503181"/>
              <a:gd name="connsiteX19" fmla="*/ -384 w 539999"/>
              <a:gd name="connsiteY19" fmla="*/ 43702 h 503181"/>
              <a:gd name="connsiteX20" fmla="*/ 43331 w 539999"/>
              <a:gd name="connsiteY20" fmla="*/ -392 h 503181"/>
              <a:gd name="connsiteX21" fmla="*/ 495900 w 539999"/>
              <a:gd name="connsiteY21" fmla="*/ -392 h 503181"/>
              <a:gd name="connsiteX22" fmla="*/ 99318 w 539999"/>
              <a:gd name="connsiteY22" fmla="*/ 329009 h 503181"/>
              <a:gd name="connsiteX23" fmla="*/ 133913 w 539999"/>
              <a:gd name="connsiteY23" fmla="*/ 329009 h 503181"/>
              <a:gd name="connsiteX24" fmla="*/ 146186 w 539999"/>
              <a:gd name="connsiteY24" fmla="*/ 316737 h 503181"/>
              <a:gd name="connsiteX25" fmla="*/ 146186 w 539999"/>
              <a:gd name="connsiteY25" fmla="*/ 263471 h 503181"/>
              <a:gd name="connsiteX26" fmla="*/ 133913 w 539999"/>
              <a:gd name="connsiteY26" fmla="*/ 251199 h 503181"/>
              <a:gd name="connsiteX27" fmla="*/ 99318 w 539999"/>
              <a:gd name="connsiteY27" fmla="*/ 251199 h 503181"/>
              <a:gd name="connsiteX28" fmla="*/ 87045 w 539999"/>
              <a:gd name="connsiteY28" fmla="*/ 263471 h 503181"/>
              <a:gd name="connsiteX29" fmla="*/ 87045 w 539999"/>
              <a:gd name="connsiteY29" fmla="*/ 316737 h 503181"/>
              <a:gd name="connsiteX30" fmla="*/ 99318 w 539999"/>
              <a:gd name="connsiteY30" fmla="*/ 329009 h 503181"/>
              <a:gd name="connsiteX31" fmla="*/ 202173 w 539999"/>
              <a:gd name="connsiteY31" fmla="*/ 329009 h 503181"/>
              <a:gd name="connsiteX32" fmla="*/ 236772 w 539999"/>
              <a:gd name="connsiteY32" fmla="*/ 329009 h 503181"/>
              <a:gd name="connsiteX33" fmla="*/ 249044 w 539999"/>
              <a:gd name="connsiteY33" fmla="*/ 316737 h 503181"/>
              <a:gd name="connsiteX34" fmla="*/ 249044 w 539999"/>
              <a:gd name="connsiteY34" fmla="*/ 185659 h 503181"/>
              <a:gd name="connsiteX35" fmla="*/ 236772 w 539999"/>
              <a:gd name="connsiteY35" fmla="*/ 173386 h 503181"/>
              <a:gd name="connsiteX36" fmla="*/ 202173 w 539999"/>
              <a:gd name="connsiteY36" fmla="*/ 173386 h 503181"/>
              <a:gd name="connsiteX37" fmla="*/ 189901 w 539999"/>
              <a:gd name="connsiteY37" fmla="*/ 185659 h 503181"/>
              <a:gd name="connsiteX38" fmla="*/ 189901 w 539999"/>
              <a:gd name="connsiteY38" fmla="*/ 316737 h 503181"/>
              <a:gd name="connsiteX39" fmla="*/ 202173 w 539999"/>
              <a:gd name="connsiteY39" fmla="*/ 329009 h 503181"/>
              <a:gd name="connsiteX40" fmla="*/ 302460 w 539999"/>
              <a:gd name="connsiteY40" fmla="*/ 329009 h 503181"/>
              <a:gd name="connsiteX41" fmla="*/ 337058 w 539999"/>
              <a:gd name="connsiteY41" fmla="*/ 329009 h 503181"/>
              <a:gd name="connsiteX42" fmla="*/ 349331 w 539999"/>
              <a:gd name="connsiteY42" fmla="*/ 316737 h 503181"/>
              <a:gd name="connsiteX43" fmla="*/ 349331 w 539999"/>
              <a:gd name="connsiteY43" fmla="*/ 87100 h 503181"/>
              <a:gd name="connsiteX44" fmla="*/ 337058 w 539999"/>
              <a:gd name="connsiteY44" fmla="*/ 74827 h 503181"/>
              <a:gd name="connsiteX45" fmla="*/ 302460 w 539999"/>
              <a:gd name="connsiteY45" fmla="*/ 74827 h 503181"/>
              <a:gd name="connsiteX46" fmla="*/ 290187 w 539999"/>
              <a:gd name="connsiteY46" fmla="*/ 87100 h 503181"/>
              <a:gd name="connsiteX47" fmla="*/ 290187 w 539999"/>
              <a:gd name="connsiteY47" fmla="*/ 316737 h 503181"/>
              <a:gd name="connsiteX48" fmla="*/ 302460 w 539999"/>
              <a:gd name="connsiteY48" fmla="*/ 329009 h 503181"/>
              <a:gd name="connsiteX49" fmla="*/ 405315 w 539999"/>
              <a:gd name="connsiteY49" fmla="*/ 329009 h 503181"/>
              <a:gd name="connsiteX50" fmla="*/ 439913 w 539999"/>
              <a:gd name="connsiteY50" fmla="*/ 329009 h 503181"/>
              <a:gd name="connsiteX51" fmla="*/ 452186 w 539999"/>
              <a:gd name="connsiteY51" fmla="*/ 316737 h 503181"/>
              <a:gd name="connsiteX52" fmla="*/ 452186 w 539999"/>
              <a:gd name="connsiteY52" fmla="*/ 118222 h 503181"/>
              <a:gd name="connsiteX53" fmla="*/ 439913 w 539999"/>
              <a:gd name="connsiteY53" fmla="*/ 105950 h 503181"/>
              <a:gd name="connsiteX54" fmla="*/ 405315 w 539999"/>
              <a:gd name="connsiteY54" fmla="*/ 105950 h 503181"/>
              <a:gd name="connsiteX55" fmla="*/ 393042 w 539999"/>
              <a:gd name="connsiteY55" fmla="*/ 118222 h 503181"/>
              <a:gd name="connsiteX56" fmla="*/ 393042 w 539999"/>
              <a:gd name="connsiteY56" fmla="*/ 316737 h 503181"/>
              <a:gd name="connsiteX57" fmla="*/ 405315 w 539999"/>
              <a:gd name="connsiteY57" fmla="*/ 329009 h 50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39999" h="503181">
                <a:moveTo>
                  <a:pt x="452186" y="461290"/>
                </a:moveTo>
                <a:cubicBezTo>
                  <a:pt x="465043" y="461290"/>
                  <a:pt x="475328" y="469070"/>
                  <a:pt x="475328" y="482038"/>
                </a:cubicBezTo>
                <a:cubicBezTo>
                  <a:pt x="475328" y="492416"/>
                  <a:pt x="467615" y="502789"/>
                  <a:pt x="454758" y="502789"/>
                </a:cubicBezTo>
                <a:lnTo>
                  <a:pt x="87045" y="502789"/>
                </a:lnTo>
                <a:cubicBezTo>
                  <a:pt x="76757" y="502789"/>
                  <a:pt x="66472" y="495007"/>
                  <a:pt x="66472" y="482038"/>
                </a:cubicBezTo>
                <a:cubicBezTo>
                  <a:pt x="66472" y="471664"/>
                  <a:pt x="74188" y="461290"/>
                  <a:pt x="87045" y="461290"/>
                </a:cubicBezTo>
                <a:lnTo>
                  <a:pt x="189901" y="461290"/>
                </a:lnTo>
                <a:lnTo>
                  <a:pt x="189901" y="430165"/>
                </a:lnTo>
                <a:cubicBezTo>
                  <a:pt x="189901" y="424976"/>
                  <a:pt x="195044" y="419790"/>
                  <a:pt x="200185" y="419790"/>
                </a:cubicBezTo>
                <a:lnTo>
                  <a:pt x="336474" y="419790"/>
                </a:lnTo>
                <a:cubicBezTo>
                  <a:pt x="341615" y="419790"/>
                  <a:pt x="346759" y="424976"/>
                  <a:pt x="346759" y="430165"/>
                </a:cubicBezTo>
                <a:lnTo>
                  <a:pt x="346759" y="461290"/>
                </a:lnTo>
                <a:lnTo>
                  <a:pt x="452186" y="461290"/>
                </a:lnTo>
                <a:moveTo>
                  <a:pt x="495900" y="-392"/>
                </a:moveTo>
                <a:cubicBezTo>
                  <a:pt x="519043" y="-392"/>
                  <a:pt x="539615" y="20360"/>
                  <a:pt x="539615" y="43702"/>
                </a:cubicBezTo>
                <a:lnTo>
                  <a:pt x="539615" y="347166"/>
                </a:lnTo>
                <a:cubicBezTo>
                  <a:pt x="539615" y="370509"/>
                  <a:pt x="519043" y="391260"/>
                  <a:pt x="495900" y="391260"/>
                </a:cubicBezTo>
                <a:lnTo>
                  <a:pt x="43331" y="391260"/>
                </a:lnTo>
                <a:cubicBezTo>
                  <a:pt x="20189" y="391260"/>
                  <a:pt x="-384" y="370509"/>
                  <a:pt x="-384" y="347166"/>
                </a:cubicBezTo>
                <a:lnTo>
                  <a:pt x="-384" y="43702"/>
                </a:lnTo>
                <a:cubicBezTo>
                  <a:pt x="-384" y="20360"/>
                  <a:pt x="20189" y="-392"/>
                  <a:pt x="43331" y="-392"/>
                </a:cubicBezTo>
                <a:lnTo>
                  <a:pt x="495900" y="-392"/>
                </a:lnTo>
                <a:moveTo>
                  <a:pt x="99318" y="329009"/>
                </a:moveTo>
                <a:lnTo>
                  <a:pt x="133913" y="329009"/>
                </a:lnTo>
                <a:cubicBezTo>
                  <a:pt x="140692" y="329009"/>
                  <a:pt x="146186" y="323515"/>
                  <a:pt x="146186" y="316737"/>
                </a:cubicBezTo>
                <a:lnTo>
                  <a:pt x="146186" y="263471"/>
                </a:lnTo>
                <a:cubicBezTo>
                  <a:pt x="146186" y="256693"/>
                  <a:pt x="140692" y="251199"/>
                  <a:pt x="133913" y="251199"/>
                </a:cubicBezTo>
                <a:lnTo>
                  <a:pt x="99318" y="251199"/>
                </a:lnTo>
                <a:cubicBezTo>
                  <a:pt x="92540" y="251199"/>
                  <a:pt x="87045" y="256693"/>
                  <a:pt x="87045" y="263471"/>
                </a:cubicBezTo>
                <a:lnTo>
                  <a:pt x="87045" y="316737"/>
                </a:lnTo>
                <a:cubicBezTo>
                  <a:pt x="87045" y="323515"/>
                  <a:pt x="92540" y="329009"/>
                  <a:pt x="99318" y="329009"/>
                </a:cubicBezTo>
                <a:moveTo>
                  <a:pt x="202173" y="329009"/>
                </a:moveTo>
                <a:lnTo>
                  <a:pt x="236772" y="329009"/>
                </a:lnTo>
                <a:cubicBezTo>
                  <a:pt x="243550" y="329009"/>
                  <a:pt x="249044" y="323515"/>
                  <a:pt x="249044" y="316737"/>
                </a:cubicBezTo>
                <a:lnTo>
                  <a:pt x="249044" y="185659"/>
                </a:lnTo>
                <a:cubicBezTo>
                  <a:pt x="249044" y="178880"/>
                  <a:pt x="243550" y="173386"/>
                  <a:pt x="236772" y="173386"/>
                </a:cubicBezTo>
                <a:lnTo>
                  <a:pt x="202173" y="173386"/>
                </a:lnTo>
                <a:cubicBezTo>
                  <a:pt x="195396" y="173386"/>
                  <a:pt x="189901" y="178880"/>
                  <a:pt x="189901" y="185659"/>
                </a:cubicBezTo>
                <a:lnTo>
                  <a:pt x="189901" y="316737"/>
                </a:lnTo>
                <a:cubicBezTo>
                  <a:pt x="189901" y="323515"/>
                  <a:pt x="195396" y="329009"/>
                  <a:pt x="202173" y="329009"/>
                </a:cubicBezTo>
                <a:moveTo>
                  <a:pt x="302460" y="329009"/>
                </a:moveTo>
                <a:lnTo>
                  <a:pt x="337058" y="329009"/>
                </a:lnTo>
                <a:cubicBezTo>
                  <a:pt x="343836" y="329009"/>
                  <a:pt x="349331" y="323515"/>
                  <a:pt x="349331" y="316737"/>
                </a:cubicBezTo>
                <a:lnTo>
                  <a:pt x="349331" y="87100"/>
                </a:lnTo>
                <a:cubicBezTo>
                  <a:pt x="349331" y="80322"/>
                  <a:pt x="343836" y="74827"/>
                  <a:pt x="337058" y="74827"/>
                </a:cubicBezTo>
                <a:lnTo>
                  <a:pt x="302460" y="74827"/>
                </a:lnTo>
                <a:cubicBezTo>
                  <a:pt x="295681" y="74827"/>
                  <a:pt x="290187" y="80322"/>
                  <a:pt x="290187" y="87100"/>
                </a:cubicBezTo>
                <a:lnTo>
                  <a:pt x="290187" y="316737"/>
                </a:lnTo>
                <a:cubicBezTo>
                  <a:pt x="290187" y="323515"/>
                  <a:pt x="295681" y="329009"/>
                  <a:pt x="302460" y="329009"/>
                </a:cubicBezTo>
                <a:moveTo>
                  <a:pt x="405315" y="329009"/>
                </a:moveTo>
                <a:lnTo>
                  <a:pt x="439913" y="329009"/>
                </a:lnTo>
                <a:cubicBezTo>
                  <a:pt x="446691" y="329009"/>
                  <a:pt x="452186" y="323515"/>
                  <a:pt x="452186" y="316737"/>
                </a:cubicBezTo>
                <a:lnTo>
                  <a:pt x="452186" y="118222"/>
                </a:lnTo>
                <a:cubicBezTo>
                  <a:pt x="452186" y="111445"/>
                  <a:pt x="446691" y="105950"/>
                  <a:pt x="439913" y="105950"/>
                </a:cubicBezTo>
                <a:lnTo>
                  <a:pt x="405315" y="105950"/>
                </a:lnTo>
                <a:cubicBezTo>
                  <a:pt x="398537" y="105950"/>
                  <a:pt x="393042" y="111445"/>
                  <a:pt x="393042" y="118222"/>
                </a:cubicBezTo>
                <a:lnTo>
                  <a:pt x="393042" y="316737"/>
                </a:lnTo>
                <a:cubicBezTo>
                  <a:pt x="393042" y="323515"/>
                  <a:pt x="398537" y="329009"/>
                  <a:pt x="405315" y="329009"/>
                </a:cubicBezTo>
              </a:path>
            </a:pathLst>
          </a:custGeom>
          <a:solidFill>
            <a:schemeClr val="accent1">
              <a:lumMod val="50000"/>
              <a:lumOff val="50000"/>
              <a:alpha val="55000"/>
            </a:schemeClr>
          </a:solidFill>
          <a:ln w="758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580"/>
          </a:p>
        </p:txBody>
      </p:sp>
      <p:sp>
        <p:nvSpPr>
          <p:cNvPr id="134" name="textbox 134"/>
          <p:cNvSpPr/>
          <p:nvPr/>
        </p:nvSpPr>
        <p:spPr>
          <a:xfrm>
            <a:off x="2987578" y="737105"/>
            <a:ext cx="3733800" cy="3860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32000"/>
              </a:lnSpc>
            </a:pPr>
            <a:endParaRPr lang="en-US" altLang="en-US" sz="200" dirty="0"/>
          </a:p>
          <a:p>
            <a:pPr marL="336550" algn="l" rtl="0" eaLnBrk="0">
              <a:lnSpc>
                <a:spcPct val="91000"/>
              </a:lnSpc>
              <a:tabLst>
                <a:tab pos="619125" algn="l"/>
              </a:tabLst>
            </a:pPr>
            <a:r>
              <a:rPr lang="en-US" altLang="zh-CN" sz="2400" dirty="0"/>
              <a:t>               </a:t>
            </a:r>
            <a:r>
              <a:rPr lang="zh-CN" altLang="en-US" sz="2400" b="1" dirty="0"/>
              <a:t>技术</a:t>
            </a:r>
            <a:r>
              <a:rPr lang="zh-CN" altLang="en-US" sz="2400" b="1" dirty="0"/>
              <a:t>优势</a:t>
            </a:r>
            <a:endParaRPr lang="zh-CN" altLang="en-US" sz="2400" b="1" dirty="0"/>
          </a:p>
        </p:txBody>
      </p:sp>
      <p:pic>
        <p:nvPicPr>
          <p:cNvPr id="136" name="picture 13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3000278" y="749805"/>
            <a:ext cx="324143" cy="324143"/>
          </a:xfrm>
          <a:prstGeom prst="rect">
            <a:avLst/>
          </a:prstGeom>
        </p:spPr>
      </p:pic>
    </p:spTree>
    <p:custDataLst>
      <p:tags r:id="rId2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850181" y="1455458"/>
            <a:ext cx="6595934" cy="3951545"/>
          </a:xfrm>
          <a:prstGeom prst="rect">
            <a:avLst/>
          </a:prstGeom>
        </p:spPr>
      </p:pic>
      <p:sp>
        <p:nvSpPr>
          <p:cNvPr id="132" name="path"/>
          <p:cNvSpPr/>
          <p:nvPr/>
        </p:nvSpPr>
        <p:spPr>
          <a:xfrm>
            <a:off x="7060986" y="1408674"/>
            <a:ext cx="1091617" cy="4033416"/>
          </a:xfrm>
          <a:custGeom>
            <a:avLst/>
            <a:gdLst/>
            <a:ahLst/>
            <a:cxnLst/>
            <a:rect l="0" t="0" r="0" b="0"/>
            <a:pathLst>
              <a:path w="1719" h="6351">
                <a:moveTo>
                  <a:pt x="26" y="304"/>
                </a:moveTo>
                <a:cubicBezTo>
                  <a:pt x="26" y="150"/>
                  <a:pt x="150" y="26"/>
                  <a:pt x="304" y="26"/>
                </a:cubicBezTo>
                <a:lnTo>
                  <a:pt x="1415" y="26"/>
                </a:lnTo>
                <a:cubicBezTo>
                  <a:pt x="1568" y="26"/>
                  <a:pt x="1692" y="150"/>
                  <a:pt x="1692" y="304"/>
                </a:cubicBezTo>
                <a:lnTo>
                  <a:pt x="1692" y="6047"/>
                </a:lnTo>
                <a:cubicBezTo>
                  <a:pt x="1692" y="6201"/>
                  <a:pt x="1568" y="6325"/>
                  <a:pt x="1415" y="6325"/>
                </a:cubicBezTo>
                <a:lnTo>
                  <a:pt x="304" y="6325"/>
                </a:lnTo>
                <a:cubicBezTo>
                  <a:pt x="150" y="6325"/>
                  <a:pt x="26" y="6201"/>
                  <a:pt x="26" y="6047"/>
                </a:cubicBezTo>
                <a:lnTo>
                  <a:pt x="26" y="304"/>
                </a:lnTo>
                <a:close/>
              </a:path>
            </a:pathLst>
          </a:custGeom>
          <a:noFill/>
          <a:ln w="33416" cap="flat">
            <a:solidFill>
              <a:srgbClr val="C00000">
                <a:alpha val="100000"/>
              </a:srgbClr>
            </a:solidFill>
            <a:prstDash val="solid"/>
            <a:miter lim="4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4" name="textbox 134"/>
          <p:cNvSpPr/>
          <p:nvPr/>
        </p:nvSpPr>
        <p:spPr>
          <a:xfrm>
            <a:off x="2987578" y="737105"/>
            <a:ext cx="3733800" cy="3860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lang="en-US" altLang="en-US" sz="200" dirty="0"/>
          </a:p>
          <a:p>
            <a:pPr marL="336550" algn="l" rtl="0" eaLnBrk="0">
              <a:lnSpc>
                <a:spcPct val="91000"/>
              </a:lnSpc>
              <a:tabLst>
                <a:tab pos="619125" algn="l"/>
              </a:tabLst>
            </a:pPr>
            <a:r>
              <a:rPr sz="2400" kern="0" spc="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400" kern="0" spc="40" dirty="0">
                <a:solidFill>
                  <a:srgbClr val="26262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多种除雪技术优劣对比</a:t>
            </a:r>
            <a:endParaRPr lang="en-US" altLang="en-US" sz="2400" dirty="0"/>
          </a:p>
        </p:txBody>
      </p:sp>
      <p:pic>
        <p:nvPicPr>
          <p:cNvPr id="136" name="picture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00278" y="749805"/>
            <a:ext cx="324143" cy="324143"/>
          </a:xfrm>
          <a:prstGeom prst="rect">
            <a:avLst/>
          </a:prstGeom>
        </p:spPr>
      </p:pic>
      <p:pic>
        <p:nvPicPr>
          <p:cNvPr id="138" name="picture 1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经济效益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640769" y="4570468"/>
            <a:ext cx="7472013" cy="307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altLang="en-US" sz="1405" b="1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从经济角度看，抗凝冰技术的使用，整体上降低了道路的养护成本。</a:t>
            </a:r>
            <a:endParaRPr lang="zh-CN" altLang="en-US" sz="1405" b="1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87608" y="1828613"/>
            <a:ext cx="1454748" cy="2362016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7" name="矩形 6"/>
          <p:cNvSpPr/>
          <p:nvPr/>
        </p:nvSpPr>
        <p:spPr>
          <a:xfrm>
            <a:off x="3751044" y="1828613"/>
            <a:ext cx="1454748" cy="2362016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8" name="矩形 7"/>
          <p:cNvSpPr/>
          <p:nvPr/>
        </p:nvSpPr>
        <p:spPr>
          <a:xfrm>
            <a:off x="6650515" y="2340449"/>
            <a:ext cx="654414" cy="1337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18" name="文本框 17"/>
          <p:cNvSpPr txBox="1"/>
          <p:nvPr/>
        </p:nvSpPr>
        <p:spPr>
          <a:xfrm>
            <a:off x="6182122" y="2461306"/>
            <a:ext cx="1591200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融雪剂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054581" y="2804943"/>
            <a:ext cx="4035645" cy="847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融雪剂成本：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5500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元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/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吨，施工设备人工单价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12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元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/kg</a:t>
            </a:r>
            <a:endParaRPr lang="en-US" altLang="zh-CN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假设年降雪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5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次，则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10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年期间内：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每公里每车道融雪剂成本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6.63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万，人工机械成本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22.5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万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10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年间每公里每车道撒布融雪剂成本：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36</a:t>
            </a:r>
            <a:r>
              <a:rPr lang="en-US" altLang="zh-CN" sz="1230" b="1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.13</a:t>
            </a:r>
            <a:r>
              <a:rPr lang="zh-CN" altLang="en-US" sz="1230" b="1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万元</a:t>
            </a:r>
            <a:endParaRPr lang="zh-CN" altLang="en-US" sz="1230" b="1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7964" y="2341006"/>
            <a:ext cx="654414" cy="1337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12" name="文本框 11"/>
          <p:cNvSpPr txBox="1"/>
          <p:nvPr/>
        </p:nvSpPr>
        <p:spPr>
          <a:xfrm>
            <a:off x="2939571" y="2461306"/>
            <a:ext cx="1591200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抗凝冰技术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10053" y="2865094"/>
            <a:ext cx="3473684" cy="6584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抗凝冰颗粒成本：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16000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元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/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吨，添加比例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5%</a:t>
            </a:r>
            <a:endParaRPr lang="en-US" altLang="zh-CN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r"/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路面厚度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4cm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，则每公里每车道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30</a:t>
            </a:r>
            <a:r>
              <a:rPr lang="zh-CN" altLang="en-US" sz="1230" b="1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万元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r"/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路面厚度</a:t>
            </a:r>
            <a:r>
              <a:rPr lang="en-US" altLang="zh-CN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3cm</a:t>
            </a:r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，则每公里每车道</a:t>
            </a:r>
            <a:r>
              <a:rPr lang="en-US" altLang="zh-CN" sz="1230" b="1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22.5</a:t>
            </a:r>
            <a:r>
              <a:rPr lang="zh-CN" altLang="en-US" sz="1230" b="1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万元</a:t>
            </a:r>
            <a:endParaRPr lang="zh-CN" altLang="en-US" sz="1230" b="1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025898" y="2692997"/>
            <a:ext cx="624339" cy="633807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pic>
        <p:nvPicPr>
          <p:cNvPr id="5" name="图片 4" descr="对比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94403" y="2758160"/>
            <a:ext cx="504038" cy="504038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1771" y="518672"/>
            <a:ext cx="6609301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55" b="1">
                <a:solidFill>
                  <a:schemeClr val="tx2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社会效益</a:t>
            </a:r>
            <a:endParaRPr lang="zh-CN" altLang="en-US" sz="2455" b="1">
              <a:solidFill>
                <a:schemeClr val="tx2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79894" y="2653453"/>
            <a:ext cx="2329713" cy="1511000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4184907" y="2652896"/>
            <a:ext cx="2322473" cy="14931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椭圆 6"/>
          <p:cNvSpPr/>
          <p:nvPr/>
        </p:nvSpPr>
        <p:spPr>
          <a:xfrm>
            <a:off x="3801170" y="2327082"/>
            <a:ext cx="702868" cy="712893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10" name="椭圆 9"/>
          <p:cNvSpPr/>
          <p:nvPr/>
        </p:nvSpPr>
        <p:spPr>
          <a:xfrm>
            <a:off x="6189362" y="2327082"/>
            <a:ext cx="702868" cy="712893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11" name="椭圆 10"/>
          <p:cNvSpPr/>
          <p:nvPr/>
        </p:nvSpPr>
        <p:spPr>
          <a:xfrm>
            <a:off x="6189362" y="3811348"/>
            <a:ext cx="702868" cy="712893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12" name="椭圆 11"/>
          <p:cNvSpPr/>
          <p:nvPr/>
        </p:nvSpPr>
        <p:spPr>
          <a:xfrm>
            <a:off x="3801170" y="3811348"/>
            <a:ext cx="702868" cy="712893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  <p:sp>
        <p:nvSpPr>
          <p:cNvPr id="22" name="文本框 21"/>
          <p:cNvSpPr txBox="1"/>
          <p:nvPr/>
        </p:nvSpPr>
        <p:spPr>
          <a:xfrm>
            <a:off x="6892230" y="1923295"/>
            <a:ext cx="1930381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减少交通事故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892230" y="2360499"/>
            <a:ext cx="2995823" cy="6584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减少冬季应路面打滑导致的交通事故，减少了国家和人民群众因交通事故遭受的损失，保护了人民的生命和财产安全。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892230" y="3844208"/>
            <a:ext cx="2995823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降低了融雪剂的使用造成的盐害，保护了道路周边的土壤、水质及生态环境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892230" y="3407561"/>
            <a:ext cx="1924255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降低盐类污染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480368" y="1923295"/>
            <a:ext cx="2320802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增强道路安全性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98914" y="3407561"/>
            <a:ext cx="2902256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2105">
                <a:solidFill>
                  <a:schemeClr val="tx1">
                    <a:lumMod val="95000"/>
                    <a:lumOff val="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增强冬季道路通车能力</a:t>
            </a:r>
            <a:endParaRPr lang="zh-CN" altLang="en-US" sz="2105">
              <a:solidFill>
                <a:schemeClr val="tx1">
                  <a:lumMod val="95000"/>
                  <a:lumOff val="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05347" y="2359942"/>
            <a:ext cx="2995823" cy="6584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抗凝冰技术的应用，避免了冬季路面结冰的情况发生，增强了路面摩擦系数，进一步保障了车辆和行人的安全。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05347" y="3844765"/>
            <a:ext cx="2995823" cy="6584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230">
                <a:solidFill>
                  <a:schemeClr val="tx1">
                    <a:lumMod val="75000"/>
                    <a:lumOff val="25000"/>
                  </a:schemeClr>
                </a:solidFill>
                <a:latin typeface="MiSans Normal" panose="00000500000000000000" charset="-122"/>
                <a:ea typeface="MiSans Normal" panose="00000500000000000000" charset="-122"/>
              </a:rPr>
              <a:t>增强了冬季积雪道路的通行能力，延长了路面通车时间和车辆的通行速度，进一步为经济的发展提供保障。</a:t>
            </a:r>
            <a:endParaRPr lang="zh-CN" altLang="en-US" sz="1230">
              <a:solidFill>
                <a:schemeClr val="tx1">
                  <a:lumMod val="75000"/>
                  <a:lumOff val="25000"/>
                </a:schemeClr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pic>
        <p:nvPicPr>
          <p:cNvPr id="4" name="图片 3" descr="安全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5951" y="2478572"/>
            <a:ext cx="411585" cy="411585"/>
          </a:xfrm>
          <a:prstGeom prst="rect">
            <a:avLst/>
          </a:prstGeom>
        </p:spPr>
      </p:pic>
      <p:pic>
        <p:nvPicPr>
          <p:cNvPr id="5" name="图片 4" descr="车辆事故路障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9156" y="2453509"/>
            <a:ext cx="412141" cy="412141"/>
          </a:xfrm>
          <a:prstGeom prst="rect">
            <a:avLst/>
          </a:prstGeom>
        </p:spPr>
      </p:pic>
      <p:pic>
        <p:nvPicPr>
          <p:cNvPr id="9" name="图片 8" descr="交通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1952" y="3901574"/>
            <a:ext cx="522974" cy="522974"/>
          </a:xfrm>
          <a:prstGeom prst="rect">
            <a:avLst/>
          </a:prstGeom>
        </p:spPr>
      </p:pic>
      <p:pic>
        <p:nvPicPr>
          <p:cNvPr id="29" name="图片 28" descr="绿化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9156" y="3946686"/>
            <a:ext cx="440546" cy="440546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/>
          <p:nvPr/>
        </p:nvSpPr>
        <p:spPr>
          <a:xfrm>
            <a:off x="500646" y="1255783"/>
            <a:ext cx="4232909" cy="44570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12700" indent="314960" algn="l" rtl="0" eaLnBrk="0">
              <a:lnSpc>
                <a:spcPct val="116000"/>
              </a:lnSpc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抗结冰添加剂是一种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复合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功能材料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-3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具有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低水凝固点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的作用，</a:t>
            </a:r>
            <a:r>
              <a:rPr sz="15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应用在路面材料中，</a:t>
            </a:r>
            <a:r>
              <a:rPr sz="15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能够及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时将路面积雪融化，</a:t>
            </a:r>
            <a:r>
              <a:rPr sz="15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防止路面结冰</a:t>
            </a:r>
            <a:r>
              <a:rPr sz="15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、粘连；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同时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有效成分不会随降水冲刷流失。</a:t>
            </a:r>
            <a:endParaRPr lang="en-US" altLang="en-US" sz="1500" dirty="0"/>
          </a:p>
          <a:p>
            <a:pPr algn="l" rtl="0" eaLnBrk="0">
              <a:lnSpc>
                <a:spcPct val="188000"/>
              </a:lnSpc>
            </a:pPr>
            <a:endParaRPr lang="en-US" altLang="en-US" sz="1000" dirty="0"/>
          </a:p>
          <a:p>
            <a:pPr marL="15875" indent="311150" algn="l" rtl="0" eaLnBrk="0">
              <a:lnSpc>
                <a:spcPct val="112000"/>
              </a:lnSpc>
              <a:spcBef>
                <a:spcPts val="455"/>
              </a:spcBef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抗凝冰添加剂的使用，</a:t>
            </a:r>
            <a:r>
              <a:rPr sz="15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会大幅提升冬季道路  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安全性</a:t>
            </a:r>
            <a:r>
              <a:rPr sz="2400" kern="0" spc="30" baseline="-24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实现冬季路面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"小雪可融</a:t>
            </a:r>
            <a:r>
              <a:rPr sz="15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，大雪不粘"</a:t>
            </a:r>
            <a:r>
              <a:rPr sz="15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kern="0" spc="30" baseline="-24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有效降低道路后期养护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成本。</a:t>
            </a:r>
            <a:endParaRPr lang="en-US" altLang="en-US" sz="1500" dirty="0"/>
          </a:p>
          <a:p>
            <a:pPr algn="l" rtl="0" eaLnBrk="0">
              <a:lnSpc>
                <a:spcPct val="187000"/>
              </a:lnSpc>
            </a:pPr>
            <a:endParaRPr lang="en-US" altLang="en-US" sz="1000" dirty="0"/>
          </a:p>
          <a:p>
            <a:pPr algn="l" rtl="0" eaLnBrk="0">
              <a:lnSpc>
                <a:spcPct val="125000"/>
              </a:lnSpc>
            </a:pPr>
            <a:endParaRPr lang="en-US" altLang="en-US" sz="300" dirty="0"/>
          </a:p>
          <a:p>
            <a:pPr marL="12700" indent="316865" algn="l" rtl="0" eaLnBrk="0">
              <a:lnSpc>
                <a:spcPct val="119000"/>
              </a:lnSpc>
              <a:spcBef>
                <a:spcPts val="0"/>
              </a:spcBef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环境温度较高时，</a:t>
            </a:r>
            <a:r>
              <a:rPr sz="15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路面可以直接融化路表积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雪；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对于环境温度较低时，</a:t>
            </a:r>
            <a:r>
              <a:rPr sz="1500" kern="0" spc="-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由于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低冰点材料的憎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水特性及低冰点特性，</a:t>
            </a:r>
            <a:r>
              <a:rPr sz="15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可显著降低路的粘结力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削弱冰层在路面的附着，</a:t>
            </a:r>
            <a:r>
              <a:rPr sz="15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更加容易清除，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特别是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在动态交通车流荷载的作用下，</a:t>
            </a:r>
            <a:r>
              <a:rPr sz="1500" kern="0" spc="-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可保持原有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路面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的持续漏出，</a:t>
            </a:r>
            <a:r>
              <a:rPr sz="1500" kern="0" spc="-3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提高冬季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路面的摩擦系数，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确保车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辆的通行安全。</a:t>
            </a:r>
            <a:endParaRPr lang="en-US" altLang="en-US" sz="1500" dirty="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2381"/>
            <a:ext cx="934558" cy="1175160"/>
          </a:xfrm>
          <a:prstGeom prst="rect">
            <a:avLst/>
          </a:prstGeom>
        </p:spPr>
      </p:pic>
      <p:sp>
        <p:nvSpPr>
          <p:cNvPr id="24" name="textbox 24"/>
          <p:cNvSpPr/>
          <p:nvPr/>
        </p:nvSpPr>
        <p:spPr>
          <a:xfrm>
            <a:off x="1203010" y="810275"/>
            <a:ext cx="2748279" cy="3594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lang="zh-CN" sz="2400" kern="0" spc="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</a:t>
            </a:r>
            <a:r>
              <a:rPr lang="zh-CN" sz="2400" kern="0" spc="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简介</a:t>
            </a:r>
            <a:endParaRPr lang="zh-CN" sz="2400" kern="0" spc="27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0" name="图片 29" descr="d47858f60e423e20cb11a867d9d2eb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905" y="1416050"/>
            <a:ext cx="4250055" cy="3187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7720" y="586432"/>
            <a:ext cx="9472500" cy="694650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tx1"/>
                </a:solidFill>
              </a:rPr>
              <a:t>定向研发</a:t>
            </a:r>
            <a:r>
              <a:rPr lang="en-US" altLang="zh-CN" sz="2000" b="1" dirty="0">
                <a:solidFill>
                  <a:schemeClr val="tx1"/>
                </a:solidFill>
              </a:rPr>
              <a:t>-</a:t>
            </a:r>
            <a:r>
              <a:rPr lang="zh-CN" altLang="en-US" sz="2400" b="1" dirty="0">
                <a:solidFill>
                  <a:schemeClr val="accent1"/>
                </a:solidFill>
              </a:rPr>
              <a:t>针对高海拔地区的产品</a:t>
            </a:r>
            <a:endParaRPr lang="zh-CN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610380" y="1990001"/>
            <a:ext cx="2304929" cy="8722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西藏路通联合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苏州嘉嘉发、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长安大学、重庆大学、成都理工大学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等高校科研部门，共同研发了针对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高寒、高海拔地区的，适合川藏地区、高寒坡道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等特殊路况的专用抗凝冰路面产品。</a:t>
            </a:r>
            <a:endParaRPr lang="zh-CN" altLang="en-US" sz="1230" kern="0" spc="6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610427" y="1213967"/>
            <a:ext cx="2304928" cy="54270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755" b="1" kern="0">
                <a:solidFill>
                  <a:schemeClr val="accent1"/>
                </a:solidFill>
                <a:latin typeface="+mn-ea"/>
                <a:cs typeface="+mn-ea"/>
              </a:rPr>
              <a:t>定向</a:t>
            </a:r>
            <a:r>
              <a:rPr lang="zh-CN" altLang="en-US" sz="1755" b="1" kern="0">
                <a:solidFill>
                  <a:schemeClr val="accent1"/>
                </a:solidFill>
                <a:latin typeface="+mn-ea"/>
                <a:cs typeface="+mn-ea"/>
              </a:rPr>
              <a:t>研发</a:t>
            </a:r>
            <a:endParaRPr lang="zh-CN" altLang="en-US" sz="1755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7314081" y="1955711"/>
            <a:ext cx="2304929" cy="8722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公司针对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高海拔产品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在四川康定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（海拔</a:t>
            </a:r>
            <a:r>
              <a:rPr lang="en-US" altLang="zh-CN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4000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米以上）铺筑了抗凝冰实验路段，由</a:t>
            </a:r>
            <a:r>
              <a:rPr lang="zh-CN" altLang="en-US" sz="123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成都理工博士生导师王胜教授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，亲自带队对现场施工进行技术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指导。</a:t>
            </a:r>
            <a:endParaRPr lang="zh-CN" altLang="en-US" sz="1230" kern="0" spc="6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产品无论是从路面结构及抗凝冰效果，都达到了高海拔地区使用的标准</a:t>
            </a:r>
            <a:r>
              <a:rPr lang="zh-CN" altLang="en-US" sz="123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要求。</a:t>
            </a:r>
            <a:endParaRPr lang="zh-CN" altLang="en-US" sz="1230" kern="0" spc="6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7374453" y="1213332"/>
            <a:ext cx="2304928" cy="542708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755" b="1" kern="0" dirty="0">
                <a:solidFill>
                  <a:schemeClr val="accent1"/>
                </a:solidFill>
                <a:latin typeface="+mn-ea"/>
                <a:cs typeface="+mn-ea"/>
              </a:rPr>
              <a:t>实验</a:t>
            </a:r>
            <a:r>
              <a:rPr lang="zh-CN" altLang="en-US" sz="1755" b="1" kern="0" dirty="0">
                <a:solidFill>
                  <a:schemeClr val="accent1"/>
                </a:solidFill>
                <a:latin typeface="+mn-ea"/>
                <a:cs typeface="+mn-ea"/>
              </a:rPr>
              <a:t>路段</a:t>
            </a:r>
            <a:endParaRPr lang="zh-CN" altLang="en-US" sz="1755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4070" y="1169035"/>
            <a:ext cx="1746250" cy="13100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5415" y="1445260"/>
            <a:ext cx="1743075" cy="13074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rcRect r="9946"/>
          <a:stretch>
            <a:fillRect/>
          </a:stretch>
        </p:blipFill>
        <p:spPr>
          <a:xfrm>
            <a:off x="3321685" y="2669540"/>
            <a:ext cx="1811020" cy="135763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4780" y="3018155"/>
            <a:ext cx="1743710" cy="117729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1685" y="4124325"/>
            <a:ext cx="1826260" cy="137033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25415" y="4399915"/>
            <a:ext cx="1783080" cy="133731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/>
          <p:nvPr>
            <p:custDataLst>
              <p:tags r:id="rId1"/>
            </p:custDataLst>
          </p:nvPr>
        </p:nvSpPr>
        <p:spPr>
          <a:xfrm>
            <a:off x="5413599" y="1370288"/>
            <a:ext cx="4276090" cy="24866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4605" indent="309245" algn="l" rtl="0" eaLnBrk="0">
              <a:lnSpc>
                <a:spcPct val="114000"/>
              </a:lnSpc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低冰点材料起到降低路面冰点的作用； 而憎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水材料则可降低水渗入路面内部 的能力，</a:t>
            </a:r>
            <a:r>
              <a:rPr sz="1500" kern="0" spc="-2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改善水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与路表的浸润状态，</a:t>
            </a:r>
            <a:r>
              <a:rPr sz="15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降低冰与路面的粘结能力。</a:t>
            </a:r>
            <a:endParaRPr lang="en-US" altLang="en-US" sz="1500" dirty="0"/>
          </a:p>
          <a:p>
            <a:pPr algn="l" rtl="0" eaLnBrk="0">
              <a:lnSpc>
                <a:spcPct val="102000"/>
              </a:lnSpc>
            </a:pPr>
            <a:endParaRPr lang="en-US" altLang="en-US" sz="400" dirty="0"/>
          </a:p>
          <a:p>
            <a:pPr marL="12700" indent="325755" algn="l" rtl="0" eaLnBrk="0">
              <a:lnSpc>
                <a:spcPct val="118000"/>
              </a:lnSpc>
              <a:spcBef>
                <a:spcPts val="5"/>
              </a:spcBef>
            </a:pP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随着时间的推移，</a:t>
            </a:r>
            <a:r>
              <a:rPr sz="1500" kern="0" spc="-3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受路面车轮荷载及环境因 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素的影响，</a:t>
            </a:r>
            <a:r>
              <a:rPr sz="1500" kern="0" spc="-3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通过渗透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压和毛细现象，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从沥青混合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料中浓度较高的内部空隙逐渐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向浓度较低的表面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析出，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析出的有效成分与路面的冰雪发生溶解作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用，</a:t>
            </a:r>
            <a:r>
              <a:rPr sz="1500" kern="0" spc="-3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形成低冰点材料水溶液隔离层阻止冰雪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与路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面冻结。</a:t>
            </a:r>
            <a:endParaRPr lang="en-US" altLang="en-US" sz="1500" dirty="0"/>
          </a:p>
        </p:txBody>
      </p:sp>
      <p:sp>
        <p:nvSpPr>
          <p:cNvPr id="28" name="textbox 28"/>
          <p:cNvSpPr/>
          <p:nvPr>
            <p:custDataLst>
              <p:tags r:id="rId2"/>
            </p:custDataLst>
          </p:nvPr>
        </p:nvSpPr>
        <p:spPr>
          <a:xfrm>
            <a:off x="501073" y="1370288"/>
            <a:ext cx="4143375" cy="24860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30000"/>
              </a:lnSpc>
            </a:pPr>
            <a:endParaRPr lang="en-US" altLang="en-US" sz="100" dirty="0"/>
          </a:p>
          <a:p>
            <a:pPr marL="12700" indent="314325" algn="l" rtl="0" eaLnBrk="0">
              <a:lnSpc>
                <a:spcPct val="120000"/>
              </a:lnSpc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抗凝冰添加剂颗粒，</a:t>
            </a:r>
            <a:r>
              <a:rPr sz="1500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采用多孔结构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的火山岩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包裹金属盐</a:t>
            </a:r>
            <a:r>
              <a:rPr sz="15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等具有使凝固点下降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作用成分的粉末状物质</a:t>
            </a:r>
            <a:r>
              <a:rPr sz="15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。该材料最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大公称粒径为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4.75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mm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500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具有微观核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壳胶囊结构的缓释型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构型，</a:t>
            </a:r>
            <a:r>
              <a:rPr sz="1500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由低表面能憎水和低冰点</a:t>
            </a:r>
            <a:r>
              <a:rPr sz="1500" kern="0" spc="-3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5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无机卤化物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或有机多元醇基化合物）</a:t>
            </a:r>
            <a:r>
              <a:rPr sz="15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组成，</a:t>
            </a:r>
            <a:r>
              <a:rPr sz="1500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主要是将作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有效融雪成分的冰点下降剂以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一定的形式储存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在多孔隙的载体中。</a:t>
            </a:r>
            <a:endParaRPr lang="en-US" altLang="en-US" sz="1500" dirty="0"/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985519" y="4028558"/>
            <a:ext cx="3440824" cy="1438595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213589" y="3952256"/>
            <a:ext cx="2452241" cy="159175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2381"/>
            <a:ext cx="731610" cy="1161110"/>
          </a:xfrm>
          <a:prstGeom prst="rect">
            <a:avLst/>
          </a:prstGeom>
        </p:spPr>
      </p:pic>
      <p:sp>
        <p:nvSpPr>
          <p:cNvPr id="36" name="textbox 36"/>
          <p:cNvSpPr/>
          <p:nvPr>
            <p:custDataLst>
              <p:tags r:id="rId6"/>
            </p:custDataLst>
          </p:nvPr>
        </p:nvSpPr>
        <p:spPr>
          <a:xfrm>
            <a:off x="1867605" y="811522"/>
            <a:ext cx="1363344" cy="3606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2000"/>
              </a:lnSpc>
            </a:pPr>
            <a:r>
              <a:rPr sz="2400" kern="0" spc="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产品构型</a:t>
            </a:r>
            <a:endParaRPr lang="en-US" altLang="en-US" sz="2400" dirty="0"/>
          </a:p>
        </p:txBody>
      </p:sp>
      <p:sp>
        <p:nvSpPr>
          <p:cNvPr id="38" name="textbox 38"/>
          <p:cNvSpPr/>
          <p:nvPr>
            <p:custDataLst>
              <p:tags r:id="rId7"/>
            </p:custDataLst>
          </p:nvPr>
        </p:nvSpPr>
        <p:spPr>
          <a:xfrm>
            <a:off x="6941622" y="812770"/>
            <a:ext cx="1266189" cy="3575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24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作用原理</a:t>
            </a:r>
            <a:endParaRPr lang="en-US" altLang="en-US" sz="2400" dirty="0"/>
          </a:p>
        </p:txBody>
      </p:sp>
      <p:pic>
        <p:nvPicPr>
          <p:cNvPr id="40" name="picture 4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1600000">
            <a:off x="1103313" y="715831"/>
            <a:ext cx="477304" cy="477303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 rot="21600000">
            <a:off x="6164299" y="755931"/>
            <a:ext cx="437204" cy="437203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3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4"/>
</p:tagLst>
</file>

<file path=ppt/tags/tag13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4"/>
</p:tagLst>
</file>

<file path=ppt/tags/tag132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4"/>
  <p:tag name="KSO_WM_TEMPLATE_CATEGORY" val="custom"/>
  <p:tag name="KSO_WM_TEMPLATE_MASTER_TYPE" val="0"/>
  <p:tag name="KSO_WM_TEMPLATE_COLORSEQUENCE" val="1,2,3,4,5,6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f*1_1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a"/>
  <p:tag name="KSO_WM_UNIT_NOCLEAR" val="0"/>
  <p:tag name="KSO_WM_UNIT_VALUE" val="80"/>
  <p:tag name="KSO_WM_UNIT_TYPE" val="q_h_f"/>
  <p:tag name="KSO_WM_UNIT_INDEX" val="1_1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您的观点。根据需要您可酌情增减文字，以便观者准确地理解您传达思想"/>
  <p:tag name="KSO_WM_UNIT_TEXT_FILL_FORE_SCHEMECOLOR_INDEX" val="1"/>
  <p:tag name="KSO_WM_UNIT_TEXT_FILL_TYPE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1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d"/>
  <p:tag name="KSO_WM_UNIT_TYPE" val="q_h_i"/>
  <p:tag name="KSO_WM_UNIT_INDEX" val="1_1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TEXT_FILL_FORE_SCHEMECOLOR_INDEX" val="1"/>
  <p:tag name="KSO_WM_UNIT_TEXT_FILL_TYPE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f*1_4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a"/>
  <p:tag name="KSO_WM_UNIT_NOCLEAR" val="0"/>
  <p:tag name="KSO_WM_UNIT_VALUE" val="80"/>
  <p:tag name="KSO_WM_UNIT_TYPE" val="q_h_f"/>
  <p:tag name="KSO_WM_UNIT_INDEX" val="1_4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您的观点。根据需要您可酌情增减文字，以便观者准确地理解您传达思想"/>
  <p:tag name="KSO_WM_UNIT_TEXT_FILL_FORE_SCHEMECOLOR_INDEX" val="1"/>
  <p:tag name="KSO_WM_UNIT_TEXT_FILL_TYPE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4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d"/>
  <p:tag name="KSO_WM_UNIT_TYPE" val="q_h_i"/>
  <p:tag name="KSO_WM_UNIT_INDEX" val="1_4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TEXT_FILL_FORE_SCHEMECOLOR_INDEX" val="1"/>
  <p:tag name="KSO_WM_UNIT_TEXT_FILL_TYPE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f*1_2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a"/>
  <p:tag name="KSO_WM_UNIT_NOCLEAR" val="0"/>
  <p:tag name="KSO_WM_UNIT_VALUE" val="80"/>
  <p:tag name="KSO_WM_UNIT_TYPE" val="q_h_f"/>
  <p:tag name="KSO_WM_UNIT_INDEX" val="1_2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您的观点。根据需要您可酌情增减文字，以便观者准确地理解您传达思想"/>
  <p:tag name="KSO_WM_UNIT_TEXT_FILL_FORE_SCHEMECOLOR_INDEX" val="1"/>
  <p:tag name="KSO_WM_UNIT_TEXT_FILL_TYPE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2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d"/>
  <p:tag name="KSO_WM_UNIT_TYPE" val="q_h_i"/>
  <p:tag name="KSO_WM_UNIT_INDEX" val="1_2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TEXT_FILL_FORE_SCHEMECOLOR_INDEX" val="1"/>
  <p:tag name="KSO_WM_UNIT_TEXT_FILL_TYPE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f*1_3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a"/>
  <p:tag name="KSO_WM_UNIT_NOCLEAR" val="0"/>
  <p:tag name="KSO_WM_UNIT_VALUE" val="80"/>
  <p:tag name="KSO_WM_UNIT_TYPE" val="q_h_f"/>
  <p:tag name="KSO_WM_UNIT_INDEX" val="1_3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，简明扼要地阐述您的观点。根据需要您可酌情增减文字，以便观者准确地理解您传达思想"/>
  <p:tag name="KSO_WM_UNIT_TEXT_FILL_FORE_SCHEMECOLOR_INDEX" val="1"/>
  <p:tag name="KSO_WM_UNIT_TEXT_FILL_TYPE" val="1"/>
</p:tagLst>
</file>

<file path=ppt/tags/tag1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3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SUBTYPE" val="d"/>
  <p:tag name="KSO_WM_UNIT_TYPE" val="q_h_i"/>
  <p:tag name="KSO_WM_UNIT_INDEX" val="1_3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TEXT_FILL_FORE_SCHEMECOLOR_INDEX" val="1"/>
  <p:tag name="KSO_WM_UNIT_TEXT_FILL_TYPE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1_3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1_3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4_2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4_2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45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3_2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3_2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.30000001192092896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3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2_2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2_2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.15000000596046448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15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i*1_1"/>
  <p:tag name="KSO_WM_TEMPLATE_CATEGORY" val="diagram"/>
  <p:tag name="KSO_WM_TEMPLATE_INDEX" val="20234387"/>
  <p:tag name="KSO_WM_UNIT_LAYERLEVEL" val="1_1"/>
  <p:tag name="KSO_WM_TAG_VERSION" val="3.0"/>
  <p:tag name="KSO_WM_BEAUTIFY_FLAG" val="#wm#"/>
  <p:tag name="KSO_WM_UNIT_TYPE" val="q_i"/>
  <p:tag name="KSO_WM_UNIT_INDEX" val="1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 "/>
  <p:tag name="KSO_WM_UNIT_FILL_TYPE" val="1"/>
  <p:tag name="KSO_WM_UNIT_FILL_FORE_SCHEMECOLOR_INDEX" val="2"/>
  <p:tag name="KSO_WM_UNIT_FILL_FORE_SCHEMECOLOR_INDEX_BRIGHTNESS" val="0"/>
  <p:tag name="KSO_WM_UNIT_TEXT_FILL_FORE_SCHEMECOLOR_INDEX" val="1"/>
  <p:tag name="KSO_WM_UNIT_TEXT_FILL_TYPE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x*1_1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VALUE" val="130*130"/>
  <p:tag name="KSO_WM_UNIT_TYPE" val="q_h_x"/>
  <p:tag name="KSO_WM_UNIT_INDEX" val="1_1_1"/>
  <p:tag name="KSO_WM_DIAGRAM_GROUP_CODE" val="q1-1"/>
  <p:tag name="KSO_WM_DIAGRAM_VERSION" val="3"/>
  <p:tag name="KSO_WM_DIAGRAM_COLOR_TRICK" val="1"/>
  <p:tag name="KSO_WM_DIAGRAM_COLOR_TEXT_CAN_REMOVE" val="n"/>
  <p:tag name="KSO_WM_UNIT_FILL_FORE_SCHEMECOLOR_INDEX" val="2"/>
  <p:tag name="KSO_WM_UNIT_FILL_FORE_SCHEMECOLOR_INDEX_BRIGHTNESS" val="0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1_2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1_2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x*1_2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VALUE" val="130*130"/>
  <p:tag name="KSO_WM_UNIT_TYPE" val="q_h_x"/>
  <p:tag name="KSO_WM_UNIT_INDEX" val="1_2_1"/>
  <p:tag name="KSO_WM_DIAGRAM_GROUP_CODE" val="q1-1"/>
  <p:tag name="KSO_WM_DIAGRAM_VERSION" val="3"/>
  <p:tag name="KSO_WM_DIAGRAM_COLOR_TRICK" val="1"/>
  <p:tag name="KSO_WM_DIAGRAM_COLOR_TEXT_CAN_REMOVE" val="n"/>
  <p:tag name="KSO_WM_UNIT_FILL_FORE_SCHEMECOLOR_INDEX" val="2"/>
  <p:tag name="KSO_WM_UNIT_FILL_FORE_SCHEMECOLOR_INDEX_BRIGHTNESS" val="0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2_3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2_3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x*1_3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VALUE" val="130*130"/>
  <p:tag name="KSO_WM_UNIT_TYPE" val="q_h_x"/>
  <p:tag name="KSO_WM_UNIT_INDEX" val="1_3_1"/>
  <p:tag name="KSO_WM_DIAGRAM_GROUP_CODE" val="q1-1"/>
  <p:tag name="KSO_WM_DIAGRAM_VERSION" val="3"/>
  <p:tag name="KSO_WM_DIAGRAM_COLOR_TRICK" val="1"/>
  <p:tag name="KSO_WM_DIAGRAM_COLOR_TEXT_CAN_REMOVE" val="n"/>
  <p:tag name="KSO_WM_UNIT_FILL_FORE_SCHEMECOLOR_INDEX" val="2"/>
  <p:tag name="KSO_WM_UNIT_FILL_FORE_SCHEMECOLOR_INDEX_BRIGHTNESS" val="0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3_3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3_3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x*1_4_1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VALUE" val="130*130"/>
  <p:tag name="KSO_WM_UNIT_TYPE" val="q_h_x"/>
  <p:tag name="KSO_WM_UNIT_INDEX" val="1_4_1"/>
  <p:tag name="KSO_WM_DIAGRAM_GROUP_CODE" val="q1-1"/>
  <p:tag name="KSO_WM_DIAGRAM_VERSION" val="3"/>
  <p:tag name="KSO_WM_DIAGRAM_COLOR_TRICK" val="1"/>
  <p:tag name="KSO_WM_DIAGRAM_COLOR_TEXT_CAN_REMOVE" val="n"/>
  <p:tag name="KSO_WM_UNIT_FILL_FORE_SCHEMECOLOR_INDEX" val="2"/>
  <p:tag name="KSO_WM_UNIT_FILL_FORE_SCHEMECOLOR_INDEX_BRIGHTNESS" val="0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h_i*1_4_3"/>
  <p:tag name="KSO_WM_TEMPLATE_CATEGORY" val="diagram"/>
  <p:tag name="KSO_WM_TEMPLATE_INDEX" val="20234387"/>
  <p:tag name="KSO_WM_UNIT_LAYERLEVEL" val="1_1_1"/>
  <p:tag name="KSO_WM_TAG_VERSION" val="3.0"/>
  <p:tag name="KSO_WM_BEAUTIFY_FLAG" val="#wm#"/>
  <p:tag name="KSO_WM_UNIT_TYPE" val="q_h_i"/>
  <p:tag name="KSO_WM_UNIT_INDEX" val="1_4_3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4387_3*q_x*1_1"/>
  <p:tag name="KSO_WM_TEMPLATE_CATEGORY" val="diagram"/>
  <p:tag name="KSO_WM_TEMPLATE_INDEX" val="20234387"/>
  <p:tag name="KSO_WM_UNIT_LAYERLEVEL" val="1_1"/>
  <p:tag name="KSO_WM_TAG_VERSION" val="3.0"/>
  <p:tag name="KSO_WM_BEAUTIFY_FLAG" val="#wm#"/>
  <p:tag name="KSO_WM_UNIT_VALUE" val="130*139"/>
  <p:tag name="KSO_WM_UNIT_TYPE" val="q_x"/>
  <p:tag name="KSO_WM_UNIT_INDEX" val="1_1"/>
  <p:tag name="KSO_WM_DIAGRAM_GROUP_CODE" val="q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34.1180114746094,&quot;left&quot;:-3.6289395550104926,&quot;top&quot;:97.85040371151418,&quot;width&quot;:850.2665405273438}"/>
  <p:tag name="KSO_WM_DIAGRAM_COLOR_MATCH_VALUE" val="{&quot;shape&quot;:{&quot;fill&quot;:{&quot;solid&quot;:{&quot;brightness&quot;:0.5,&quot;colorType&quot;:1,&quot;foreColorIndex&quot;:5,&quot;transparency&quot;:0.4499999880790710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5"/>
</p:tagLst>
</file>

<file path=ppt/tags/tag155.xml><?xml version="1.0" encoding="utf-8"?>
<p:tagLst xmlns:p="http://schemas.openxmlformats.org/presentationml/2006/main">
  <p:tag name="KSO_WM_SLIDE_ID" val="diagram20234387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diagram"/>
  <p:tag name="KSO_WM_TEMPLATE_INDEX" val="20234387"/>
  <p:tag name="KSO_WM_SLIDE_TYPE" val="text"/>
  <p:tag name="KSO_WM_SLIDE_SUBTYPE" val="diag"/>
  <p:tag name="KSO_WM_SLIDE_SIZE" val="849.75*284.159"/>
  <p:tag name="KSO_WM_SLIDE_POSITION" val="55.7*159.741"/>
  <p:tag name="KSO_WM_SLIDE_LAYOUT" val="a_q"/>
  <p:tag name="KSO_WM_SLIDE_LAYOUT_CNT" val="1_1"/>
  <p:tag name="KSO_WM_DIAGRAM_GROUP_CODE" val="q1-1"/>
  <p:tag name="KSO_WM_SLIDE_DIAGTYPE" val="q"/>
</p:tagLst>
</file>

<file path=ppt/tags/tag15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227_1*a*1"/>
  <p:tag name="KSO_WM_TEMPLATE_CATEGORY" val="diagram"/>
  <p:tag name="KSO_WM_TEMPLATE_INDEX" val="20233227"/>
  <p:tag name="KSO_WM_UNIT_LAYERLEVEL" val="1"/>
  <p:tag name="KSO_WM_TAG_VERSION" val="3.0"/>
  <p:tag name="KSO_WM_BEAUTIFY_FLAG" val="#wm#"/>
  <p:tag name="KSO_WM_UNIT_PRESET_TEXT" val="单击此处添加标题"/>
</p:tagLst>
</file>

<file path=ppt/tags/tag15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227_1*l_h_f*1_1_1"/>
  <p:tag name="KSO_WM_TEMPLATE_CATEGORY" val="diagram"/>
  <p:tag name="KSO_WM_TEMPLATE_INDEX" val="2023322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单击此处输入您的项正文，文字是您思想的提炼，请尽量言简意赅的阐述观点"/>
  <p:tag name="KSO_WM_DIAGRAM_MAX_ITEMCNT" val="4"/>
  <p:tag name="KSO_WM_DIAGRAM_MIN_ITEMCNT" val="4"/>
  <p:tag name="KSO_WM_DIAGRAM_VIRTUALLY_FRAME" val="{&quot;height&quot;:332.1499938964844,&quot;left&quot;:-2.15835518423969,&quot;top&quot;:92.56705029585228,&quot;width&quot;:817.1340332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227_1*l_h_a*1_1_1"/>
  <p:tag name="KSO_WM_TEMPLATE_CATEGORY" val="diagram"/>
  <p:tag name="KSO_WM_TEMPLATE_INDEX" val="2023322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添加标题"/>
  <p:tag name="KSO_WM_DIAGRAM_MAX_ITEMCNT" val="4"/>
  <p:tag name="KSO_WM_DIAGRAM_MIN_ITEMCNT" val="4"/>
  <p:tag name="KSO_WM_DIAGRAM_VIRTUALLY_FRAME" val="{&quot;height&quot;:332.1499938964844,&quot;left&quot;:-2.15835518423969,&quot;top&quot;:92.56705029585228,&quot;width&quot;:817.1340332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227_1*l_h_f*1_2_1"/>
  <p:tag name="KSO_WM_TEMPLATE_CATEGORY" val="diagram"/>
  <p:tag name="KSO_WM_TEMPLATE_INDEX" val="2023322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单击此处输入您的项正文，文字是您思想的提炼，请尽量言简意赅的阐述观点"/>
  <p:tag name="KSO_WM_DIAGRAM_MAX_ITEMCNT" val="4"/>
  <p:tag name="KSO_WM_DIAGRAM_MIN_ITEMCNT" val="4"/>
  <p:tag name="KSO_WM_DIAGRAM_VIRTUALLY_FRAME" val="{&quot;height&quot;:332.1499938964844,&quot;left&quot;:-2.15835518423969,&quot;top&quot;:92.56705029585228,&quot;width&quot;:817.1340332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227_1*l_h_a*1_2_1"/>
  <p:tag name="KSO_WM_TEMPLATE_CATEGORY" val="diagram"/>
  <p:tag name="KSO_WM_TEMPLATE_INDEX" val="2023322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添加标题"/>
  <p:tag name="KSO_WM_DIAGRAM_MAX_ITEMCNT" val="4"/>
  <p:tag name="KSO_WM_DIAGRAM_MIN_ITEMCNT" val="4"/>
  <p:tag name="KSO_WM_DIAGRAM_VIRTUALLY_FRAME" val="{&quot;height&quot;:332.1499938964844,&quot;left&quot;:-2.15835518423969,&quot;top&quot;:92.56705029585228,&quot;width&quot;:817.1340332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63.xml><?xml version="1.0" encoding="utf-8"?>
<p:tagLst xmlns:p="http://schemas.openxmlformats.org/presentationml/2006/main">
  <p:tag name="KSO_WM_SLIDE_ID" val="diagram20233227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diagram"/>
  <p:tag name="KSO_WM_TEMPLATE_INDEX" val="20233227"/>
  <p:tag name="KSO_WM_SLIDE_LAYOUT" val="a_l"/>
  <p:tag name="KSO_WM_SLIDE_LAYOUT_CNT" val="1_1"/>
  <p:tag name="KSO_WM_SPECIAL_SOURCE" val="bdnull"/>
  <p:tag name="KSO_WM_SLIDE_TYPE" val="text"/>
  <p:tag name="KSO_WM_SLIDE_SIZE" val="817.13*332.15"/>
  <p:tag name="KSO_WM_SLIDE_POSITION" val="54.7968*128.6"/>
  <p:tag name="KSO_WM_ASSIST_SLIDE" val="1"/>
  <p:tag name="KSO_WM_SLIDE_SUBTYPE" val="diag"/>
  <p:tag name="KSO_WM_DIAGRAM_GROUP_CODE" val="l1-1"/>
  <p:tag name="KSO_WM_SLIDE_DIAGTYPE" val="l"/>
</p:tagLst>
</file>

<file path=ppt/tags/tag164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65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66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67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68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69.xml><?xml version="1.0" encoding="utf-8"?>
<p:tagLst xmlns:p="http://schemas.openxmlformats.org/presentationml/2006/main">
  <p:tag name="KSO_WM_DIAGRAM_VIRTUALLY_FRAME" val="{&quot;height&quot;:247.33204724409447,&quot;left&quot;:39.45456692913386,&quot;top&quot;:56.36464566929135,&quot;width&quot;:723.5130708661417}"/>
</p:tagLst>
</file>

<file path=ppt/tags/tag1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1726*2843*330*330"/>
  <p:tag name="KSO_WM_UNIT_MEDIACOVER_STYLEID" val="20"/>
  <p:tag name="KSO_WM_UNIT_MEDIACOVER_TEXTSTATE" val="1"/>
  <p:tag name="KSO_WM_UNIT_MEDIACOVER_BTN_POS" val="c"/>
  <p:tag name="KSO_WM_UNIT_MEDIACOVER_BTN_STYLE" val="eb714d8f6013a44a6a93b3692700e33c"/>
  <p:tag name="KSO_WM_UNIT_MEDIACOVER_RGB" val="000000"/>
  <p:tag name="KSO_WM_UNIT_MEDIACOVER_TRANSPARENCY" val="0.5"/>
  <p:tag name="KSO_WM_UNIT_MEDIACOVER_TEXTPOS_REL" val="btn"/>
  <p:tag name="KSO_WM_UNIT_MEDIACOVER_TEXT_REL_VIDEOPOS" val="c"/>
  <p:tag name="KSO_WM_UNIT_MEDIACOVER_FONTSIZE" val="24"/>
  <p:tag name="KSO_WM_UNIT_MEDIACOVER_TEXTRECT" val="691*3323*2400*634"/>
  <p:tag name="KSO_WM_UNIT_MEDIACOVER_TEXT_REL_BTNPOS" val="b"/>
  <p:tag name="KSO_WM_UNIT_MEDIACOVER_TEXTPOS_DIST" val="10"/>
  <p:tag name="KSO_WM_UNIT_MEDIACOVER_TEXT" val="投料机作业"/>
</p:tagLst>
</file>

<file path=ppt/tags/tag17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1799*2812*330*330"/>
  <p:tag name="KSO_WM_UNIT_MEDIACOVER_STYLEID" val="20"/>
  <p:tag name="KSO_WM_UNIT_MEDIACOVER_TEXTSTATE" val="1"/>
  <p:tag name="KSO_WM_UNIT_MEDIACOVER_BTN_POS" val="c"/>
  <p:tag name="KSO_WM_UNIT_MEDIACOVER_BTN_STYLE" val="eb714d8f6013a44a6a93b3692700e33c"/>
  <p:tag name="KSO_WM_UNIT_MEDIACOVER_RGB" val="000000"/>
  <p:tag name="KSO_WM_UNIT_MEDIACOVER_TRANSPARENCY" val="0.5"/>
  <p:tag name="KSO_WM_UNIT_MEDIACOVER_TEXT" val="投料机作业"/>
  <p:tag name="KSO_WM_UNIT_MEDIACOVER_TEXTPOS_REL" val="btn"/>
  <p:tag name="KSO_WM_UNIT_MEDIACOVER_TEXT_REL_VIDEOPOS" val="c"/>
  <p:tag name="KSO_WM_UNIT_MEDIACOVER_FONTSIZE" val="24"/>
  <p:tag name="KSO_WM_UNIT_MEDIACOVER_TEXTRECT" val="764*3292*2400*634"/>
  <p:tag name="KSO_WM_UNIT_MEDIACOVER_TEXT_REL_BTNPOS" val="b"/>
  <p:tag name="KSO_WM_UNIT_MEDIACOVER_TEXTPOS_DIST" val="10"/>
</p:tagLst>
</file>

<file path=ppt/tags/tag1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4.xml><?xml version="1.0" encoding="utf-8"?>
<p:tagLst xmlns:p="http://schemas.openxmlformats.org/presentationml/2006/main">
  <p:tag name="KSO_WM_UNIT_NOCLEAR" val="0"/>
  <p:tag name="KSO_WM_UNIT_VALUE" val="5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633_6*l_h_f*1_2_1"/>
  <p:tag name="KSO_WM_TEMPLATE_CATEGORY" val="diagram"/>
  <p:tag name="KSO_WM_TEMPLATE_INDEX" val="633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75.xml><?xml version="1.0" encoding="utf-8"?>
<p:tagLst xmlns:p="http://schemas.openxmlformats.org/presentationml/2006/main">
  <p:tag name="KSO_WM_BEAUTIFY_FLAG" val=""/>
  <p:tag name="TABLE_ENDDRAG_ORIGIN_RECT" val="613*319"/>
  <p:tag name="TABLE_ENDDRAG_RECT" val="94*187*613*319"/>
</p:tagLst>
</file>

<file path=ppt/tags/tag17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7.xml><?xml version="1.0" encoding="utf-8"?>
<p:tagLst xmlns:p="http://schemas.openxmlformats.org/presentationml/2006/main">
  <p:tag name="KSO_WM_UNIT_NOCLEAR" val="0"/>
  <p:tag name="KSO_WM_UNIT_VALUE" val="5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633_6*l_h_f*1_2_1"/>
  <p:tag name="KSO_WM_TEMPLATE_CATEGORY" val="diagram"/>
  <p:tag name="KSO_WM_TEMPLATE_INDEX" val="633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78.xml><?xml version="1.0" encoding="utf-8"?>
<p:tagLst xmlns:p="http://schemas.openxmlformats.org/presentationml/2006/main">
  <p:tag name="KSO_WM_BEAUTIFY_FLAG" val=""/>
  <p:tag name="TABLE_ENDDRAG_ORIGIN_RECT" val="582*237"/>
  <p:tag name="TABLE_ENDDRAG_RECT" val="183*192*582*237"/>
</p:tagLst>
</file>

<file path=ppt/tags/tag1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p="http://schemas.openxmlformats.org/presentationml/2006/main">
  <p:tag name="KSO_WM_UNIT_NOCLEAR" val="0"/>
  <p:tag name="KSO_WM_UNIT_VALUE" val="5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633_6*l_h_f*1_2_1"/>
  <p:tag name="KSO_WM_TEMPLATE_CATEGORY" val="diagram"/>
  <p:tag name="KSO_WM_TEMPLATE_INDEX" val="633"/>
  <p:tag name="KSO_WM_UNIT_LAYERLEVEL" val="1_1_1"/>
  <p:tag name="KSO_WM_TAG_VERSION" val="1.0"/>
  <p:tag name="KSO_WM_BEAUTIFY_FLAG" val="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3.xml><?xml version="1.0" encoding="utf-8"?>
<p:tagLst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4045*2203*330*330"/>
  <p:tag name="KSO_WM_UNIT_MEDIACOVER_STYLEID" val="20"/>
  <p:tag name="KSO_WM_UNIT_MEDIACOVER_TEXTSTATE" val="1"/>
  <p:tag name="KSO_WM_UNIT_MEDIACOVER_BTN_POS" val="c"/>
  <p:tag name="KSO_WM_UNIT_MEDIACOVER_BTN_STYLE" val="eb714d8f6013a44a6a93b3692700e33c"/>
  <p:tag name="KSO_WM_UNIT_MEDIACOVER_RGB" val="000000"/>
  <p:tag name="KSO_WM_UNIT_MEDIACOVER_TRANSPARENCY" val="0.5"/>
  <p:tag name="KSO_WM_UNIT_MEDIACOVER_TEXTPOS_REL" val="btn"/>
  <p:tag name="KSO_WM_UNIT_MEDIACOVER_TEXT_REL_VIDEOPOS" val="lb"/>
  <p:tag name="KSO_WM_UNIT_MEDIACOVER_FONTSIZE" val="24"/>
  <p:tag name="KSO_WM_UNIT_MEDIACOVER_TEXTRECT" val="3250*2683*1920*634"/>
  <p:tag name="KSO_WM_UNIT_MEDIACOVER_TEXT_REL_BTNPOS" val="b"/>
  <p:tag name="KSO_WM_UNIT_MEDIACOVER_TEXTPOS_DIST" val="10"/>
  <p:tag name="KSO_WM_UNIT_MEDIACOVER_TEXT" val="现场视频"/>
</p:tagLst>
</file>

<file path=ppt/tags/tag18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1227*2606*345*345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189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1265*2606*345*345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1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934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VALUE" val="26"/>
  <p:tag name="KSO_WM_UNIT_PRESET_TEXT" val="汇报人：WPS"/>
</p:tagLst>
</file>

<file path=ppt/tags/tag192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34"/>
  <p:tag name="KSO_WM_TEMPLATE_CATEGORY" val="custom"/>
  <p:tag name="KSO_WM_SLIDE_INDEX" val="9"/>
  <p:tag name="KSO_WM_SLIDE_ID" val="custom20235934_9"/>
  <p:tag name="KSO_WM_TEMPLATE_MASTER_TYPE" val="0"/>
  <p:tag name="KSO_WM_SLIDE_LAYOUT" val="a_f"/>
  <p:tag name="KSO_WM_SLIDE_LAYOUT_CNT" val="1_2"/>
  <p:tag name="KSO_WM_TEMPLATE_COLORSEQUENCE" val="1,2,3,4,5,6"/>
</p:tagLst>
</file>

<file path=ppt/tags/tag193.xml><?xml version="1.0" encoding="utf-8"?>
<p:tagLst xmlns:p="http://schemas.openxmlformats.org/presentationml/2006/main">
  <p:tag name="commondata" val="eyJoZGlkIjoiYzU2Y2RmZDZlMTQ4ZjA2ODhmYzM5ODljNzM5NzViOWM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31.xml><?xml version="1.0" encoding="utf-8"?>
<p:tagLst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32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26"/>
</p:tagLst>
</file>

<file path=ppt/tags/tag3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5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7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78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9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2024.3.12-4">
      <a:dk1>
        <a:srgbClr val="333333"/>
      </a:dk1>
      <a:lt1>
        <a:sysClr val="window" lastClr="FFFFFF"/>
      </a:lt1>
      <a:dk2>
        <a:srgbClr val="031A2F"/>
      </a:dk2>
      <a:lt2>
        <a:srgbClr val="E6EFFE"/>
      </a:lt2>
      <a:accent1>
        <a:srgbClr val="3758FB"/>
      </a:accent1>
      <a:accent2>
        <a:srgbClr val="419BFD"/>
      </a:accent2>
      <a:accent3>
        <a:srgbClr val="6542FC"/>
      </a:accent3>
      <a:accent4>
        <a:srgbClr val="9B42FC"/>
      </a:accent4>
      <a:accent5>
        <a:srgbClr val="D042FC"/>
      </a:accent5>
      <a:accent6>
        <a:srgbClr val="FB43CB"/>
      </a:accent6>
      <a:hlink>
        <a:srgbClr val="0026E5"/>
      </a:hlink>
      <a:folHlink>
        <a:srgbClr val="7E1FAD"/>
      </a:folHlink>
    </a:clrScheme>
    <a:fontScheme name="qmj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4656</Words>
  <Application>WPS 演示</Application>
  <PresentationFormat/>
  <Paragraphs>398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0" baseType="lpstr">
      <vt:lpstr>Arial</vt:lpstr>
      <vt:lpstr>宋体</vt:lpstr>
      <vt:lpstr>Wingdings</vt:lpstr>
      <vt:lpstr>Arial</vt:lpstr>
      <vt:lpstr>微软雅黑</vt:lpstr>
      <vt:lpstr>MiSans Normal</vt:lpstr>
      <vt:lpstr>Arial Unicode MS</vt:lpstr>
      <vt:lpstr>Calibri</vt:lpstr>
      <vt:lpstr>Times New Roman</vt:lpstr>
      <vt:lpstr>Calibri</vt:lpstr>
      <vt:lpstr>黑体</vt:lpstr>
      <vt:lpstr>江城圆体 400W</vt:lpstr>
      <vt:lpstr>华文中宋</vt:lpstr>
      <vt:lpstr>方正仿宋_GB2312</vt:lpstr>
      <vt:lpstr>仿宋</vt:lpstr>
      <vt:lpstr>Office theme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单击此处添加标题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感谢您的观看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Walter周</cp:lastModifiedBy>
  <cp:revision>8</cp:revision>
  <dcterms:created xsi:type="dcterms:W3CDTF">2024-07-23T16:23:00Z</dcterms:created>
  <dcterms:modified xsi:type="dcterms:W3CDTF">2024-07-25T09:47:06Z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2024-04-20T10:20:18Z</vt:filetime>
  </property>
  <property fmtid="{D5CDD505-2E9C-101B-9397-08002B2CF9AE}" pid="4" name="ICV">
    <vt:lpwstr>F894E5B1EB984ACF91C201BD902B5937_13</vt:lpwstr>
  </property>
  <property fmtid="{D5CDD505-2E9C-101B-9397-08002B2CF9AE}" pid="5" name="KSOProductBuildVer">
    <vt:lpwstr>2052-12.1.0.17147</vt:lpwstr>
  </property>
</Properties>
</file>